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15"/>
  </p:notesMasterIdLst>
  <p:sldIdLst>
    <p:sldId id="256" r:id="rId2"/>
    <p:sldId id="263" r:id="rId3"/>
    <p:sldId id="259" r:id="rId4"/>
    <p:sldId id="264" r:id="rId5"/>
    <p:sldId id="267" r:id="rId6"/>
    <p:sldId id="269" r:id="rId7"/>
    <p:sldId id="257" r:id="rId8"/>
    <p:sldId id="262" r:id="rId9"/>
    <p:sldId id="270" r:id="rId10"/>
    <p:sldId id="271" r:id="rId11"/>
    <p:sldId id="276" r:id="rId12"/>
    <p:sldId id="273" r:id="rId13"/>
    <p:sldId id="275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192D13C-AB95-4740-8CDC-17C7DB28E28D}">
          <p14:sldIdLst>
            <p14:sldId id="256"/>
            <p14:sldId id="263"/>
            <p14:sldId id="259"/>
            <p14:sldId id="264"/>
            <p14:sldId id="267"/>
            <p14:sldId id="269"/>
            <p14:sldId id="257"/>
            <p14:sldId id="262"/>
            <p14:sldId id="270"/>
            <p14:sldId id="271"/>
            <p14:sldId id="276"/>
            <p14:sldId id="273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6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4" autoAdjust="0"/>
    <p:restoredTop sz="94660"/>
  </p:normalViewPr>
  <p:slideViewPr>
    <p:cSldViewPr>
      <p:cViewPr>
        <p:scale>
          <a:sx n="70" d="100"/>
          <a:sy n="70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(тыс.руб.)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2014 год (план)</c:v>
                </c:pt>
                <c:pt idx="1">
                  <c:v>2014 год (факт)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872680</c:v>
                </c:pt>
                <c:pt idx="1">
                  <c:v>882418.7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том числе безвозмездные поступления из республиканского бюджета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2014 год (план)</c:v>
                </c:pt>
                <c:pt idx="1">
                  <c:v>2014 год (факт)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447857.4</c:v>
                </c:pt>
                <c:pt idx="1">
                  <c:v>447479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2014 год (план)</c:v>
                </c:pt>
                <c:pt idx="1">
                  <c:v>2014 год (факт)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929159.5</c:v>
                </c:pt>
                <c:pt idx="1">
                  <c:v>891155.6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233024"/>
        <c:axId val="4784896"/>
        <c:axId val="0"/>
      </c:bar3DChart>
      <c:catAx>
        <c:axId val="63233024"/>
        <c:scaling>
          <c:orientation val="minMax"/>
        </c:scaling>
        <c:delete val="0"/>
        <c:axPos val="b"/>
        <c:majorTickMark val="out"/>
        <c:minorTickMark val="none"/>
        <c:tickLblPos val="nextTo"/>
        <c:crossAx val="4784896"/>
        <c:crosses val="autoZero"/>
        <c:auto val="1"/>
        <c:lblAlgn val="ctr"/>
        <c:lblOffset val="100"/>
        <c:noMultiLvlLbl val="0"/>
      </c:catAx>
      <c:valAx>
        <c:axId val="4784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233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519996758769921"/>
          <c:y val="5.9935671398830083E-2"/>
          <c:w val="0.27509163100124451"/>
          <c:h val="0.9184698077025258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129492434563799E-2"/>
          <c:y val="9.1456048830395306E-2"/>
          <c:w val="0.55207511056276393"/>
          <c:h val="0.817087902339209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6"/>
            <c:bubble3D val="0"/>
            <c:spPr>
              <a:solidFill>
                <a:srgbClr val="A365D1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FF0000"/>
                  </a:solidFill>
                </a:ln>
              </c:spPr>
            </c:leaderLines>
          </c:dLbls>
          <c:cat>
            <c:strRef>
              <c:f>Лист1!$A$2:$A$13</c:f>
              <c:strCache>
                <c:ptCount val="12"/>
                <c:pt idx="0">
                  <c:v> Общая сумма расходов -891 155,6 тыс.руб.                в том числе       </c:v>
                </c:pt>
                <c:pt idx="1">
                  <c:v>Общегосударственные расходы -  102 445,3       11,5%</c:v>
                </c:pt>
                <c:pt idx="2">
                  <c:v>Национальная оборона - 1 403,2                                 0,2%</c:v>
                </c:pt>
                <c:pt idx="3">
                  <c:v>Национальная безопасность и првоохранительная деятельность -2553,7     0,3%</c:v>
                </c:pt>
                <c:pt idx="4">
                  <c:v>Национальная экономика -8758,3                            1,0%</c:v>
                </c:pt>
                <c:pt idx="5">
                  <c:v>Жилищно-коммунальное хозяйство - 51234,1  5,7%</c:v>
                </c:pt>
                <c:pt idx="6">
                  <c:v>Образование - 604243,5                                                    67,8%</c:v>
                </c:pt>
                <c:pt idx="7">
                  <c:v>Культура, кинематография - 59040,6                            6,6%</c:v>
                </c:pt>
                <c:pt idx="8">
                  <c:v>Социальная политика - 29180,5                                      3,3%</c:v>
                </c:pt>
                <c:pt idx="9">
                  <c:v>Физическая культура и спорт - 2044,9                           0,2%</c:v>
                </c:pt>
                <c:pt idx="10">
                  <c:v>Средства массовой информации - 11081,9                 1,2%</c:v>
                </c:pt>
                <c:pt idx="11">
                  <c:v>Межбюджетные трансферты - 19169,6                   2,2%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891155.6</c:v>
                </c:pt>
                <c:pt idx="1">
                  <c:v>102445.3</c:v>
                </c:pt>
                <c:pt idx="2">
                  <c:v>1403.2</c:v>
                </c:pt>
                <c:pt idx="3">
                  <c:v>2553.6999999999998</c:v>
                </c:pt>
                <c:pt idx="4">
                  <c:v>8758.2999999999993</c:v>
                </c:pt>
                <c:pt idx="5">
                  <c:v>51234.1</c:v>
                </c:pt>
                <c:pt idx="6">
                  <c:v>604243.5</c:v>
                </c:pt>
                <c:pt idx="7">
                  <c:v>59040.6</c:v>
                </c:pt>
                <c:pt idx="8">
                  <c:v>29180.5</c:v>
                </c:pt>
                <c:pt idx="9">
                  <c:v>2044.9</c:v>
                </c:pt>
                <c:pt idx="10">
                  <c:v>11081.9</c:v>
                </c:pt>
                <c:pt idx="11">
                  <c:v>19169.599999999999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 Общая сумма расходов -891 155,6 тыс.руб.                в том числе       </c:v>
                </c:pt>
                <c:pt idx="1">
                  <c:v>Общегосударственные расходы -  102 445,3       11,5%</c:v>
                </c:pt>
                <c:pt idx="2">
                  <c:v>Национальная оборона - 1 403,2                                 0,2%</c:v>
                </c:pt>
                <c:pt idx="3">
                  <c:v>Национальная безопасность и првоохранительная деятельность -2553,7     0,3%</c:v>
                </c:pt>
                <c:pt idx="4">
                  <c:v>Национальная экономика -8758,3                            1,0%</c:v>
                </c:pt>
                <c:pt idx="5">
                  <c:v>Жилищно-коммунальное хозяйство - 51234,1  5,7%</c:v>
                </c:pt>
                <c:pt idx="6">
                  <c:v>Образование - 604243,5                                                    67,8%</c:v>
                </c:pt>
                <c:pt idx="7">
                  <c:v>Культура, кинематография - 59040,6                            6,6%</c:v>
                </c:pt>
                <c:pt idx="8">
                  <c:v>Социальная политика - 29180,5                                      3,3%</c:v>
                </c:pt>
                <c:pt idx="9">
                  <c:v>Физическая культура и спорт - 2044,9                           0,2%</c:v>
                </c:pt>
                <c:pt idx="10">
                  <c:v>Средства массовой информации - 11081,9                 1,2%</c:v>
                </c:pt>
                <c:pt idx="11">
                  <c:v>Межбюджетные трансферты - 19169,6                   2,2%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1">
                  <c:v>11.495781432557907</c:v>
                </c:pt>
                <c:pt idx="2">
                  <c:v>0.15745847302087312</c:v>
                </c:pt>
                <c:pt idx="3">
                  <c:v>0.28656050638070385</c:v>
                </c:pt>
                <c:pt idx="4">
                  <c:v>0.98280255434628916</c:v>
                </c:pt>
                <c:pt idx="5">
                  <c:v>5.7491755648508525</c:v>
                </c:pt>
                <c:pt idx="6">
                  <c:v>67.80448891304728</c:v>
                </c:pt>
                <c:pt idx="7">
                  <c:v>6.6251729776483481</c:v>
                </c:pt>
                <c:pt idx="8">
                  <c:v>3.2744562229087717</c:v>
                </c:pt>
                <c:pt idx="9">
                  <c:v>0.22946609997176701</c:v>
                </c:pt>
                <c:pt idx="10">
                  <c:v>1.243542654055027</c:v>
                </c:pt>
                <c:pt idx="11">
                  <c:v>2.1510946012121788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629791621593708"/>
          <c:y val="1.6211921726773312E-2"/>
          <c:w val="0.41276614976503578"/>
          <c:h val="0.9837880782732266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65879156701887"/>
          <c:y val="6.1585118488518109E-2"/>
          <c:w val="0.67089420619931106"/>
          <c:h val="0.5488020617079016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(план)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Безвозмездные поступления из бюджетов других уровней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447857.4</c:v>
                </c:pt>
                <c:pt idx="1">
                  <c:v>21000</c:v>
                </c:pt>
                <c:pt idx="2">
                  <c:v>30963.4</c:v>
                </c:pt>
                <c:pt idx="3">
                  <c:v>392353.1</c:v>
                </c:pt>
                <c:pt idx="4">
                  <c:v>3540.9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(факт)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Безвозмездные поступления из бюджетов других уровней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447479</c:v>
                </c:pt>
                <c:pt idx="1">
                  <c:v>21000</c:v>
                </c:pt>
                <c:pt idx="2">
                  <c:v>30963.4</c:v>
                </c:pt>
                <c:pt idx="3">
                  <c:v>391974.7</c:v>
                </c:pt>
                <c:pt idx="4">
                  <c:v>3540.9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9826048"/>
        <c:axId val="69827584"/>
        <c:axId val="0"/>
      </c:bar3DChart>
      <c:catAx>
        <c:axId val="698260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69827584"/>
        <c:crosses val="autoZero"/>
        <c:auto val="1"/>
        <c:lblAlgn val="ctr"/>
        <c:lblOffset val="100"/>
        <c:noMultiLvlLbl val="0"/>
      </c:catAx>
      <c:valAx>
        <c:axId val="69827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9826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50342682230711"/>
          <c:y val="0.81598109469318236"/>
          <c:w val="0.27339047563969299"/>
          <c:h val="0.148338315944693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626785-A3C0-4D40-ACAC-05DA48D0C00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6FD136-A3D4-4FB6-9F6F-1EA017A7AA01}">
      <dgm:prSet phldrT="[Текст]"/>
      <dgm:spPr/>
      <dgm:t>
        <a:bodyPr/>
        <a:lstStyle/>
        <a:p>
          <a:r>
            <a:rPr lang="ru-RU" dirty="0" smtClean="0"/>
            <a:t>Бюджет  РФ</a:t>
          </a:r>
          <a:endParaRPr lang="ru-RU" dirty="0"/>
        </a:p>
      </dgm:t>
    </dgm:pt>
    <dgm:pt modelId="{ABEC6413-3A50-4CC0-87F5-C38E1433CBC5}" type="parTrans" cxnId="{45D8B413-D7B5-442B-98B4-BBCC0822A588}">
      <dgm:prSet/>
      <dgm:spPr/>
      <dgm:t>
        <a:bodyPr/>
        <a:lstStyle/>
        <a:p>
          <a:endParaRPr lang="ru-RU"/>
        </a:p>
      </dgm:t>
    </dgm:pt>
    <dgm:pt modelId="{4F9EE2B7-DAC2-477D-9C0F-3387EE2758B1}" type="sibTrans" cxnId="{45D8B413-D7B5-442B-98B4-BBCC0822A588}">
      <dgm:prSet/>
      <dgm:spPr/>
      <dgm:t>
        <a:bodyPr/>
        <a:lstStyle/>
        <a:p>
          <a:endParaRPr lang="ru-RU"/>
        </a:p>
      </dgm:t>
    </dgm:pt>
    <dgm:pt modelId="{DEBA8397-C043-4A4D-9376-7F4D1EE680F6}">
      <dgm:prSet phldrT="[Текст]" phldr="1"/>
      <dgm:spPr/>
      <dgm:t>
        <a:bodyPr/>
        <a:lstStyle/>
        <a:p>
          <a:endParaRPr lang="ru-RU" dirty="0"/>
        </a:p>
      </dgm:t>
    </dgm:pt>
    <dgm:pt modelId="{644146E7-6E7C-446A-BCA3-F7756A2B434A}" type="parTrans" cxnId="{125E21C6-61DA-4883-919E-E6CB7805D68B}">
      <dgm:prSet/>
      <dgm:spPr/>
      <dgm:t>
        <a:bodyPr/>
        <a:lstStyle/>
        <a:p>
          <a:endParaRPr lang="ru-RU"/>
        </a:p>
      </dgm:t>
    </dgm:pt>
    <dgm:pt modelId="{81CBF181-CEDE-4744-AF33-C75D833F0116}" type="sibTrans" cxnId="{125E21C6-61DA-4883-919E-E6CB7805D68B}">
      <dgm:prSet/>
      <dgm:spPr/>
      <dgm:t>
        <a:bodyPr/>
        <a:lstStyle/>
        <a:p>
          <a:endParaRPr lang="ru-RU"/>
        </a:p>
      </dgm:t>
    </dgm:pt>
    <dgm:pt modelId="{40253548-A840-4A83-9143-4ABECF3AC06E}">
      <dgm:prSet phldrT="[Текст]" phldr="1"/>
      <dgm:spPr/>
      <dgm:t>
        <a:bodyPr/>
        <a:lstStyle/>
        <a:p>
          <a:endParaRPr lang="ru-RU"/>
        </a:p>
      </dgm:t>
    </dgm:pt>
    <dgm:pt modelId="{4EE6E1F4-9A69-4041-9BFB-1445415F14AE}" type="parTrans" cxnId="{3B0B0698-C2C1-45CA-B20D-289543D5ABFD}">
      <dgm:prSet/>
      <dgm:spPr/>
      <dgm:t>
        <a:bodyPr/>
        <a:lstStyle/>
        <a:p>
          <a:endParaRPr lang="ru-RU"/>
        </a:p>
      </dgm:t>
    </dgm:pt>
    <dgm:pt modelId="{E2B349DE-7A2B-4276-9DBF-B2B08FB642E4}" type="sibTrans" cxnId="{3B0B0698-C2C1-45CA-B20D-289543D5ABFD}">
      <dgm:prSet/>
      <dgm:spPr/>
      <dgm:t>
        <a:bodyPr/>
        <a:lstStyle/>
        <a:p>
          <a:endParaRPr lang="ru-RU"/>
        </a:p>
      </dgm:t>
    </dgm:pt>
    <dgm:pt modelId="{EF9B9153-D905-4DB1-86EE-F35D464EA364}">
      <dgm:prSet phldrT="[Текст]" phldr="1"/>
      <dgm:spPr/>
      <dgm:t>
        <a:bodyPr/>
        <a:lstStyle/>
        <a:p>
          <a:endParaRPr lang="ru-RU"/>
        </a:p>
      </dgm:t>
    </dgm:pt>
    <dgm:pt modelId="{AF57951A-BB52-4051-9092-F0802EFF1E73}" type="parTrans" cxnId="{ED496D96-549B-4E79-AF40-C5AA291914A2}">
      <dgm:prSet/>
      <dgm:spPr/>
      <dgm:t>
        <a:bodyPr/>
        <a:lstStyle/>
        <a:p>
          <a:endParaRPr lang="ru-RU"/>
        </a:p>
      </dgm:t>
    </dgm:pt>
    <dgm:pt modelId="{99374FF4-17A8-4955-97A7-D2703EBEB48E}" type="sibTrans" cxnId="{ED496D96-549B-4E79-AF40-C5AA291914A2}">
      <dgm:prSet/>
      <dgm:spPr/>
      <dgm:t>
        <a:bodyPr/>
        <a:lstStyle/>
        <a:p>
          <a:endParaRPr lang="ru-RU"/>
        </a:p>
      </dgm:t>
    </dgm:pt>
    <dgm:pt modelId="{B8E69A85-1EF2-4A5F-9047-2338C0BF7134}">
      <dgm:prSet phldrT="[Текст]" phldr="1"/>
      <dgm:spPr/>
      <dgm:t>
        <a:bodyPr/>
        <a:lstStyle/>
        <a:p>
          <a:endParaRPr lang="ru-RU" dirty="0"/>
        </a:p>
      </dgm:t>
    </dgm:pt>
    <dgm:pt modelId="{B927FEC6-399E-4C38-89BE-516304B997C0}" type="parTrans" cxnId="{602C09F1-2B62-4395-8E60-33CA79240567}">
      <dgm:prSet/>
      <dgm:spPr/>
      <dgm:t>
        <a:bodyPr/>
        <a:lstStyle/>
        <a:p>
          <a:endParaRPr lang="ru-RU"/>
        </a:p>
      </dgm:t>
    </dgm:pt>
    <dgm:pt modelId="{459C4A30-BB9C-42ED-AD3E-F257ABD5CD73}" type="sibTrans" cxnId="{602C09F1-2B62-4395-8E60-33CA79240567}">
      <dgm:prSet/>
      <dgm:spPr/>
      <dgm:t>
        <a:bodyPr/>
        <a:lstStyle/>
        <a:p>
          <a:endParaRPr lang="ru-RU"/>
        </a:p>
      </dgm:t>
    </dgm:pt>
    <dgm:pt modelId="{39DE4545-E5DF-49A0-8278-C635A35AFD73}">
      <dgm:prSet phldrT="[Текст]" phldr="1"/>
      <dgm:spPr/>
      <dgm:t>
        <a:bodyPr/>
        <a:lstStyle/>
        <a:p>
          <a:endParaRPr lang="ru-RU" dirty="0"/>
        </a:p>
      </dgm:t>
    </dgm:pt>
    <dgm:pt modelId="{03888365-C2F5-4BBA-ABD1-1477C1DDB2B2}" type="parTrans" cxnId="{232D2029-AAEC-4584-8CF6-D206731C1F82}">
      <dgm:prSet/>
      <dgm:spPr/>
      <dgm:t>
        <a:bodyPr/>
        <a:lstStyle/>
        <a:p>
          <a:endParaRPr lang="ru-RU"/>
        </a:p>
      </dgm:t>
    </dgm:pt>
    <dgm:pt modelId="{3AFD0EF5-9581-4D2F-A973-3DEB5927B908}" type="sibTrans" cxnId="{232D2029-AAEC-4584-8CF6-D206731C1F82}">
      <dgm:prSet/>
      <dgm:spPr/>
      <dgm:t>
        <a:bodyPr/>
        <a:lstStyle/>
        <a:p>
          <a:endParaRPr lang="ru-RU"/>
        </a:p>
      </dgm:t>
    </dgm:pt>
    <dgm:pt modelId="{D78D3814-C4F1-4D0C-AE13-9DC9A5A9F6DF}">
      <dgm:prSet phldrT="[Текст]" phldr="1"/>
      <dgm:spPr/>
      <dgm:t>
        <a:bodyPr/>
        <a:lstStyle/>
        <a:p>
          <a:endParaRPr lang="ru-RU"/>
        </a:p>
      </dgm:t>
    </dgm:pt>
    <dgm:pt modelId="{7CA7E57F-4C23-40A5-B8D0-3E1D64EC8908}" type="parTrans" cxnId="{39A74DF8-8239-4DE0-8092-FF74A3417820}">
      <dgm:prSet/>
      <dgm:spPr/>
      <dgm:t>
        <a:bodyPr/>
        <a:lstStyle/>
        <a:p>
          <a:endParaRPr lang="ru-RU"/>
        </a:p>
      </dgm:t>
    </dgm:pt>
    <dgm:pt modelId="{C7B92260-E27C-4320-B69E-22C1FF437E68}" type="sibTrans" cxnId="{39A74DF8-8239-4DE0-8092-FF74A3417820}">
      <dgm:prSet/>
      <dgm:spPr/>
      <dgm:t>
        <a:bodyPr/>
        <a:lstStyle/>
        <a:p>
          <a:endParaRPr lang="ru-RU"/>
        </a:p>
      </dgm:t>
    </dgm:pt>
    <dgm:pt modelId="{30A5A5C9-9DF9-4362-8345-49CC6F4149F8}">
      <dgm:prSet phldrT="[Текст]"/>
      <dgm:spPr/>
      <dgm:t>
        <a:bodyPr/>
        <a:lstStyle/>
        <a:p>
          <a:endParaRPr lang="ru-RU" dirty="0"/>
        </a:p>
      </dgm:t>
    </dgm:pt>
    <dgm:pt modelId="{C8832377-0E18-4B71-9A6E-BAC390311A3A}" type="parTrans" cxnId="{7C155EC5-2C1C-4B75-BCD9-9689DE529A2E}">
      <dgm:prSet/>
      <dgm:spPr/>
      <dgm:t>
        <a:bodyPr/>
        <a:lstStyle/>
        <a:p>
          <a:endParaRPr lang="ru-RU"/>
        </a:p>
      </dgm:t>
    </dgm:pt>
    <dgm:pt modelId="{F23DEDBF-210F-4910-B7F8-222A3B6B0B06}" type="sibTrans" cxnId="{7C155EC5-2C1C-4B75-BCD9-9689DE529A2E}">
      <dgm:prSet/>
      <dgm:spPr/>
      <dgm:t>
        <a:bodyPr/>
        <a:lstStyle/>
        <a:p>
          <a:endParaRPr lang="ru-RU"/>
        </a:p>
      </dgm:t>
    </dgm:pt>
    <dgm:pt modelId="{75C162A8-82ED-440F-B8DA-3DF61A0C7C9F}" type="pres">
      <dgm:prSet presAssocID="{DF626785-A3C0-4D40-ACAC-05DA48D0C0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C637C4-FAB4-4F8A-9D56-C976E5C61174}" type="pres">
      <dgm:prSet presAssocID="{B8E69A85-1EF2-4A5F-9047-2338C0BF7134}" presName="boxAndChildren" presStyleCnt="0"/>
      <dgm:spPr/>
    </dgm:pt>
    <dgm:pt modelId="{C4ACF73B-9E73-43E1-B449-4D237598AD82}" type="pres">
      <dgm:prSet presAssocID="{B8E69A85-1EF2-4A5F-9047-2338C0BF7134}" presName="parentTextBox" presStyleLbl="node1" presStyleIdx="0" presStyleCnt="4"/>
      <dgm:spPr/>
      <dgm:t>
        <a:bodyPr/>
        <a:lstStyle/>
        <a:p>
          <a:endParaRPr lang="ru-RU"/>
        </a:p>
      </dgm:t>
    </dgm:pt>
    <dgm:pt modelId="{05808B2D-8B36-459D-94BB-4231EB001E4E}" type="pres">
      <dgm:prSet presAssocID="{B8E69A85-1EF2-4A5F-9047-2338C0BF7134}" presName="entireBox" presStyleLbl="node1" presStyleIdx="0" presStyleCnt="4" custLinFactNeighborX="-1565" custLinFactNeighborY="1864"/>
      <dgm:spPr/>
      <dgm:t>
        <a:bodyPr/>
        <a:lstStyle/>
        <a:p>
          <a:endParaRPr lang="ru-RU"/>
        </a:p>
      </dgm:t>
    </dgm:pt>
    <dgm:pt modelId="{AF8ABFC6-8660-41A7-AB5F-A3434CAF20D3}" type="pres">
      <dgm:prSet presAssocID="{B8E69A85-1EF2-4A5F-9047-2338C0BF7134}" presName="descendantBox" presStyleCnt="0"/>
      <dgm:spPr/>
    </dgm:pt>
    <dgm:pt modelId="{78FD8016-1179-48F3-8B87-5789EF6F9DC6}" type="pres">
      <dgm:prSet presAssocID="{39DE4545-E5DF-49A0-8278-C635A35AFD73}" presName="childTextBox" presStyleLbl="fgAccFollowNode1" presStyleIdx="0" presStyleCnt="4" custScaleY="155735" custLinFactNeighborX="-14793" custLinFactNeighborY="-58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11C7A-01CD-4109-BC30-3FE9FDFE1F06}" type="pres">
      <dgm:prSet presAssocID="{D78D3814-C4F1-4D0C-AE13-9DC9A5A9F6DF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DF60B-409C-45AE-BA30-60EC2CDC8B91}" type="pres">
      <dgm:prSet presAssocID="{81CBF181-CEDE-4744-AF33-C75D833F0116}" presName="sp" presStyleCnt="0"/>
      <dgm:spPr/>
    </dgm:pt>
    <dgm:pt modelId="{52C10488-024B-4E1A-AED3-5C1CF50186E0}" type="pres">
      <dgm:prSet presAssocID="{DEBA8397-C043-4A4D-9376-7F4D1EE680F6}" presName="arrowAndChildren" presStyleCnt="0"/>
      <dgm:spPr/>
    </dgm:pt>
    <dgm:pt modelId="{56529D25-ABF0-4CED-9BF0-2D47715FD151}" type="pres">
      <dgm:prSet presAssocID="{DEBA8397-C043-4A4D-9376-7F4D1EE680F6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76F8493A-B2EF-4038-9359-EE147D472388}" type="pres">
      <dgm:prSet presAssocID="{DEBA8397-C043-4A4D-9376-7F4D1EE680F6}" presName="arrow" presStyleLbl="node1" presStyleIdx="1" presStyleCnt="4"/>
      <dgm:spPr/>
      <dgm:t>
        <a:bodyPr/>
        <a:lstStyle/>
        <a:p>
          <a:endParaRPr lang="ru-RU"/>
        </a:p>
      </dgm:t>
    </dgm:pt>
    <dgm:pt modelId="{E63DCD3A-D5DA-41B3-9CFD-3617C70FE882}" type="pres">
      <dgm:prSet presAssocID="{DEBA8397-C043-4A4D-9376-7F4D1EE680F6}" presName="descendantArrow" presStyleCnt="0"/>
      <dgm:spPr/>
    </dgm:pt>
    <dgm:pt modelId="{8CF57BF2-2DEE-49A9-A08A-3D01A355171C}" type="pres">
      <dgm:prSet presAssocID="{40253548-A840-4A83-9143-4ABECF3AC06E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C4638-9AB1-4063-99C7-8F228E0AD98B}" type="pres">
      <dgm:prSet presAssocID="{EF9B9153-D905-4DB1-86EE-F35D464EA364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26D5C-7317-4B12-9047-D40F9B02A8AD}" type="pres">
      <dgm:prSet presAssocID="{F23DEDBF-210F-4910-B7F8-222A3B6B0B06}" presName="sp" presStyleCnt="0"/>
      <dgm:spPr/>
    </dgm:pt>
    <dgm:pt modelId="{C87E6BDD-8C46-4397-8C37-6A349B484139}" type="pres">
      <dgm:prSet presAssocID="{30A5A5C9-9DF9-4362-8345-49CC6F4149F8}" presName="arrowAndChildren" presStyleCnt="0"/>
      <dgm:spPr/>
    </dgm:pt>
    <dgm:pt modelId="{2253EFF8-0896-410A-BB54-BB665F226D66}" type="pres">
      <dgm:prSet presAssocID="{30A5A5C9-9DF9-4362-8345-49CC6F4149F8}" presName="parentTextArrow" presStyleLbl="node1" presStyleIdx="2" presStyleCnt="4" custLinFactNeighborX="-593" custLinFactNeighborY="17820"/>
      <dgm:spPr/>
      <dgm:t>
        <a:bodyPr/>
        <a:lstStyle/>
        <a:p>
          <a:endParaRPr lang="ru-RU"/>
        </a:p>
      </dgm:t>
    </dgm:pt>
    <dgm:pt modelId="{BE3EFE81-99D1-4AFB-909B-9001DFEB9F9D}" type="pres">
      <dgm:prSet presAssocID="{4F9EE2B7-DAC2-477D-9C0F-3387EE2758B1}" presName="sp" presStyleCnt="0"/>
      <dgm:spPr/>
    </dgm:pt>
    <dgm:pt modelId="{A8D3646D-F88A-43E9-BB7C-DC18D7027114}" type="pres">
      <dgm:prSet presAssocID="{BC6FD136-A3D4-4FB6-9F6F-1EA017A7AA01}" presName="arrowAndChildren" presStyleCnt="0"/>
      <dgm:spPr/>
    </dgm:pt>
    <dgm:pt modelId="{2C4482D7-B679-4660-9649-E7536E5D4D8B}" type="pres">
      <dgm:prSet presAssocID="{BC6FD136-A3D4-4FB6-9F6F-1EA017A7AA01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A0856860-4B3C-4819-8038-42DE69021062}" type="presOf" srcId="{BC6FD136-A3D4-4FB6-9F6F-1EA017A7AA01}" destId="{2C4482D7-B679-4660-9649-E7536E5D4D8B}" srcOrd="0" destOrd="0" presId="urn:microsoft.com/office/officeart/2005/8/layout/process4"/>
    <dgm:cxn modelId="{7C155EC5-2C1C-4B75-BCD9-9689DE529A2E}" srcId="{DF626785-A3C0-4D40-ACAC-05DA48D0C00C}" destId="{30A5A5C9-9DF9-4362-8345-49CC6F4149F8}" srcOrd="1" destOrd="0" parTransId="{C8832377-0E18-4B71-9A6E-BAC390311A3A}" sibTransId="{F23DEDBF-210F-4910-B7F8-222A3B6B0B06}"/>
    <dgm:cxn modelId="{1EEF5338-9E96-4DF2-B1D7-A59430B5B519}" type="presOf" srcId="{DEBA8397-C043-4A4D-9376-7F4D1EE680F6}" destId="{76F8493A-B2EF-4038-9359-EE147D472388}" srcOrd="1" destOrd="0" presId="urn:microsoft.com/office/officeart/2005/8/layout/process4"/>
    <dgm:cxn modelId="{39A74DF8-8239-4DE0-8092-FF74A3417820}" srcId="{B8E69A85-1EF2-4A5F-9047-2338C0BF7134}" destId="{D78D3814-C4F1-4D0C-AE13-9DC9A5A9F6DF}" srcOrd="1" destOrd="0" parTransId="{7CA7E57F-4C23-40A5-B8D0-3E1D64EC8908}" sibTransId="{C7B92260-E27C-4320-B69E-22C1FF437E68}"/>
    <dgm:cxn modelId="{ED496D96-549B-4E79-AF40-C5AA291914A2}" srcId="{DEBA8397-C043-4A4D-9376-7F4D1EE680F6}" destId="{EF9B9153-D905-4DB1-86EE-F35D464EA364}" srcOrd="1" destOrd="0" parTransId="{AF57951A-BB52-4051-9092-F0802EFF1E73}" sibTransId="{99374FF4-17A8-4955-97A7-D2703EBEB48E}"/>
    <dgm:cxn modelId="{06A447B8-48BB-44A1-B37A-818B517D3164}" type="presOf" srcId="{D78D3814-C4F1-4D0C-AE13-9DC9A5A9F6DF}" destId="{87B11C7A-01CD-4109-BC30-3FE9FDFE1F06}" srcOrd="0" destOrd="0" presId="urn:microsoft.com/office/officeart/2005/8/layout/process4"/>
    <dgm:cxn modelId="{ADAD46EC-C6FB-4EF8-829E-B9874F9F01BF}" type="presOf" srcId="{DF626785-A3C0-4D40-ACAC-05DA48D0C00C}" destId="{75C162A8-82ED-440F-B8DA-3DF61A0C7C9F}" srcOrd="0" destOrd="0" presId="urn:microsoft.com/office/officeart/2005/8/layout/process4"/>
    <dgm:cxn modelId="{232D2029-AAEC-4584-8CF6-D206731C1F82}" srcId="{B8E69A85-1EF2-4A5F-9047-2338C0BF7134}" destId="{39DE4545-E5DF-49A0-8278-C635A35AFD73}" srcOrd="0" destOrd="0" parTransId="{03888365-C2F5-4BBA-ABD1-1477C1DDB2B2}" sibTransId="{3AFD0EF5-9581-4D2F-A973-3DEB5927B908}"/>
    <dgm:cxn modelId="{3B0B0698-C2C1-45CA-B20D-289543D5ABFD}" srcId="{DEBA8397-C043-4A4D-9376-7F4D1EE680F6}" destId="{40253548-A840-4A83-9143-4ABECF3AC06E}" srcOrd="0" destOrd="0" parTransId="{4EE6E1F4-9A69-4041-9BFB-1445415F14AE}" sibTransId="{E2B349DE-7A2B-4276-9DBF-B2B08FB642E4}"/>
    <dgm:cxn modelId="{45D8B413-D7B5-442B-98B4-BBCC0822A588}" srcId="{DF626785-A3C0-4D40-ACAC-05DA48D0C00C}" destId="{BC6FD136-A3D4-4FB6-9F6F-1EA017A7AA01}" srcOrd="0" destOrd="0" parTransId="{ABEC6413-3A50-4CC0-87F5-C38E1433CBC5}" sibTransId="{4F9EE2B7-DAC2-477D-9C0F-3387EE2758B1}"/>
    <dgm:cxn modelId="{51254C98-77BB-47A7-9527-E36173375044}" type="presOf" srcId="{B8E69A85-1EF2-4A5F-9047-2338C0BF7134}" destId="{C4ACF73B-9E73-43E1-B449-4D237598AD82}" srcOrd="0" destOrd="0" presId="urn:microsoft.com/office/officeart/2005/8/layout/process4"/>
    <dgm:cxn modelId="{602C09F1-2B62-4395-8E60-33CA79240567}" srcId="{DF626785-A3C0-4D40-ACAC-05DA48D0C00C}" destId="{B8E69A85-1EF2-4A5F-9047-2338C0BF7134}" srcOrd="3" destOrd="0" parTransId="{B927FEC6-399E-4C38-89BE-516304B997C0}" sibTransId="{459C4A30-BB9C-42ED-AD3E-F257ABD5CD73}"/>
    <dgm:cxn modelId="{F5738974-98DD-4F06-980E-0045B4AD03C7}" type="presOf" srcId="{39DE4545-E5DF-49A0-8278-C635A35AFD73}" destId="{78FD8016-1179-48F3-8B87-5789EF6F9DC6}" srcOrd="0" destOrd="0" presId="urn:microsoft.com/office/officeart/2005/8/layout/process4"/>
    <dgm:cxn modelId="{125E21C6-61DA-4883-919E-E6CB7805D68B}" srcId="{DF626785-A3C0-4D40-ACAC-05DA48D0C00C}" destId="{DEBA8397-C043-4A4D-9376-7F4D1EE680F6}" srcOrd="2" destOrd="0" parTransId="{644146E7-6E7C-446A-BCA3-F7756A2B434A}" sibTransId="{81CBF181-CEDE-4744-AF33-C75D833F0116}"/>
    <dgm:cxn modelId="{79504ADE-BAED-4AE3-8646-5131222D105E}" type="presOf" srcId="{EF9B9153-D905-4DB1-86EE-F35D464EA364}" destId="{7D4C4638-9AB1-4063-99C7-8F228E0AD98B}" srcOrd="0" destOrd="0" presId="urn:microsoft.com/office/officeart/2005/8/layout/process4"/>
    <dgm:cxn modelId="{2FC80557-FFED-4B43-9DF9-7BC015714F9C}" type="presOf" srcId="{DEBA8397-C043-4A4D-9376-7F4D1EE680F6}" destId="{56529D25-ABF0-4CED-9BF0-2D47715FD151}" srcOrd="0" destOrd="0" presId="urn:microsoft.com/office/officeart/2005/8/layout/process4"/>
    <dgm:cxn modelId="{2A8E1FFC-18D7-4577-8FAF-302662BC42CD}" type="presOf" srcId="{B8E69A85-1EF2-4A5F-9047-2338C0BF7134}" destId="{05808B2D-8B36-459D-94BB-4231EB001E4E}" srcOrd="1" destOrd="0" presId="urn:microsoft.com/office/officeart/2005/8/layout/process4"/>
    <dgm:cxn modelId="{34490CB8-5F14-4AB3-877F-60A406EAF159}" type="presOf" srcId="{30A5A5C9-9DF9-4362-8345-49CC6F4149F8}" destId="{2253EFF8-0896-410A-BB54-BB665F226D66}" srcOrd="0" destOrd="0" presId="urn:microsoft.com/office/officeart/2005/8/layout/process4"/>
    <dgm:cxn modelId="{9F647E30-9E7B-48DB-B791-A12E5292C0B7}" type="presOf" srcId="{40253548-A840-4A83-9143-4ABECF3AC06E}" destId="{8CF57BF2-2DEE-49A9-A08A-3D01A355171C}" srcOrd="0" destOrd="0" presId="urn:microsoft.com/office/officeart/2005/8/layout/process4"/>
    <dgm:cxn modelId="{1D6064D1-1314-4ADE-A252-2F471342A572}" type="presParOf" srcId="{75C162A8-82ED-440F-B8DA-3DF61A0C7C9F}" destId="{48C637C4-FAB4-4F8A-9D56-C976E5C61174}" srcOrd="0" destOrd="0" presId="urn:microsoft.com/office/officeart/2005/8/layout/process4"/>
    <dgm:cxn modelId="{1A93A40C-E7AB-4F09-A0EF-65C07DD83D7B}" type="presParOf" srcId="{48C637C4-FAB4-4F8A-9D56-C976E5C61174}" destId="{C4ACF73B-9E73-43E1-B449-4D237598AD82}" srcOrd="0" destOrd="0" presId="urn:microsoft.com/office/officeart/2005/8/layout/process4"/>
    <dgm:cxn modelId="{99B913C6-BC0B-4EF1-88F5-DEF62F57902A}" type="presParOf" srcId="{48C637C4-FAB4-4F8A-9D56-C976E5C61174}" destId="{05808B2D-8B36-459D-94BB-4231EB001E4E}" srcOrd="1" destOrd="0" presId="urn:microsoft.com/office/officeart/2005/8/layout/process4"/>
    <dgm:cxn modelId="{469F521B-C7DC-4CB5-A77C-F00241ED3991}" type="presParOf" srcId="{48C637C4-FAB4-4F8A-9D56-C976E5C61174}" destId="{AF8ABFC6-8660-41A7-AB5F-A3434CAF20D3}" srcOrd="2" destOrd="0" presId="urn:microsoft.com/office/officeart/2005/8/layout/process4"/>
    <dgm:cxn modelId="{1828117F-8E02-43F0-BAF6-1A5F4621471A}" type="presParOf" srcId="{AF8ABFC6-8660-41A7-AB5F-A3434CAF20D3}" destId="{78FD8016-1179-48F3-8B87-5789EF6F9DC6}" srcOrd="0" destOrd="0" presId="urn:microsoft.com/office/officeart/2005/8/layout/process4"/>
    <dgm:cxn modelId="{4586D10D-73EA-40EC-A75C-05AD6F86FCFE}" type="presParOf" srcId="{AF8ABFC6-8660-41A7-AB5F-A3434CAF20D3}" destId="{87B11C7A-01CD-4109-BC30-3FE9FDFE1F06}" srcOrd="1" destOrd="0" presId="urn:microsoft.com/office/officeart/2005/8/layout/process4"/>
    <dgm:cxn modelId="{03B30422-8FE5-46D3-A1F8-620B7FD83BE3}" type="presParOf" srcId="{75C162A8-82ED-440F-B8DA-3DF61A0C7C9F}" destId="{C1BDF60B-409C-45AE-BA30-60EC2CDC8B91}" srcOrd="1" destOrd="0" presId="urn:microsoft.com/office/officeart/2005/8/layout/process4"/>
    <dgm:cxn modelId="{12CDA922-BD8E-4D3D-81A6-03A019220073}" type="presParOf" srcId="{75C162A8-82ED-440F-B8DA-3DF61A0C7C9F}" destId="{52C10488-024B-4E1A-AED3-5C1CF50186E0}" srcOrd="2" destOrd="0" presId="urn:microsoft.com/office/officeart/2005/8/layout/process4"/>
    <dgm:cxn modelId="{4019EFE2-10F6-4FD7-BD74-6A95E8BACAFE}" type="presParOf" srcId="{52C10488-024B-4E1A-AED3-5C1CF50186E0}" destId="{56529D25-ABF0-4CED-9BF0-2D47715FD151}" srcOrd="0" destOrd="0" presId="urn:microsoft.com/office/officeart/2005/8/layout/process4"/>
    <dgm:cxn modelId="{B0C236CB-4198-4807-ACB9-28C048081E25}" type="presParOf" srcId="{52C10488-024B-4E1A-AED3-5C1CF50186E0}" destId="{76F8493A-B2EF-4038-9359-EE147D472388}" srcOrd="1" destOrd="0" presId="urn:microsoft.com/office/officeart/2005/8/layout/process4"/>
    <dgm:cxn modelId="{D9C24C69-7346-4A6C-B8D3-82E473EBC8F4}" type="presParOf" srcId="{52C10488-024B-4E1A-AED3-5C1CF50186E0}" destId="{E63DCD3A-D5DA-41B3-9CFD-3617C70FE882}" srcOrd="2" destOrd="0" presId="urn:microsoft.com/office/officeart/2005/8/layout/process4"/>
    <dgm:cxn modelId="{C3E0F5FE-8C06-4F26-9230-EC19A5B5DD9B}" type="presParOf" srcId="{E63DCD3A-D5DA-41B3-9CFD-3617C70FE882}" destId="{8CF57BF2-2DEE-49A9-A08A-3D01A355171C}" srcOrd="0" destOrd="0" presId="urn:microsoft.com/office/officeart/2005/8/layout/process4"/>
    <dgm:cxn modelId="{000B4DBB-7043-4202-A278-0F4CF076BF28}" type="presParOf" srcId="{E63DCD3A-D5DA-41B3-9CFD-3617C70FE882}" destId="{7D4C4638-9AB1-4063-99C7-8F228E0AD98B}" srcOrd="1" destOrd="0" presId="urn:microsoft.com/office/officeart/2005/8/layout/process4"/>
    <dgm:cxn modelId="{FD437DC7-DD5B-464C-AA59-FC6AE653D9AE}" type="presParOf" srcId="{75C162A8-82ED-440F-B8DA-3DF61A0C7C9F}" destId="{06526D5C-7317-4B12-9047-D40F9B02A8AD}" srcOrd="3" destOrd="0" presId="urn:microsoft.com/office/officeart/2005/8/layout/process4"/>
    <dgm:cxn modelId="{17ECE24D-B76C-4DD8-9564-77A9F3E7D56F}" type="presParOf" srcId="{75C162A8-82ED-440F-B8DA-3DF61A0C7C9F}" destId="{C87E6BDD-8C46-4397-8C37-6A349B484139}" srcOrd="4" destOrd="0" presId="urn:microsoft.com/office/officeart/2005/8/layout/process4"/>
    <dgm:cxn modelId="{0F9A6237-50C1-4097-8A61-A9F7DE2459CA}" type="presParOf" srcId="{C87E6BDD-8C46-4397-8C37-6A349B484139}" destId="{2253EFF8-0896-410A-BB54-BB665F226D66}" srcOrd="0" destOrd="0" presId="urn:microsoft.com/office/officeart/2005/8/layout/process4"/>
    <dgm:cxn modelId="{CE03CB28-7F9B-436A-8958-0AC37BFE3409}" type="presParOf" srcId="{75C162A8-82ED-440F-B8DA-3DF61A0C7C9F}" destId="{BE3EFE81-99D1-4AFB-909B-9001DFEB9F9D}" srcOrd="5" destOrd="0" presId="urn:microsoft.com/office/officeart/2005/8/layout/process4"/>
    <dgm:cxn modelId="{5694DBB5-D6A2-45E6-B30A-8FB1C122D0ED}" type="presParOf" srcId="{75C162A8-82ED-440F-B8DA-3DF61A0C7C9F}" destId="{A8D3646D-F88A-43E9-BB7C-DC18D7027114}" srcOrd="6" destOrd="0" presId="urn:microsoft.com/office/officeart/2005/8/layout/process4"/>
    <dgm:cxn modelId="{E0C07159-C538-4F67-A3AC-73E6C0945E05}" type="presParOf" srcId="{A8D3646D-F88A-43E9-BB7C-DC18D7027114}" destId="{2C4482D7-B679-4660-9649-E7536E5D4D8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776E94-1942-424F-A92F-E4CFAB29476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F9EDC6-2B3A-49C4-91FB-5F694B4C5962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Бюджет РФ</a:t>
          </a:r>
          <a:endParaRPr lang="ru-RU" sz="2400" dirty="0">
            <a:solidFill>
              <a:schemeClr val="tx1"/>
            </a:solidFill>
          </a:endParaRPr>
        </a:p>
      </dgm:t>
    </dgm:pt>
    <dgm:pt modelId="{14698642-7BED-4061-8D47-E646DCD0ECB1}" type="parTrans" cxnId="{0C38BA1D-817F-4E9C-AF5E-23B8A16A8181}">
      <dgm:prSet/>
      <dgm:spPr/>
      <dgm:t>
        <a:bodyPr/>
        <a:lstStyle/>
        <a:p>
          <a:endParaRPr lang="ru-RU"/>
        </a:p>
      </dgm:t>
    </dgm:pt>
    <dgm:pt modelId="{545AFBC7-F241-48B1-A9C5-C365B3F8DD2B}" type="sibTrans" cxnId="{0C38BA1D-817F-4E9C-AF5E-23B8A16A8181}">
      <dgm:prSet/>
      <dgm:spPr/>
      <dgm:t>
        <a:bodyPr/>
        <a:lstStyle/>
        <a:p>
          <a:endParaRPr lang="ru-RU"/>
        </a:p>
      </dgm:t>
    </dgm:pt>
    <dgm:pt modelId="{3DA1A319-2EAD-45F8-B5A3-882EE48CB99A}">
      <dgm:prSet phldrT="[Текст]"/>
      <dgm:spPr/>
      <dgm:t>
        <a:bodyPr/>
        <a:lstStyle/>
        <a:p>
          <a:r>
            <a:rPr lang="ru-RU" dirty="0" smtClean="0"/>
            <a:t>Доходы – </a:t>
          </a:r>
          <a:r>
            <a:rPr lang="ru-RU" dirty="0" smtClean="0"/>
            <a:t>14 496 800  </a:t>
          </a:r>
          <a:endParaRPr lang="ru-RU" dirty="0"/>
        </a:p>
      </dgm:t>
    </dgm:pt>
    <dgm:pt modelId="{CDE9B198-4D52-4E09-8C3D-6651383F0A29}" type="parTrans" cxnId="{E2E58947-0E2F-4049-B2E2-677F4C942F92}">
      <dgm:prSet/>
      <dgm:spPr/>
      <dgm:t>
        <a:bodyPr/>
        <a:lstStyle/>
        <a:p>
          <a:endParaRPr lang="ru-RU"/>
        </a:p>
      </dgm:t>
    </dgm:pt>
    <dgm:pt modelId="{21E4A424-4E81-4FCA-AAA2-229F47F38A1C}" type="sibTrans" cxnId="{E2E58947-0E2F-4049-B2E2-677F4C942F92}">
      <dgm:prSet/>
      <dgm:spPr/>
      <dgm:t>
        <a:bodyPr/>
        <a:lstStyle/>
        <a:p>
          <a:endParaRPr lang="ru-RU"/>
        </a:p>
      </dgm:t>
    </dgm:pt>
    <dgm:pt modelId="{3DE4DB91-E361-47B4-8555-5FAA86573409}">
      <dgm:prSet phldrT="[Текст]"/>
      <dgm:spPr/>
      <dgm:t>
        <a:bodyPr/>
        <a:lstStyle/>
        <a:p>
          <a:r>
            <a:rPr lang="ru-RU" dirty="0" smtClean="0"/>
            <a:t>Расходы – </a:t>
          </a:r>
          <a:r>
            <a:rPr lang="ru-RU" dirty="0" smtClean="0"/>
            <a:t>14 830 600</a:t>
          </a:r>
          <a:endParaRPr lang="ru-RU" dirty="0"/>
        </a:p>
      </dgm:t>
    </dgm:pt>
    <dgm:pt modelId="{75FCCDBE-60F5-4A05-8297-1E990D4D2BD1}" type="parTrans" cxnId="{CB958E27-670C-4E63-A9E5-51FBEF87EDA0}">
      <dgm:prSet/>
      <dgm:spPr/>
      <dgm:t>
        <a:bodyPr/>
        <a:lstStyle/>
        <a:p>
          <a:endParaRPr lang="ru-RU"/>
        </a:p>
      </dgm:t>
    </dgm:pt>
    <dgm:pt modelId="{84B55F23-58B8-4BF4-B4E6-C35CBD2EF5AC}" type="sibTrans" cxnId="{CB958E27-670C-4E63-A9E5-51FBEF87EDA0}">
      <dgm:prSet/>
      <dgm:spPr/>
      <dgm:t>
        <a:bodyPr/>
        <a:lstStyle/>
        <a:p>
          <a:endParaRPr lang="ru-RU"/>
        </a:p>
      </dgm:t>
    </dgm:pt>
    <dgm:pt modelId="{7DF81FE3-DDB9-4ED8-AA2A-FC0F5AF199FE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Бюджет Республики Адыгея</a:t>
          </a:r>
          <a:endParaRPr lang="ru-RU" sz="2400" dirty="0">
            <a:solidFill>
              <a:schemeClr val="tx1"/>
            </a:solidFill>
          </a:endParaRPr>
        </a:p>
      </dgm:t>
    </dgm:pt>
    <dgm:pt modelId="{ED5A812B-8C3F-45F0-80C7-544215E62E90}" type="parTrans" cxnId="{FBD86B92-6365-4A93-A02C-8FAFB3E05519}">
      <dgm:prSet/>
      <dgm:spPr/>
      <dgm:t>
        <a:bodyPr/>
        <a:lstStyle/>
        <a:p>
          <a:endParaRPr lang="ru-RU"/>
        </a:p>
      </dgm:t>
    </dgm:pt>
    <dgm:pt modelId="{97ED3A0C-BC19-4212-8B06-B18250820A0C}" type="sibTrans" cxnId="{FBD86B92-6365-4A93-A02C-8FAFB3E05519}">
      <dgm:prSet/>
      <dgm:spPr/>
      <dgm:t>
        <a:bodyPr/>
        <a:lstStyle/>
        <a:p>
          <a:endParaRPr lang="ru-RU"/>
        </a:p>
      </dgm:t>
    </dgm:pt>
    <dgm:pt modelId="{03DE5DD2-54B6-4F4A-A6EA-105A3D90B079}">
      <dgm:prSet phldrT="[Текст]"/>
      <dgm:spPr/>
      <dgm:t>
        <a:bodyPr/>
        <a:lstStyle/>
        <a:p>
          <a:r>
            <a:rPr lang="ru-RU" dirty="0" smtClean="0"/>
            <a:t>Доходы – 16 </a:t>
          </a:r>
          <a:r>
            <a:rPr lang="ru-RU" dirty="0" smtClean="0"/>
            <a:t>091,5    </a:t>
          </a:r>
          <a:endParaRPr lang="ru-RU" dirty="0"/>
        </a:p>
      </dgm:t>
    </dgm:pt>
    <dgm:pt modelId="{645E68DF-3676-46CB-9F2C-216B9EDA3D2E}" type="parTrans" cxnId="{26CEBA2C-1C39-4528-97AE-07A141A12D78}">
      <dgm:prSet/>
      <dgm:spPr/>
      <dgm:t>
        <a:bodyPr/>
        <a:lstStyle/>
        <a:p>
          <a:endParaRPr lang="ru-RU"/>
        </a:p>
      </dgm:t>
    </dgm:pt>
    <dgm:pt modelId="{092E2104-54C5-4393-BD18-6D39C714DB67}" type="sibTrans" cxnId="{26CEBA2C-1C39-4528-97AE-07A141A12D78}">
      <dgm:prSet/>
      <dgm:spPr/>
      <dgm:t>
        <a:bodyPr/>
        <a:lstStyle/>
        <a:p>
          <a:endParaRPr lang="ru-RU"/>
        </a:p>
      </dgm:t>
    </dgm:pt>
    <dgm:pt modelId="{FE1C1E54-0FCA-4120-84E3-0BDC7783FCBC}">
      <dgm:prSet phldrT="[Текст]"/>
      <dgm:spPr/>
      <dgm:t>
        <a:bodyPr/>
        <a:lstStyle/>
        <a:p>
          <a:r>
            <a:rPr lang="ru-RU" dirty="0" smtClean="0"/>
            <a:t>Доходы  -  882,4</a:t>
          </a:r>
          <a:endParaRPr lang="ru-RU" dirty="0"/>
        </a:p>
      </dgm:t>
    </dgm:pt>
    <dgm:pt modelId="{A4CE6689-1FAB-4D57-A27D-8102441C9AFE}" type="parTrans" cxnId="{DD191E32-F154-4F37-838A-5F05C8731DBD}">
      <dgm:prSet/>
      <dgm:spPr/>
      <dgm:t>
        <a:bodyPr/>
        <a:lstStyle/>
        <a:p>
          <a:endParaRPr lang="ru-RU"/>
        </a:p>
      </dgm:t>
    </dgm:pt>
    <dgm:pt modelId="{6671358F-2461-43C0-88F1-02FDF797E767}" type="sibTrans" cxnId="{DD191E32-F154-4F37-838A-5F05C8731DBD}">
      <dgm:prSet/>
      <dgm:spPr/>
      <dgm:t>
        <a:bodyPr/>
        <a:lstStyle/>
        <a:p>
          <a:endParaRPr lang="ru-RU"/>
        </a:p>
      </dgm:t>
    </dgm:pt>
    <dgm:pt modelId="{0669A19E-2B1D-40FC-AC16-365B364CFF80}">
      <dgm:prSet phldrT="[Текст]"/>
      <dgm:spPr/>
      <dgm:t>
        <a:bodyPr/>
        <a:lstStyle/>
        <a:p>
          <a:r>
            <a:rPr lang="ru-RU" dirty="0" smtClean="0"/>
            <a:t>Расходы – 891,1</a:t>
          </a:r>
          <a:endParaRPr lang="ru-RU" dirty="0"/>
        </a:p>
      </dgm:t>
    </dgm:pt>
    <dgm:pt modelId="{4EFE1B90-1938-4AD9-AC41-9CB0B98F93EC}" type="parTrans" cxnId="{CA839477-3F0F-402D-9ADC-CDA839E2BEDA}">
      <dgm:prSet/>
      <dgm:spPr/>
      <dgm:t>
        <a:bodyPr/>
        <a:lstStyle/>
        <a:p>
          <a:endParaRPr lang="ru-RU"/>
        </a:p>
      </dgm:t>
    </dgm:pt>
    <dgm:pt modelId="{13C6A230-5B47-4F43-8F0A-0278203155F6}" type="sibTrans" cxnId="{CA839477-3F0F-402D-9ADC-CDA839E2BEDA}">
      <dgm:prSet/>
      <dgm:spPr/>
      <dgm:t>
        <a:bodyPr/>
        <a:lstStyle/>
        <a:p>
          <a:endParaRPr lang="ru-RU"/>
        </a:p>
      </dgm:t>
    </dgm:pt>
    <dgm:pt modelId="{B6220A8F-9DAB-423C-AFFC-64B36BA9EA4E}">
      <dgm:prSet phldrT="[Текст]"/>
      <dgm:spPr/>
      <dgm:t>
        <a:bodyPr/>
        <a:lstStyle/>
        <a:p>
          <a:r>
            <a:rPr lang="ru-RU" dirty="0" smtClean="0"/>
            <a:t>Расходы – 16 </a:t>
          </a:r>
          <a:r>
            <a:rPr lang="ru-RU" dirty="0" smtClean="0"/>
            <a:t>908,7</a:t>
          </a:r>
          <a:endParaRPr lang="ru-RU" dirty="0"/>
        </a:p>
      </dgm:t>
    </dgm:pt>
    <dgm:pt modelId="{ABEF35B0-19F8-43DE-A648-CD41C0B0A148}" type="parTrans" cxnId="{5BBAD759-85A3-436B-BDA9-12D2017D30FB}">
      <dgm:prSet/>
      <dgm:spPr/>
      <dgm:t>
        <a:bodyPr/>
        <a:lstStyle/>
        <a:p>
          <a:endParaRPr lang="ru-RU"/>
        </a:p>
      </dgm:t>
    </dgm:pt>
    <dgm:pt modelId="{A22F93D7-22BF-47E6-A7D6-9C9FD7413895}" type="sibTrans" cxnId="{5BBAD759-85A3-436B-BDA9-12D2017D30FB}">
      <dgm:prSet/>
      <dgm:spPr/>
      <dgm:t>
        <a:bodyPr/>
        <a:lstStyle/>
        <a:p>
          <a:endParaRPr lang="ru-RU"/>
        </a:p>
      </dgm:t>
    </dgm:pt>
    <dgm:pt modelId="{0686ECD6-A286-44F1-865E-BC79110D3D5A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Бюджет МО «</a:t>
          </a:r>
          <a:r>
            <a:rPr lang="ru-RU" sz="2400" dirty="0" err="1" smtClean="0">
              <a:solidFill>
                <a:schemeClr val="tx1"/>
              </a:solidFill>
            </a:rPr>
            <a:t>Тахтамукайский</a:t>
          </a:r>
          <a:endParaRPr lang="ru-RU" sz="2400" dirty="0" smtClean="0">
            <a:solidFill>
              <a:schemeClr val="tx1"/>
            </a:solidFill>
          </a:endParaRPr>
        </a:p>
        <a:p>
          <a:r>
            <a:rPr lang="ru-RU" sz="2400" dirty="0" smtClean="0">
              <a:solidFill>
                <a:schemeClr val="tx1"/>
              </a:solidFill>
            </a:rPr>
            <a:t> район»</a:t>
          </a:r>
          <a:endParaRPr lang="ru-RU" sz="2400" dirty="0">
            <a:solidFill>
              <a:schemeClr val="tx1"/>
            </a:solidFill>
          </a:endParaRPr>
        </a:p>
      </dgm:t>
    </dgm:pt>
    <dgm:pt modelId="{DB311AB8-52A2-462F-8071-AB73E8EAD106}" type="sibTrans" cxnId="{615D605E-2975-46A6-B0EC-857FDACB8389}">
      <dgm:prSet/>
      <dgm:spPr/>
      <dgm:t>
        <a:bodyPr/>
        <a:lstStyle/>
        <a:p>
          <a:endParaRPr lang="ru-RU"/>
        </a:p>
      </dgm:t>
    </dgm:pt>
    <dgm:pt modelId="{7E8D7408-F0B4-43B7-A27C-0B3BD8BAEE30}" type="parTrans" cxnId="{615D605E-2975-46A6-B0EC-857FDACB8389}">
      <dgm:prSet/>
      <dgm:spPr/>
      <dgm:t>
        <a:bodyPr/>
        <a:lstStyle/>
        <a:p>
          <a:endParaRPr lang="ru-RU"/>
        </a:p>
      </dgm:t>
    </dgm:pt>
    <dgm:pt modelId="{EF779853-8450-414F-9756-8076A20B4B50}" type="pres">
      <dgm:prSet presAssocID="{A7776E94-1942-424F-A92F-E4CFAB2947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2E265C-7443-4D33-8872-8EAFB9F5F506}" type="pres">
      <dgm:prSet presAssocID="{A0F9EDC6-2B3A-49C4-91FB-5F694B4C5962}" presName="linNode" presStyleCnt="0"/>
      <dgm:spPr/>
    </dgm:pt>
    <dgm:pt modelId="{1C11B418-DD85-4792-8F6A-ABAB0DBF8151}" type="pres">
      <dgm:prSet presAssocID="{A0F9EDC6-2B3A-49C4-91FB-5F694B4C5962}" presName="parentText" presStyleLbl="node1" presStyleIdx="0" presStyleCnt="3" custScaleX="182176" custScaleY="64046" custLinFactNeighborX="0" custLinFactNeighborY="8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835DF-BA3F-46E2-B5A4-E8625C0BD7E2}" type="pres">
      <dgm:prSet presAssocID="{A0F9EDC6-2B3A-49C4-91FB-5F694B4C5962}" presName="descendantText" presStyleLbl="alignAccFollowNode1" presStyleIdx="0" presStyleCnt="3" custLinFactNeighborX="-1564" custLinFactNeighborY="7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683C6-695A-4E52-BE26-ACBD1A7479AA}" type="pres">
      <dgm:prSet presAssocID="{545AFBC7-F241-48B1-A9C5-C365B3F8DD2B}" presName="sp" presStyleCnt="0"/>
      <dgm:spPr/>
    </dgm:pt>
    <dgm:pt modelId="{05DC3D86-2245-4589-81FF-FE2B20008535}" type="pres">
      <dgm:prSet presAssocID="{7DF81FE3-DDB9-4ED8-AA2A-FC0F5AF199FE}" presName="linNode" presStyleCnt="0"/>
      <dgm:spPr/>
    </dgm:pt>
    <dgm:pt modelId="{5438F263-AB55-4BBF-913F-5915A886CD5D}" type="pres">
      <dgm:prSet presAssocID="{7DF81FE3-DDB9-4ED8-AA2A-FC0F5AF199FE}" presName="parentText" presStyleLbl="node1" presStyleIdx="1" presStyleCnt="3" custScaleX="184894" custScaleY="79222" custLinFactNeighborX="2104" custLinFactNeighborY="-51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DDD10-9F90-4096-A7E8-1A5DF035CFA9}" type="pres">
      <dgm:prSet presAssocID="{7DF81FE3-DDB9-4ED8-AA2A-FC0F5AF199FE}" presName="descendantText" presStyleLbl="alignAccFollowNode1" presStyleIdx="1" presStyleCnt="3" custLinFactNeighborX="4999" custLinFactNeighborY="7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EAD5B-7870-4A5F-8249-57BDBAF31CF4}" type="pres">
      <dgm:prSet presAssocID="{97ED3A0C-BC19-4212-8B06-B18250820A0C}" presName="sp" presStyleCnt="0"/>
      <dgm:spPr/>
    </dgm:pt>
    <dgm:pt modelId="{1F7B510C-4E63-4149-921A-77AB7F97E2AB}" type="pres">
      <dgm:prSet presAssocID="{0686ECD6-A286-44F1-865E-BC79110D3D5A}" presName="linNode" presStyleCnt="0"/>
      <dgm:spPr/>
    </dgm:pt>
    <dgm:pt modelId="{13A7CC0F-68F3-42AD-9620-0C0335DDDD4E}" type="pres">
      <dgm:prSet presAssocID="{0686ECD6-A286-44F1-865E-BC79110D3D5A}" presName="parentText" presStyleLbl="node1" presStyleIdx="2" presStyleCnt="3" custScaleX="187176" custScaleY="83988" custLinFactNeighborX="-23994" custLinFactNeighborY="-3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BB84D-0BE9-4E94-8323-8ACDFF4CF001}" type="pres">
      <dgm:prSet presAssocID="{0686ECD6-A286-44F1-865E-BC79110D3D5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38BA1D-817F-4E9C-AF5E-23B8A16A8181}" srcId="{A7776E94-1942-424F-A92F-E4CFAB294767}" destId="{A0F9EDC6-2B3A-49C4-91FB-5F694B4C5962}" srcOrd="0" destOrd="0" parTransId="{14698642-7BED-4061-8D47-E646DCD0ECB1}" sibTransId="{545AFBC7-F241-48B1-A9C5-C365B3F8DD2B}"/>
    <dgm:cxn modelId="{26A14309-0A59-4CB5-AC37-C463BCAD7B29}" type="presOf" srcId="{3DA1A319-2EAD-45F8-B5A3-882EE48CB99A}" destId="{216835DF-BA3F-46E2-B5A4-E8625C0BD7E2}" srcOrd="0" destOrd="0" presId="urn:microsoft.com/office/officeart/2005/8/layout/vList5"/>
    <dgm:cxn modelId="{347C741B-0620-48D4-8EDB-741183C6014E}" type="presOf" srcId="{3DE4DB91-E361-47B4-8555-5FAA86573409}" destId="{216835DF-BA3F-46E2-B5A4-E8625C0BD7E2}" srcOrd="0" destOrd="1" presId="urn:microsoft.com/office/officeart/2005/8/layout/vList5"/>
    <dgm:cxn modelId="{E20AE2A2-02EA-47BE-87BF-8A3A70D0421C}" type="presOf" srcId="{0669A19E-2B1D-40FC-AC16-365B364CFF80}" destId="{A70BB84D-0BE9-4E94-8323-8ACDFF4CF001}" srcOrd="0" destOrd="1" presId="urn:microsoft.com/office/officeart/2005/8/layout/vList5"/>
    <dgm:cxn modelId="{C20671D6-F22A-429A-A1D2-5AD11C3387DC}" type="presOf" srcId="{A0F9EDC6-2B3A-49C4-91FB-5F694B4C5962}" destId="{1C11B418-DD85-4792-8F6A-ABAB0DBF8151}" srcOrd="0" destOrd="0" presId="urn:microsoft.com/office/officeart/2005/8/layout/vList5"/>
    <dgm:cxn modelId="{EDE989D9-255E-49E2-9C97-B18121792486}" type="presOf" srcId="{7DF81FE3-DDB9-4ED8-AA2A-FC0F5AF199FE}" destId="{5438F263-AB55-4BBF-913F-5915A886CD5D}" srcOrd="0" destOrd="0" presId="urn:microsoft.com/office/officeart/2005/8/layout/vList5"/>
    <dgm:cxn modelId="{615D605E-2975-46A6-B0EC-857FDACB8389}" srcId="{A7776E94-1942-424F-A92F-E4CFAB294767}" destId="{0686ECD6-A286-44F1-865E-BC79110D3D5A}" srcOrd="2" destOrd="0" parTransId="{7E8D7408-F0B4-43B7-A27C-0B3BD8BAEE30}" sibTransId="{DB311AB8-52A2-462F-8071-AB73E8EAD106}"/>
    <dgm:cxn modelId="{CB958E27-670C-4E63-A9E5-51FBEF87EDA0}" srcId="{A0F9EDC6-2B3A-49C4-91FB-5F694B4C5962}" destId="{3DE4DB91-E361-47B4-8555-5FAA86573409}" srcOrd="1" destOrd="0" parTransId="{75FCCDBE-60F5-4A05-8297-1E990D4D2BD1}" sibTransId="{84B55F23-58B8-4BF4-B4E6-C35CBD2EF5AC}"/>
    <dgm:cxn modelId="{863EAEF5-C90E-4673-9ABE-B944CA500DA6}" type="presOf" srcId="{A7776E94-1942-424F-A92F-E4CFAB294767}" destId="{EF779853-8450-414F-9756-8076A20B4B50}" srcOrd="0" destOrd="0" presId="urn:microsoft.com/office/officeart/2005/8/layout/vList5"/>
    <dgm:cxn modelId="{5BBAD759-85A3-436B-BDA9-12D2017D30FB}" srcId="{7DF81FE3-DDB9-4ED8-AA2A-FC0F5AF199FE}" destId="{B6220A8F-9DAB-423C-AFFC-64B36BA9EA4E}" srcOrd="1" destOrd="0" parTransId="{ABEF35B0-19F8-43DE-A648-CD41C0B0A148}" sibTransId="{A22F93D7-22BF-47E6-A7D6-9C9FD7413895}"/>
    <dgm:cxn modelId="{26CEBA2C-1C39-4528-97AE-07A141A12D78}" srcId="{7DF81FE3-DDB9-4ED8-AA2A-FC0F5AF199FE}" destId="{03DE5DD2-54B6-4F4A-A6EA-105A3D90B079}" srcOrd="0" destOrd="0" parTransId="{645E68DF-3676-46CB-9F2C-216B9EDA3D2E}" sibTransId="{092E2104-54C5-4393-BD18-6D39C714DB67}"/>
    <dgm:cxn modelId="{CA839477-3F0F-402D-9ADC-CDA839E2BEDA}" srcId="{0686ECD6-A286-44F1-865E-BC79110D3D5A}" destId="{0669A19E-2B1D-40FC-AC16-365B364CFF80}" srcOrd="1" destOrd="0" parTransId="{4EFE1B90-1938-4AD9-AC41-9CB0B98F93EC}" sibTransId="{13C6A230-5B47-4F43-8F0A-0278203155F6}"/>
    <dgm:cxn modelId="{E2E58947-0E2F-4049-B2E2-677F4C942F92}" srcId="{A0F9EDC6-2B3A-49C4-91FB-5F694B4C5962}" destId="{3DA1A319-2EAD-45F8-B5A3-882EE48CB99A}" srcOrd="0" destOrd="0" parTransId="{CDE9B198-4D52-4E09-8C3D-6651383F0A29}" sibTransId="{21E4A424-4E81-4FCA-AAA2-229F47F38A1C}"/>
    <dgm:cxn modelId="{00E195CB-10C9-4A6A-AF27-28EA340574D4}" type="presOf" srcId="{03DE5DD2-54B6-4F4A-A6EA-105A3D90B079}" destId="{2E6DDD10-9F90-4096-A7E8-1A5DF035CFA9}" srcOrd="0" destOrd="0" presId="urn:microsoft.com/office/officeart/2005/8/layout/vList5"/>
    <dgm:cxn modelId="{FBD86B92-6365-4A93-A02C-8FAFB3E05519}" srcId="{A7776E94-1942-424F-A92F-E4CFAB294767}" destId="{7DF81FE3-DDB9-4ED8-AA2A-FC0F5AF199FE}" srcOrd="1" destOrd="0" parTransId="{ED5A812B-8C3F-45F0-80C7-544215E62E90}" sibTransId="{97ED3A0C-BC19-4212-8B06-B18250820A0C}"/>
    <dgm:cxn modelId="{148B1BD2-3BF9-4ECD-ADBD-11178C7C24C5}" type="presOf" srcId="{B6220A8F-9DAB-423C-AFFC-64B36BA9EA4E}" destId="{2E6DDD10-9F90-4096-A7E8-1A5DF035CFA9}" srcOrd="0" destOrd="1" presId="urn:microsoft.com/office/officeart/2005/8/layout/vList5"/>
    <dgm:cxn modelId="{9BE63016-B8A3-49B4-AFFC-AE6AA1FF6C2B}" type="presOf" srcId="{FE1C1E54-0FCA-4120-84E3-0BDC7783FCBC}" destId="{A70BB84D-0BE9-4E94-8323-8ACDFF4CF001}" srcOrd="0" destOrd="0" presId="urn:microsoft.com/office/officeart/2005/8/layout/vList5"/>
    <dgm:cxn modelId="{B81D133A-8ACC-4164-B43F-F817C9B28A6B}" type="presOf" srcId="{0686ECD6-A286-44F1-865E-BC79110D3D5A}" destId="{13A7CC0F-68F3-42AD-9620-0C0335DDDD4E}" srcOrd="0" destOrd="0" presId="urn:microsoft.com/office/officeart/2005/8/layout/vList5"/>
    <dgm:cxn modelId="{DD191E32-F154-4F37-838A-5F05C8731DBD}" srcId="{0686ECD6-A286-44F1-865E-BC79110D3D5A}" destId="{FE1C1E54-0FCA-4120-84E3-0BDC7783FCBC}" srcOrd="0" destOrd="0" parTransId="{A4CE6689-1FAB-4D57-A27D-8102441C9AFE}" sibTransId="{6671358F-2461-43C0-88F1-02FDF797E767}"/>
    <dgm:cxn modelId="{C85F073C-1224-4E08-BF11-4B67B2226415}" type="presParOf" srcId="{EF779853-8450-414F-9756-8076A20B4B50}" destId="{752E265C-7443-4D33-8872-8EAFB9F5F506}" srcOrd="0" destOrd="0" presId="urn:microsoft.com/office/officeart/2005/8/layout/vList5"/>
    <dgm:cxn modelId="{D25A296E-6647-43BF-8613-5AC004EA8DF9}" type="presParOf" srcId="{752E265C-7443-4D33-8872-8EAFB9F5F506}" destId="{1C11B418-DD85-4792-8F6A-ABAB0DBF8151}" srcOrd="0" destOrd="0" presId="urn:microsoft.com/office/officeart/2005/8/layout/vList5"/>
    <dgm:cxn modelId="{6E8650E4-128C-4724-9804-D9AB71950D77}" type="presParOf" srcId="{752E265C-7443-4D33-8872-8EAFB9F5F506}" destId="{216835DF-BA3F-46E2-B5A4-E8625C0BD7E2}" srcOrd="1" destOrd="0" presId="urn:microsoft.com/office/officeart/2005/8/layout/vList5"/>
    <dgm:cxn modelId="{E7EA76A9-40F7-4F89-857B-1BF021B7DBDA}" type="presParOf" srcId="{EF779853-8450-414F-9756-8076A20B4B50}" destId="{E2D683C6-695A-4E52-BE26-ACBD1A7479AA}" srcOrd="1" destOrd="0" presId="urn:microsoft.com/office/officeart/2005/8/layout/vList5"/>
    <dgm:cxn modelId="{E888F7AC-9C0E-41E9-8677-66A1CC9EB42D}" type="presParOf" srcId="{EF779853-8450-414F-9756-8076A20B4B50}" destId="{05DC3D86-2245-4589-81FF-FE2B20008535}" srcOrd="2" destOrd="0" presId="urn:microsoft.com/office/officeart/2005/8/layout/vList5"/>
    <dgm:cxn modelId="{3F16B70E-95A0-4C99-B71F-A7FCB874A004}" type="presParOf" srcId="{05DC3D86-2245-4589-81FF-FE2B20008535}" destId="{5438F263-AB55-4BBF-913F-5915A886CD5D}" srcOrd="0" destOrd="0" presId="urn:microsoft.com/office/officeart/2005/8/layout/vList5"/>
    <dgm:cxn modelId="{962EDDC4-A95D-4033-A020-DE62F04CB93B}" type="presParOf" srcId="{05DC3D86-2245-4589-81FF-FE2B20008535}" destId="{2E6DDD10-9F90-4096-A7E8-1A5DF035CFA9}" srcOrd="1" destOrd="0" presId="urn:microsoft.com/office/officeart/2005/8/layout/vList5"/>
    <dgm:cxn modelId="{D73091AE-D88B-49BD-B151-82A5E654C206}" type="presParOf" srcId="{EF779853-8450-414F-9756-8076A20B4B50}" destId="{326EAD5B-7870-4A5F-8249-57BDBAF31CF4}" srcOrd="3" destOrd="0" presId="urn:microsoft.com/office/officeart/2005/8/layout/vList5"/>
    <dgm:cxn modelId="{73CDE52C-62F6-48FA-A900-B04AEA5EB35D}" type="presParOf" srcId="{EF779853-8450-414F-9756-8076A20B4B50}" destId="{1F7B510C-4E63-4149-921A-77AB7F97E2AB}" srcOrd="4" destOrd="0" presId="urn:microsoft.com/office/officeart/2005/8/layout/vList5"/>
    <dgm:cxn modelId="{785B1005-ABED-463F-886E-230D88C05A44}" type="presParOf" srcId="{1F7B510C-4E63-4149-921A-77AB7F97E2AB}" destId="{13A7CC0F-68F3-42AD-9620-0C0335DDDD4E}" srcOrd="0" destOrd="0" presId="urn:microsoft.com/office/officeart/2005/8/layout/vList5"/>
    <dgm:cxn modelId="{D731DE6F-4683-4859-80CD-71A452F4B6A8}" type="presParOf" srcId="{1F7B510C-4E63-4149-921A-77AB7F97E2AB}" destId="{A70BB84D-0BE9-4E94-8323-8ACDFF4CF0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08B2D-8B36-459D-94BB-4231EB001E4E}">
      <dsp:nvSpPr>
        <dsp:cNvPr id="0" name=""/>
        <dsp:cNvSpPr/>
      </dsp:nvSpPr>
      <dsp:spPr>
        <a:xfrm>
          <a:off x="0" y="2788162"/>
          <a:ext cx="7408862" cy="607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0" y="2788162"/>
        <a:ext cx="7408862" cy="328051"/>
      </dsp:txXfrm>
    </dsp:sp>
    <dsp:sp modelId="{78FD8016-1179-48F3-8B87-5789EF6F9DC6}">
      <dsp:nvSpPr>
        <dsp:cNvPr id="0" name=""/>
        <dsp:cNvSpPr/>
      </dsp:nvSpPr>
      <dsp:spPr>
        <a:xfrm>
          <a:off x="0" y="2851558"/>
          <a:ext cx="3704431" cy="4352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0" y="2851558"/>
        <a:ext cx="3704431" cy="435203"/>
      </dsp:txXfrm>
    </dsp:sp>
    <dsp:sp modelId="{87B11C7A-01CD-4109-BC30-3FE9FDFE1F06}">
      <dsp:nvSpPr>
        <dsp:cNvPr id="0" name=""/>
        <dsp:cNvSpPr/>
      </dsp:nvSpPr>
      <dsp:spPr>
        <a:xfrm>
          <a:off x="3704431" y="3092740"/>
          <a:ext cx="3704431" cy="2794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704431" y="3092740"/>
        <a:ext cx="3704431" cy="279451"/>
      </dsp:txXfrm>
    </dsp:sp>
    <dsp:sp modelId="{76F8493A-B2EF-4038-9359-EE147D472388}">
      <dsp:nvSpPr>
        <dsp:cNvPr id="0" name=""/>
        <dsp:cNvSpPr/>
      </dsp:nvSpPr>
      <dsp:spPr>
        <a:xfrm rot="10800000">
          <a:off x="0" y="1851611"/>
          <a:ext cx="7408862" cy="9343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-10800000">
        <a:off x="0" y="1851611"/>
        <a:ext cx="7408862" cy="327953"/>
      </dsp:txXfrm>
    </dsp:sp>
    <dsp:sp modelId="{8CF57BF2-2DEE-49A9-A08A-3D01A355171C}">
      <dsp:nvSpPr>
        <dsp:cNvPr id="0" name=""/>
        <dsp:cNvSpPr/>
      </dsp:nvSpPr>
      <dsp:spPr>
        <a:xfrm>
          <a:off x="0" y="2179564"/>
          <a:ext cx="3704431" cy="2793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0" y="2179564"/>
        <a:ext cx="3704431" cy="279367"/>
      </dsp:txXfrm>
    </dsp:sp>
    <dsp:sp modelId="{7D4C4638-9AB1-4063-99C7-8F228E0AD98B}">
      <dsp:nvSpPr>
        <dsp:cNvPr id="0" name=""/>
        <dsp:cNvSpPr/>
      </dsp:nvSpPr>
      <dsp:spPr>
        <a:xfrm>
          <a:off x="3704431" y="2179564"/>
          <a:ext cx="3704431" cy="2793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704431" y="2179564"/>
        <a:ext cx="3704431" cy="279367"/>
      </dsp:txXfrm>
    </dsp:sp>
    <dsp:sp modelId="{2253EFF8-0896-410A-BB54-BB665F226D66}">
      <dsp:nvSpPr>
        <dsp:cNvPr id="0" name=""/>
        <dsp:cNvSpPr/>
      </dsp:nvSpPr>
      <dsp:spPr>
        <a:xfrm rot="10800000">
          <a:off x="0" y="1092883"/>
          <a:ext cx="7408862" cy="9343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10800000">
        <a:off x="0" y="1092883"/>
        <a:ext cx="7408862" cy="607105"/>
      </dsp:txXfrm>
    </dsp:sp>
    <dsp:sp modelId="{2C4482D7-B679-4660-9649-E7536E5D4D8B}">
      <dsp:nvSpPr>
        <dsp:cNvPr id="0" name=""/>
        <dsp:cNvSpPr/>
      </dsp:nvSpPr>
      <dsp:spPr>
        <a:xfrm rot="10800000">
          <a:off x="0" y="1156"/>
          <a:ext cx="7408862" cy="9343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Бюджет  РФ</a:t>
          </a:r>
          <a:endParaRPr lang="ru-RU" sz="2100" kern="1200" dirty="0"/>
        </a:p>
      </dsp:txBody>
      <dsp:txXfrm rot="10800000">
        <a:off x="0" y="1156"/>
        <a:ext cx="7408862" cy="6071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835DF-BA3F-46E2-B5A4-E8625C0BD7E2}">
      <dsp:nvSpPr>
        <dsp:cNvPr id="0" name=""/>
        <dsp:cNvSpPr/>
      </dsp:nvSpPr>
      <dsp:spPr>
        <a:xfrm rot="5400000">
          <a:off x="4516928" y="-958443"/>
          <a:ext cx="1279525" cy="34009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Доходы – </a:t>
          </a:r>
          <a:r>
            <a:rPr lang="ru-RU" sz="2400" kern="1200" dirty="0" smtClean="0"/>
            <a:t>14 496 800 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Расходы – </a:t>
          </a:r>
          <a:r>
            <a:rPr lang="ru-RU" sz="2400" kern="1200" dirty="0" smtClean="0"/>
            <a:t>14 830 600</a:t>
          </a:r>
          <a:endParaRPr lang="ru-RU" sz="2400" kern="1200" dirty="0"/>
        </a:p>
      </dsp:txBody>
      <dsp:txXfrm rot="-5400000">
        <a:off x="3456195" y="164751"/>
        <a:ext cx="3338532" cy="1154603"/>
      </dsp:txXfrm>
    </dsp:sp>
    <dsp:sp modelId="{1C11B418-DD85-4792-8F6A-ABAB0DBF8151}">
      <dsp:nvSpPr>
        <dsp:cNvPr id="0" name=""/>
        <dsp:cNvSpPr/>
      </dsp:nvSpPr>
      <dsp:spPr>
        <a:xfrm>
          <a:off x="980" y="142093"/>
          <a:ext cx="3485134" cy="1024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Бюджет РФ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0985" y="192098"/>
        <a:ext cx="3385124" cy="924345"/>
      </dsp:txXfrm>
    </dsp:sp>
    <dsp:sp modelId="{2E6DDD10-9F90-4096-A7E8-1A5DF035CFA9}">
      <dsp:nvSpPr>
        <dsp:cNvPr id="0" name=""/>
        <dsp:cNvSpPr/>
      </dsp:nvSpPr>
      <dsp:spPr>
        <a:xfrm rot="5400000">
          <a:off x="4560743" y="405406"/>
          <a:ext cx="1279525" cy="33751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Доходы – 16 </a:t>
          </a:r>
          <a:r>
            <a:rPr lang="ru-RU" sz="2400" kern="1200" dirty="0" smtClean="0"/>
            <a:t>091,5   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Расходы – 16 </a:t>
          </a:r>
          <a:r>
            <a:rPr lang="ru-RU" sz="2400" kern="1200" dirty="0" smtClean="0"/>
            <a:t>908,7</a:t>
          </a:r>
          <a:endParaRPr lang="ru-RU" sz="2400" kern="1200" dirty="0"/>
        </a:p>
      </dsp:txBody>
      <dsp:txXfrm rot="-5400000">
        <a:off x="3512925" y="1515686"/>
        <a:ext cx="3312702" cy="1154603"/>
      </dsp:txXfrm>
    </dsp:sp>
    <dsp:sp modelId="{5438F263-AB55-4BBF-913F-5915A886CD5D}">
      <dsp:nvSpPr>
        <dsp:cNvPr id="0" name=""/>
        <dsp:cNvSpPr/>
      </dsp:nvSpPr>
      <dsp:spPr>
        <a:xfrm>
          <a:off x="71993" y="1284421"/>
          <a:ext cx="3510266" cy="12670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Бюджет Республики Адыгея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33847" y="1346275"/>
        <a:ext cx="3386558" cy="1143373"/>
      </dsp:txXfrm>
    </dsp:sp>
    <dsp:sp modelId="{A70BB84D-0BE9-4E94-8323-8ACDFF4CF001}">
      <dsp:nvSpPr>
        <dsp:cNvPr id="0" name=""/>
        <dsp:cNvSpPr/>
      </dsp:nvSpPr>
      <dsp:spPr>
        <a:xfrm rot="5400000">
          <a:off x="4568964" y="1714676"/>
          <a:ext cx="1279525" cy="33536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Доходы  -  882,4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Расходы – 891,1</a:t>
          </a:r>
          <a:endParaRPr lang="ru-RU" sz="2400" kern="1200" dirty="0"/>
        </a:p>
      </dsp:txBody>
      <dsp:txXfrm rot="-5400000">
        <a:off x="3531909" y="2814193"/>
        <a:ext cx="3291176" cy="1154603"/>
      </dsp:txXfrm>
    </dsp:sp>
    <dsp:sp modelId="{13A7CC0F-68F3-42AD-9620-0C0335DDDD4E}">
      <dsp:nvSpPr>
        <dsp:cNvPr id="0" name=""/>
        <dsp:cNvSpPr/>
      </dsp:nvSpPr>
      <dsp:spPr>
        <a:xfrm>
          <a:off x="0" y="2714466"/>
          <a:ext cx="3530927" cy="13433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Бюджет МО «</a:t>
          </a:r>
          <a:r>
            <a:rPr lang="ru-RU" sz="2400" kern="1200" dirty="0" err="1" smtClean="0">
              <a:solidFill>
                <a:schemeClr val="tx1"/>
              </a:solidFill>
            </a:rPr>
            <a:t>Тахтамукайский</a:t>
          </a:r>
          <a:endParaRPr lang="ru-RU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 район»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65575" y="2780041"/>
        <a:ext cx="3399777" cy="1212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C1502-6A44-4495-8DA5-A222B9D61405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BC88C-15B1-4898-B919-ED8671263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6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BC88C-15B1-4898-B919-ED867126352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395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BC88C-15B1-4898-B919-ED867126352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0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E800-91DC-4399-9FC7-9AB742D90C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C2BE800-91DC-4399-9FC7-9AB742D90C61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AC97902-26ED-4BBA-AB4C-CFADA2FFE2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0768" y="1268760"/>
            <a:ext cx="75438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dirty="0" smtClean="0">
                <a:solidFill>
                  <a:schemeClr val="tx1"/>
                </a:solidFill>
              </a:rPr>
              <a:t>Отчет об исполнении бюджета </a:t>
            </a:r>
            <a:r>
              <a:rPr lang="ru-RU" sz="3600" dirty="0" smtClean="0">
                <a:solidFill>
                  <a:schemeClr val="tx1"/>
                </a:solidFill>
              </a:rPr>
              <a:t>муниципального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образования «</a:t>
            </a:r>
            <a:r>
              <a:rPr lang="ru-RU" sz="3600" dirty="0" err="1" smtClean="0">
                <a:solidFill>
                  <a:schemeClr val="tx1"/>
                </a:solidFill>
              </a:rPr>
              <a:t>Тахтамукайский</a:t>
            </a:r>
            <a:r>
              <a:rPr lang="ru-RU" sz="3600" dirty="0" smtClean="0">
                <a:solidFill>
                  <a:schemeClr val="tx1"/>
                </a:solidFill>
              </a:rPr>
              <a:t> район»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за 2014 год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92896"/>
            <a:ext cx="7344816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598094"/>
              </p:ext>
            </p:extLst>
          </p:nvPr>
        </p:nvGraphicFramePr>
        <p:xfrm>
          <a:off x="467544" y="2420888"/>
          <a:ext cx="8352927" cy="357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152128"/>
                <a:gridCol w="1124884"/>
                <a:gridCol w="963347"/>
              </a:tblGrid>
              <a:tr h="98939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 (факт)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/>
                </a:tc>
              </a:tr>
              <a:tr h="40125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Субсидии  в том числе: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30 963,4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30 963,4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</a:tr>
              <a:tr h="697584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Субсидии бюджетам муниципальных районов на реализацию федеральных целевых программ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15 677,3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15 677,3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100</a:t>
                      </a:r>
                      <a:endParaRPr lang="ru-RU" dirty="0"/>
                    </a:p>
                  </a:txBody>
                  <a:tcPr/>
                </a:tc>
              </a:tr>
              <a:tr h="97151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Субсидии бюджетам муниципальных районов на обеспечение мероприятий по переселению граждан из аварийного жилищного фонда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14 535,8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14 535,8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4012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Прочие субсидии бюджетам муниципальных районов (профилактика правонарушений)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Субсидии, поступившие в бюджет МО «</a:t>
            </a:r>
            <a:r>
              <a:rPr lang="ru-RU" sz="3200" dirty="0" err="1" smtClean="0">
                <a:solidFill>
                  <a:schemeClr val="tx1"/>
                </a:solidFill>
              </a:rPr>
              <a:t>Тахтамукайский</a:t>
            </a:r>
            <a:r>
              <a:rPr lang="ru-RU" sz="3200" dirty="0" smtClean="0">
                <a:solidFill>
                  <a:schemeClr val="tx1"/>
                </a:solidFill>
              </a:rPr>
              <a:t> район» в 2014 году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63023"/>
              </p:ext>
            </p:extLst>
          </p:nvPr>
        </p:nvGraphicFramePr>
        <p:xfrm>
          <a:off x="179512" y="1772816"/>
          <a:ext cx="8712968" cy="491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1080120"/>
                <a:gridCol w="936104"/>
                <a:gridCol w="936104"/>
              </a:tblGrid>
              <a:tr h="503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Показатели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2014 (план)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2014 (факт)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19911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Субвенции    в том числе: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392 353,1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391 974,7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   99, 9</a:t>
                      </a:r>
                      <a:endParaRPr lang="ru-RU" sz="1000" dirty="0"/>
                    </a:p>
                  </a:txBody>
                  <a:tcPr/>
                </a:tc>
              </a:tr>
              <a:tr h="254352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бюджетам муниципальных районов для обеспечения государственных гарантий реализации прав на получение общедоступного и бесплатного дошкольного образования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108 049,6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108 049,6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100</a:t>
                      </a:r>
                      <a:endParaRPr lang="ru-RU" sz="800" dirty="0"/>
                    </a:p>
                  </a:txBody>
                  <a:tcPr/>
                </a:tc>
              </a:tr>
              <a:tr h="279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Субвенции на предоставление ежемесячной выплаты денежных средств на содержание детей, находящихся под опекой, а также переданных на воспитание в приемную семью  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7 922,6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7 922,6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100</a:t>
                      </a:r>
                      <a:endParaRPr lang="ru-RU" sz="800" dirty="0"/>
                    </a:p>
                  </a:txBody>
                  <a:tcPr/>
                </a:tc>
              </a:tr>
              <a:tr h="159856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предоставление ежемесячного вознаграждения приемным родителям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365,9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365,9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100</a:t>
                      </a:r>
                      <a:endParaRPr lang="ru-RU" sz="800" dirty="0"/>
                    </a:p>
                  </a:txBody>
                  <a:tcPr/>
                </a:tc>
              </a:tr>
              <a:tr h="126712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осуществление государственных полномочий РА по образованию и организации деятельности комиссий по делам несовершеннолетних и защите их прав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735,0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735,0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100</a:t>
                      </a:r>
                      <a:endParaRPr lang="ru-RU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выполнение полномочий по предоставлению бесплатного общего образования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241 774,0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241 774,0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    100</a:t>
                      </a:r>
                      <a:endParaRPr lang="ru-RU" sz="800" dirty="0"/>
                    </a:p>
                  </a:txBody>
                  <a:tcPr/>
                </a:tc>
              </a:tr>
              <a:tr h="18994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выполнение полномочий РА  по опеке и попечительству в отношении несовершеннолетних лиц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733,0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733,0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100</a:t>
                      </a:r>
                      <a:endParaRPr lang="ru-RU" sz="800" dirty="0"/>
                    </a:p>
                  </a:txBody>
                  <a:tcPr/>
                </a:tc>
              </a:tr>
              <a:tr h="192608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единовременные выплаты на ремонт жилья детям - сиротам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100</a:t>
                      </a:r>
                      <a:endParaRPr lang="ru-RU" sz="800" dirty="0"/>
                    </a:p>
                  </a:txBody>
                  <a:tcPr/>
                </a:tc>
              </a:tr>
              <a:tr h="339288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предоставление компенсации платы, взимаемой с родителей за присмотр и уход за детьми, осваивающими программы дошкольного образования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3 681,3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3 302,9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90</a:t>
                      </a:r>
                      <a:endParaRPr lang="ru-RU" sz="800" dirty="0"/>
                    </a:p>
                  </a:txBody>
                  <a:tcPr/>
                </a:tc>
              </a:tr>
              <a:tr h="163016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компенсационные выплаты на оплату жилья и коммунальных услуг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8 163,0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8 163,0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100</a:t>
                      </a:r>
                      <a:endParaRPr lang="ru-RU" sz="800" dirty="0"/>
                    </a:p>
                  </a:txBody>
                  <a:tcPr/>
                </a:tc>
              </a:tr>
              <a:tr h="290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Субвенции на осуществление отдельных государственных полномочий РА  по опеке и попечительству в отношении отдельных категорий совершеннолетних лиц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331,0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331,0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100</a:t>
                      </a:r>
                      <a:endParaRPr lang="ru-RU" sz="800" dirty="0"/>
                    </a:p>
                  </a:txBody>
                  <a:tcPr/>
                </a:tc>
              </a:tr>
              <a:tr h="305192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  на осуществление полномочий по первичному воинскому учету на территориях, где отсутствуют военные комиссариаты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1 331,3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1 331,3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100</a:t>
                      </a:r>
                      <a:endParaRPr lang="ru-RU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 на осуществление  государственных полномочий РА в сфере административных правоотношений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310,4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310,4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100</a:t>
                      </a:r>
                      <a:endParaRPr lang="ru-RU" sz="800" dirty="0"/>
                    </a:p>
                  </a:txBody>
                  <a:tcPr/>
                </a:tc>
              </a:tr>
              <a:tr h="27506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муниципальным районам на осуществление государственных полномочий по расчету и предоставлению дотаций на выравнивание бюджетной обеспеченности поселений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5 327,6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5 327,6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100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</a:tr>
              <a:tr h="155808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Субвенции на осуществление </a:t>
                      </a:r>
                      <a:r>
                        <a:rPr lang="ru-RU" sz="800" dirty="0" err="1" smtClean="0"/>
                        <a:t>госполномочий</a:t>
                      </a:r>
                      <a:r>
                        <a:rPr lang="ru-RU" sz="800" dirty="0" smtClean="0"/>
                        <a:t> РА по обеспечению жилыми помещениями детей-сирот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13 608,4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13 608,4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      100</a:t>
                      </a:r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Субвенции бюджета МО «</a:t>
            </a:r>
            <a:r>
              <a:rPr lang="ru-RU" sz="2000" dirty="0" err="1" smtClean="0">
                <a:solidFill>
                  <a:schemeClr val="tx1"/>
                </a:solidFill>
              </a:rPr>
              <a:t>Тахтамукайский</a:t>
            </a:r>
            <a:r>
              <a:rPr lang="ru-RU" sz="2000" dirty="0" smtClean="0">
                <a:solidFill>
                  <a:schemeClr val="tx1"/>
                </a:solidFill>
              </a:rPr>
              <a:t> район» в 2014 году (средства на обеспечение государственных полномочий Российской Федерации и Республики Адыгея)                                    </a:t>
            </a:r>
            <a:r>
              <a:rPr lang="en-US" sz="2000" dirty="0" smtClean="0">
                <a:solidFill>
                  <a:schemeClr val="tx1"/>
                </a:solidFill>
              </a:rPr>
              <a:t>                    </a:t>
            </a:r>
            <a:r>
              <a:rPr lang="ru-RU" sz="2200" dirty="0" smtClean="0">
                <a:solidFill>
                  <a:schemeClr val="tx1"/>
                </a:solidFill>
              </a:rPr>
              <a:t>тыс. руб.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880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- Официальный сайт администрации МО «</a:t>
            </a:r>
            <a:r>
              <a:rPr lang="ru-RU" sz="2400" dirty="0" err="1" smtClean="0">
                <a:solidFill>
                  <a:schemeClr val="tx1"/>
                </a:solidFill>
              </a:rPr>
              <a:t>Тахтамукайский</a:t>
            </a:r>
            <a:r>
              <a:rPr lang="ru-RU" sz="2400" dirty="0" smtClean="0">
                <a:solidFill>
                  <a:schemeClr val="tx1"/>
                </a:solidFill>
              </a:rPr>
              <a:t> район»    - </a:t>
            </a:r>
            <a:r>
              <a:rPr lang="en-US" sz="2400" dirty="0" smtClean="0">
                <a:solidFill>
                  <a:schemeClr val="tx1"/>
                </a:solidFill>
              </a:rPr>
              <a:t>http://ta01.ru;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Периодическое печатное издание –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районная газета «Согласие».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Источники размещения информации об отчете об исполнении бюджета муниципального образования «</a:t>
            </a:r>
            <a:r>
              <a:rPr lang="ru-RU" sz="2800" dirty="0" err="1" smtClean="0">
                <a:solidFill>
                  <a:schemeClr val="bg1"/>
                </a:solidFill>
              </a:rPr>
              <a:t>Тахтамукайский</a:t>
            </a:r>
            <a:r>
              <a:rPr lang="ru-RU" sz="2800" dirty="0" smtClean="0">
                <a:solidFill>
                  <a:schemeClr val="bg1"/>
                </a:solidFill>
              </a:rPr>
              <a:t> район» </a:t>
            </a:r>
            <a:r>
              <a:rPr lang="ru-RU" sz="2800" smtClean="0">
                <a:solidFill>
                  <a:schemeClr val="bg1"/>
                </a:solidFill>
              </a:rPr>
              <a:t>за </a:t>
            </a:r>
            <a:r>
              <a:rPr lang="ru-RU" sz="2800" smtClean="0">
                <a:solidFill>
                  <a:schemeClr val="bg1"/>
                </a:solidFill>
              </a:rPr>
              <a:t>2014 </a:t>
            </a:r>
            <a:r>
              <a:rPr lang="ru-RU" sz="2800" dirty="0" smtClean="0">
                <a:solidFill>
                  <a:schemeClr val="bg1"/>
                </a:solidFill>
              </a:rPr>
              <a:t>год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28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08920"/>
            <a:ext cx="6512511" cy="3096344"/>
          </a:xfrm>
        </p:spPr>
        <p:txBody>
          <a:bodyPr>
            <a:normAutofit/>
          </a:bodyPr>
          <a:lstStyle/>
          <a:p>
            <a:pPr algn="l"/>
            <a:r>
              <a:rPr lang="ru-RU" sz="2400" b="0" dirty="0" smtClean="0">
                <a:solidFill>
                  <a:schemeClr val="tx1"/>
                </a:solidFill>
              </a:rPr>
              <a:t>Брошюра подготовлена:</a:t>
            </a:r>
            <a:br>
              <a:rPr lang="ru-RU" sz="2400" b="0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МУ «Финансовое управление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администрации муниципального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образования «</a:t>
            </a:r>
            <a:r>
              <a:rPr lang="ru-RU" sz="2400" b="1" dirty="0" err="1" smtClean="0">
                <a:solidFill>
                  <a:schemeClr val="tx1"/>
                </a:solidFill>
              </a:rPr>
              <a:t>Тахтамукайский</a:t>
            </a:r>
            <a:r>
              <a:rPr lang="ru-RU" sz="2400" b="1" dirty="0" smtClean="0">
                <a:solidFill>
                  <a:schemeClr val="tx1"/>
                </a:solidFill>
              </a:rPr>
              <a:t> район»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Контактные данные:</a:t>
            </a:r>
            <a:br>
              <a:rPr lang="ru-RU" sz="2400" b="0" dirty="0" smtClean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адрес: </a:t>
            </a:r>
            <a:r>
              <a:rPr lang="ru-RU" sz="2400" b="1" dirty="0" err="1" smtClean="0">
                <a:solidFill>
                  <a:schemeClr val="tx1"/>
                </a:solidFill>
              </a:rPr>
              <a:t>а.Тахтамукай</a:t>
            </a:r>
            <a:r>
              <a:rPr lang="ru-RU" sz="2400" b="1" dirty="0" smtClean="0">
                <a:solidFill>
                  <a:schemeClr val="tx1"/>
                </a:solidFill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</a:rPr>
              <a:t>ул.Ленина</a:t>
            </a:r>
            <a:r>
              <a:rPr lang="ru-RU" sz="2400" b="1" dirty="0" smtClean="0">
                <a:solidFill>
                  <a:schemeClr val="tx1"/>
                </a:solidFill>
              </a:rPr>
              <a:t>, 60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0" dirty="0" smtClean="0">
                <a:solidFill>
                  <a:schemeClr val="tx1"/>
                </a:solidFill>
              </a:rPr>
              <a:t>тел. (факс) </a:t>
            </a:r>
            <a:r>
              <a:rPr lang="ru-RU" sz="2400" b="1" dirty="0" smtClean="0">
                <a:solidFill>
                  <a:schemeClr val="tx1"/>
                </a:solidFill>
              </a:rPr>
              <a:t>96-3-18; 94-3-28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b="0" dirty="0" err="1" smtClean="0">
                <a:solidFill>
                  <a:schemeClr val="tx1"/>
                </a:solidFill>
              </a:rPr>
              <a:t>Эл.адрес</a:t>
            </a:r>
            <a:r>
              <a:rPr lang="ru-RU" sz="2400" b="0" dirty="0" smtClean="0">
                <a:solidFill>
                  <a:schemeClr val="tx1"/>
                </a:solidFill>
              </a:rPr>
              <a:t>: </a:t>
            </a:r>
            <a:r>
              <a:rPr lang="en-US" sz="2400" b="1" dirty="0" smtClean="0">
                <a:solidFill>
                  <a:schemeClr val="tx1"/>
                </a:solidFill>
              </a:rPr>
              <a:t>finuprta@mail.ru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6632"/>
            <a:ext cx="4906060" cy="25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6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Решения Совета народных депутатов муниципального образования «</a:t>
            </a:r>
            <a:r>
              <a:rPr lang="ru-RU" sz="2400" dirty="0" err="1" smtClean="0"/>
              <a:t>Тахтамукайский</a:t>
            </a:r>
            <a:r>
              <a:rPr lang="ru-RU" sz="2400" dirty="0" smtClean="0"/>
              <a:t> район» от  29.05.2015г № 3/37- 2 «Об утверждении годового отчета об исполнении бюджета муниципального образования «</a:t>
            </a:r>
            <a:r>
              <a:rPr lang="ru-RU" sz="2400" dirty="0" err="1" smtClean="0"/>
              <a:t>Тахтамукайский</a:t>
            </a:r>
            <a:r>
              <a:rPr lang="ru-RU" sz="2400" dirty="0" smtClean="0"/>
              <a:t> район» за 2014 год» </a:t>
            </a:r>
            <a:r>
              <a:rPr lang="ru-RU" dirty="0" smtClean="0"/>
              <a:t>(</a:t>
            </a:r>
            <a:r>
              <a:rPr lang="ru-RU" sz="2000" dirty="0" smtClean="0"/>
              <a:t>принято на 37 -й сессии Совета народных депутатов муниципального образования «</a:t>
            </a:r>
            <a:r>
              <a:rPr lang="ru-RU" sz="2000" dirty="0" err="1" smtClean="0"/>
              <a:t>Тахтамукайский</a:t>
            </a:r>
            <a:r>
              <a:rPr lang="ru-RU" sz="2000" dirty="0" smtClean="0"/>
              <a:t> район» 3 -го созыва)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tx1"/>
                </a:solidFill>
              </a:rPr>
              <a:t>Отчет об исполнении бюджета,  доступный для граждан, формируется на основе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0311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 отчета об исполнении бюджета в доступной для граждан форме: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14732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-  Доходы бюджета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 Расходы бюджета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 Источники финансирования дефицита бюджета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 Таблица консолидируемых расчетов</a:t>
            </a:r>
          </a:p>
        </p:txBody>
      </p:sp>
    </p:spTree>
    <p:extLst>
      <p:ext uri="{BB962C8B-B14F-4D97-AF65-F5344CB8AC3E}">
        <p14:creationId xmlns:p14="http://schemas.microsoft.com/office/powerpoint/2010/main" val="10982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772816"/>
            <a:ext cx="7408333" cy="46748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/>
              <a:t>Бюджет 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/>
            <a:r>
              <a:rPr lang="ru-RU" sz="2600" dirty="0" smtClean="0"/>
              <a:t>Доходы бюджета -  поступающие в бюджет денежные средства, за исключением источников финансирования дефицита бюджета.</a:t>
            </a:r>
          </a:p>
          <a:p>
            <a:pPr algn="just"/>
            <a:r>
              <a:rPr lang="ru-RU" sz="2600" dirty="0" smtClean="0"/>
              <a:t>Расходы бюджета -  выплачиваемые из бюджета денежные средства,</a:t>
            </a:r>
            <a:r>
              <a:rPr lang="ru-RU" sz="2600" dirty="0"/>
              <a:t> за исключением источников финансирования дефицита бюджета</a:t>
            </a:r>
            <a:r>
              <a:rPr lang="ru-RU" sz="2600" dirty="0" smtClean="0"/>
              <a:t>.</a:t>
            </a:r>
          </a:p>
          <a:p>
            <a:pPr algn="just"/>
            <a:r>
              <a:rPr lang="ru-RU" sz="2600" dirty="0" smtClean="0"/>
              <a:t>Дефицит бюджета  - превышение расходов над его доходами.</a:t>
            </a:r>
          </a:p>
          <a:p>
            <a:pPr algn="just"/>
            <a:r>
              <a:rPr lang="ru-RU" sz="2600" dirty="0" smtClean="0"/>
              <a:t>Профицит бюджета  -  превышение доходов бюджета над его расходами.</a:t>
            </a:r>
          </a:p>
          <a:p>
            <a:endParaRPr lang="ru-RU" sz="2000" dirty="0" smtClean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8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140573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728192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chemeClr val="tx1"/>
                </a:solidFill>
              </a:rPr>
              <a:t>Структура бюджетной системы Российской Федерации</a:t>
            </a:r>
            <a:br>
              <a:rPr lang="ru-RU" sz="3000" dirty="0">
                <a:solidFill>
                  <a:schemeClr val="tx1"/>
                </a:solidFill>
              </a:rPr>
            </a:br>
            <a:r>
              <a:rPr lang="ru-RU" sz="3000" dirty="0">
                <a:solidFill>
                  <a:schemeClr val="tx1"/>
                </a:solidFill>
              </a:rPr>
              <a:t>(Данные об исполнении бюджетов за </a:t>
            </a:r>
            <a:r>
              <a:rPr lang="ru-RU" sz="3000" dirty="0" smtClean="0">
                <a:solidFill>
                  <a:schemeClr val="tx1"/>
                </a:solidFill>
              </a:rPr>
              <a:t>2014      год</a:t>
            </a:r>
            <a:r>
              <a:rPr lang="ru-RU" sz="3000" dirty="0">
                <a:solidFill>
                  <a:schemeClr val="tx1"/>
                </a:solidFill>
              </a:rPr>
              <a:t>, в </a:t>
            </a:r>
            <a:r>
              <a:rPr lang="ru-RU" sz="3000" dirty="0" err="1">
                <a:solidFill>
                  <a:schemeClr val="tx1"/>
                </a:solidFill>
              </a:rPr>
              <a:t>млн.руб</a:t>
            </a:r>
            <a:r>
              <a:rPr lang="ru-RU" sz="3000" dirty="0">
                <a:solidFill>
                  <a:schemeClr val="tx1"/>
                </a:solidFill>
              </a:rPr>
              <a:t>)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2696253"/>
              </p:ext>
            </p:extLst>
          </p:nvPr>
        </p:nvGraphicFramePr>
        <p:xfrm>
          <a:off x="1115616" y="2564904"/>
          <a:ext cx="68880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4559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488453" cy="4320480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/>
              <a:t>Информирование граждан о ходе бюджетного процесса в муниципальном образовании «</a:t>
            </a:r>
            <a:r>
              <a:rPr lang="ru-RU" sz="2600" dirty="0" err="1" smtClean="0"/>
              <a:t>Тахтамукайский</a:t>
            </a:r>
            <a:r>
              <a:rPr lang="ru-RU" sz="2600" dirty="0" smtClean="0"/>
              <a:t>  район»;</a:t>
            </a:r>
          </a:p>
          <a:p>
            <a:pPr algn="just"/>
            <a:r>
              <a:rPr lang="ru-RU" sz="2600" dirty="0" smtClean="0"/>
              <a:t>Повышение прозрачности формирования и расходования бюджетных средств в муниципальном образовании   «</a:t>
            </a:r>
            <a:r>
              <a:rPr lang="ru-RU" sz="2600" dirty="0" err="1" smtClean="0"/>
              <a:t>Тахтамукайский</a:t>
            </a:r>
            <a:r>
              <a:rPr lang="ru-RU" sz="2600" dirty="0" smtClean="0"/>
              <a:t> район»;</a:t>
            </a:r>
          </a:p>
          <a:p>
            <a:pPr algn="just"/>
            <a:r>
              <a:rPr lang="ru-RU" sz="2600" dirty="0" smtClean="0"/>
              <a:t>Повышение ответственности органов местного самоуправления муниципального образования «</a:t>
            </a:r>
            <a:r>
              <a:rPr lang="ru-RU" sz="2600" dirty="0" err="1" smtClean="0"/>
              <a:t>Тахтамукайский</a:t>
            </a:r>
            <a:r>
              <a:rPr lang="ru-RU" sz="2600" dirty="0" smtClean="0"/>
              <a:t> район» при принятии решений в сфере бюджетной политики.</a:t>
            </a:r>
          </a:p>
          <a:p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Цели создания открытого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232583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57480498"/>
              </p:ext>
            </p:extLst>
          </p:nvPr>
        </p:nvGraphicFramePr>
        <p:xfrm>
          <a:off x="683568" y="1556792"/>
          <a:ext cx="784887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762750"/>
              </p:ext>
            </p:extLst>
          </p:nvPr>
        </p:nvGraphicFramePr>
        <p:xfrm>
          <a:off x="899592" y="4881880"/>
          <a:ext cx="7488832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800200"/>
                <a:gridCol w="1728192"/>
              </a:tblGrid>
              <a:tr h="33039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 (факт)</a:t>
                      </a:r>
                      <a:endParaRPr lang="ru-RU" dirty="0"/>
                    </a:p>
                  </a:txBody>
                  <a:tcPr/>
                </a:tc>
              </a:tr>
              <a:tr h="30285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Доходы    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872 680, 0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882 418, 7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85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в т. ч. безвозмездные поступления из</a:t>
                      </a:r>
                      <a:r>
                        <a:rPr lang="ru-RU" sz="1600" baseline="0" dirty="0" smtClean="0"/>
                        <a:t> РБ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447 857, 4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447 479, 0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183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929 159, 5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891 155, 6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659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Дефицит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-56 479, 5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-8 736, 9</a:t>
                      </a:r>
                    </a:p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787899"/>
              </p:ext>
            </p:extLst>
          </p:nvPr>
        </p:nvGraphicFramePr>
        <p:xfrm>
          <a:off x="323528" y="404664"/>
          <a:ext cx="8496944" cy="102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1027936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Информация об основных параметрах бюджета</a:t>
                      </a:r>
                    </a:p>
                    <a:p>
                      <a:pPr algn="ctr"/>
                      <a:r>
                        <a:rPr lang="ru-RU" sz="2600" dirty="0" smtClean="0"/>
                        <a:t>  муниципального  образования «</a:t>
                      </a:r>
                      <a:r>
                        <a:rPr lang="ru-RU" sz="2600" dirty="0" err="1" smtClean="0"/>
                        <a:t>Тахтамукайский</a:t>
                      </a:r>
                      <a:r>
                        <a:rPr lang="ru-RU" sz="2600" dirty="0" smtClean="0"/>
                        <a:t> район»</a:t>
                      </a:r>
                      <a:endParaRPr lang="ru-RU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39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872356"/>
              </p:ext>
            </p:extLst>
          </p:nvPr>
        </p:nvGraphicFramePr>
        <p:xfrm>
          <a:off x="467544" y="1772816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Расходы бюджета</a:t>
            </a:r>
            <a:br>
              <a:rPr lang="ru-RU" sz="2400" b="1" dirty="0" smtClean="0"/>
            </a:br>
            <a:r>
              <a:rPr lang="ru-RU" sz="2400" b="1" dirty="0" smtClean="0"/>
              <a:t>муниципального образования «</a:t>
            </a:r>
            <a:r>
              <a:rPr lang="ru-RU" sz="2400" b="1" dirty="0" err="1" smtClean="0"/>
              <a:t>Тахтамукайский</a:t>
            </a:r>
            <a:r>
              <a:rPr lang="ru-RU" sz="2400" b="1" dirty="0" smtClean="0"/>
              <a:t> район»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1552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tx1"/>
                </a:solidFill>
              </a:rPr>
              <a:t>Безвозмездные поступления в бюджет МО «</a:t>
            </a:r>
            <a:r>
              <a:rPr lang="ru-RU" sz="4000" dirty="0" err="1" smtClean="0">
                <a:solidFill>
                  <a:schemeClr val="tx1"/>
                </a:solidFill>
              </a:rPr>
              <a:t>Тахтамукайский</a:t>
            </a:r>
            <a:r>
              <a:rPr lang="ru-RU" sz="4000" dirty="0" smtClean="0">
                <a:solidFill>
                  <a:schemeClr val="tx1"/>
                </a:solidFill>
              </a:rPr>
              <a:t> район»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26069872"/>
              </p:ext>
            </p:extLst>
          </p:nvPr>
        </p:nvGraphicFramePr>
        <p:xfrm>
          <a:off x="107504" y="1988840"/>
          <a:ext cx="52565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62235485"/>
              </p:ext>
            </p:extLst>
          </p:nvPr>
        </p:nvGraphicFramePr>
        <p:xfrm>
          <a:off x="5195384" y="1916832"/>
          <a:ext cx="3960441" cy="4743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152128"/>
                <a:gridCol w="1224137"/>
              </a:tblGrid>
              <a:tr h="504060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Тыс. рублей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85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 год    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 год (факт)</a:t>
                      </a:r>
                      <a:endParaRPr lang="ru-RU" dirty="0"/>
                    </a:p>
                  </a:txBody>
                  <a:tcPr/>
                </a:tc>
              </a:tr>
              <a:tr h="107548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Безвозмездные поступления из бюджетов других уровней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447 857,4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i="0" dirty="0" smtClean="0"/>
                        <a:t>447 479,0</a:t>
                      </a:r>
                      <a:endParaRPr lang="ru-RU" i="0" dirty="0"/>
                    </a:p>
                  </a:txBody>
                  <a:tcPr/>
                </a:tc>
              </a:tr>
              <a:tr h="5040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21000,0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21000,0</a:t>
                      </a:r>
                      <a:endParaRPr lang="ru-RU" dirty="0"/>
                    </a:p>
                  </a:txBody>
                  <a:tcPr/>
                </a:tc>
              </a:tr>
              <a:tr h="5040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Субсидии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30 963,4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30 963,4</a:t>
                      </a:r>
                      <a:endParaRPr lang="ru-RU" dirty="0"/>
                    </a:p>
                  </a:txBody>
                  <a:tcPr/>
                </a:tc>
              </a:tr>
              <a:tr h="5862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Субвенции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392 353,1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391 974,7</a:t>
                      </a:r>
                      <a:endParaRPr lang="ru-RU" dirty="0"/>
                    </a:p>
                  </a:txBody>
                  <a:tcPr/>
                </a:tc>
              </a:tr>
              <a:tr h="8412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Иные межбюджетные трансферты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3 540,9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3 540,9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85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1819</TotalTime>
  <Words>800</Words>
  <Application>Microsoft Office PowerPoint</Application>
  <PresentationFormat>Экран (4:3)</PresentationFormat>
  <Paragraphs>164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          Отчет об исполнении бюджета муниципального образования «Тахтамукайский район»  за 2014 год</vt:lpstr>
      <vt:lpstr> Отчет об исполнении бюджета,  доступный для граждан, формируется на основе  </vt:lpstr>
      <vt:lpstr>Структура  отчета об исполнении бюджета в доступной для граждан форме:</vt:lpstr>
      <vt:lpstr>Основные понятия</vt:lpstr>
      <vt:lpstr>Структура бюджетной системы Российской Федерации (Данные об исполнении бюджетов за 2014      год, в млн.руб)</vt:lpstr>
      <vt:lpstr>Цели создания открытого бюджета</vt:lpstr>
      <vt:lpstr>Презентация PowerPoint</vt:lpstr>
      <vt:lpstr>Расходы бюджета муниципального образования «Тахтамукайский район»</vt:lpstr>
      <vt:lpstr> Безвозмездные поступления в бюджет МО «Тахтамукайский район»</vt:lpstr>
      <vt:lpstr>Субсидии, поступившие в бюджет МО «Тахтамукайский район» в 2014 году</vt:lpstr>
      <vt:lpstr>Субвенции бюджета МО «Тахтамукайский район» в 2014 году (средства на обеспечение государственных полномочий Российской Федерации и Республики Адыгея)                                                        тыс. руб.</vt:lpstr>
      <vt:lpstr>- Официальный сайт администрации МО «Тахтамукайский район»    - http://ta01.ru; - Периодическое печатное издание –  районная газета «Согласие».</vt:lpstr>
      <vt:lpstr>Брошюра подготовлена: МУ «Финансовое управление администрации муниципального образования «Тахтамукайский район» Контактные данные: адрес: а.Тахтамукай, ул.Ленина, 60 тел. (факс) 96-3-18; 94-3-28 Эл.адрес: finuprta@mail.ru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об исполнении бюджета  за 2013 год</dc:title>
  <dc:creator>1</dc:creator>
  <cp:lastModifiedBy>333</cp:lastModifiedBy>
  <cp:revision>139</cp:revision>
  <cp:lastPrinted>2015-04-21T13:21:41Z</cp:lastPrinted>
  <dcterms:created xsi:type="dcterms:W3CDTF">2014-08-19T08:38:49Z</dcterms:created>
  <dcterms:modified xsi:type="dcterms:W3CDTF">2015-06-23T07:36:47Z</dcterms:modified>
</cp:coreProperties>
</file>