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0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9" r:id="rId13"/>
    <p:sldId id="272" r:id="rId14"/>
    <p:sldId id="273" r:id="rId15"/>
    <p:sldId id="267" r:id="rId16"/>
    <p:sldId id="268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056773737158463"/>
          <c:y val="4.8281249999999977E-2"/>
          <c:w val="0.58073904486803052"/>
          <c:h val="0.830885580708661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Доходы, всего, тыс.руб.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812931</c:v>
                </c:pt>
                <c:pt idx="1">
                  <c:v>800557</c:v>
                </c:pt>
                <c:pt idx="2">
                  <c:v>825838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Расходы, всего, тыс.руб.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848487</c:v>
                </c:pt>
                <c:pt idx="1">
                  <c:v>837486</c:v>
                </c:pt>
                <c:pt idx="2">
                  <c:v>866842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Дефицит, тыс.руб.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35556</c:v>
                </c:pt>
                <c:pt idx="1">
                  <c:v>36929</c:v>
                </c:pt>
                <c:pt idx="2">
                  <c:v>41004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3636608"/>
        <c:axId val="63638144"/>
        <c:axId val="0"/>
      </c:bar3DChart>
      <c:catAx>
        <c:axId val="6363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3638144"/>
        <c:crosses val="autoZero"/>
        <c:auto val="1"/>
        <c:lblAlgn val="ctr"/>
        <c:lblOffset val="100"/>
        <c:noMultiLvlLbl val="0"/>
      </c:catAx>
      <c:valAx>
        <c:axId val="63638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636608"/>
        <c:crosses val="autoZero"/>
        <c:crossBetween val="between"/>
      </c:valAx>
      <c:spPr>
        <a:noFill/>
        <a:ln w="2541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8630131631464826E-2"/>
          <c:y val="0.17780949175581806"/>
          <c:w val="0.5449731408444326"/>
          <c:h val="0.6924364613082205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- поступающие в бюджет денежные средства</c:v>
                </c:pt>
              </c:strCache>
            </c:strRef>
          </c:tx>
          <c:explosion val="26"/>
          <c:dPt>
            <c:idx val="0"/>
            <c:bubble3D val="0"/>
            <c:explosion val="9"/>
          </c:dPt>
          <c:dPt>
            <c:idx val="1"/>
            <c:bubble3D val="0"/>
            <c:explosion val="24"/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в 2015 году -  411 870,0 тыс.руб. (50,7%)</c:v>
                </c:pt>
                <c:pt idx="1">
                  <c:v>Безвозмездные поступления -         401 061,0 тыс.руб. (49,3%)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411870</c:v>
                </c:pt>
                <c:pt idx="1">
                  <c:v>401061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4">
          <a:noFill/>
        </a:ln>
      </c:spPr>
    </c:plotArea>
    <c:legend>
      <c:legendPos val="r"/>
      <c:layout>
        <c:manualLayout>
          <c:xMode val="edge"/>
          <c:yMode val="edge"/>
          <c:x val="0.59981757419379411"/>
          <c:y val="0.36699357223204243"/>
          <c:w val="0.38877192982456121"/>
          <c:h val="0.3683578044190821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 (тыс.руб.)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99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49596</c:v>
                </c:pt>
                <c:pt idx="1">
                  <c:v>44147</c:v>
                </c:pt>
                <c:pt idx="2">
                  <c:v>38171</c:v>
                </c:pt>
                <c:pt idx="3">
                  <c:v>39496</c:v>
                </c:pt>
                <c:pt idx="4">
                  <c:v>40996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доходы (тыс.руб.)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99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411454</c:v>
                </c:pt>
                <c:pt idx="1">
                  <c:v>368270</c:v>
                </c:pt>
                <c:pt idx="2">
                  <c:v>373699</c:v>
                </c:pt>
                <c:pt idx="3">
                  <c:v>375077</c:v>
                </c:pt>
                <c:pt idx="4">
                  <c:v>394268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588288"/>
        <c:axId val="26589824"/>
        <c:axId val="0"/>
      </c:bar3DChart>
      <c:catAx>
        <c:axId val="26588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589824"/>
        <c:crosses val="autoZero"/>
        <c:auto val="1"/>
        <c:lblAlgn val="ctr"/>
        <c:lblOffset val="100"/>
        <c:noMultiLvlLbl val="0"/>
      </c:catAx>
      <c:valAx>
        <c:axId val="26589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588288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59498067466188E-3"/>
          <c:y val="5.296652474049432E-2"/>
          <c:w val="0.54814267712944198"/>
          <c:h val="0.822565886072718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153</a:t>
                    </a:r>
                    <a:r>
                      <a:rPr lang="ru-RU" baseline="0" dirty="0" smtClean="0"/>
                      <a:t> 560</a:t>
                    </a:r>
                    <a:r>
                      <a:rPr lang="en-US" dirty="0" smtClean="0"/>
                      <a:t>,0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т.р</a:t>
                    </a:r>
                    <a:r>
                      <a:rPr lang="ru-RU" dirty="0" smtClean="0"/>
                      <a:t>.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2800</a:t>
                    </a:r>
                    <a:r>
                      <a:rPr lang="en-US" dirty="0" smtClean="0"/>
                      <a:t>,0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т.р</a:t>
                    </a:r>
                    <a:r>
                      <a:rPr lang="ru-RU" dirty="0" smtClean="0"/>
                      <a:t>.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8387260090009509E-3"/>
                  <c:y val="3.761969390788412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3</a:t>
                    </a:r>
                    <a:r>
                      <a:rPr lang="ru-RU" dirty="0" smtClean="0"/>
                      <a:t>7270</a:t>
                    </a:r>
                    <a:r>
                      <a:rPr lang="en-US" dirty="0" smtClean="0"/>
                      <a:t>,0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т.р</a:t>
                    </a:r>
                    <a:r>
                      <a:rPr lang="ru-RU" dirty="0" smtClean="0"/>
                      <a:t>.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68</a:t>
                    </a:r>
                    <a:r>
                      <a:rPr lang="ru-RU" baseline="0" dirty="0" smtClean="0"/>
                      <a:t> 704</a:t>
                    </a:r>
                    <a:r>
                      <a:rPr lang="en-US" dirty="0" smtClean="0"/>
                      <a:t>,0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т.р</a:t>
                    </a:r>
                    <a:r>
                      <a:rPr lang="ru-RU" dirty="0" smtClean="0"/>
                      <a:t>.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104</a:t>
                    </a:r>
                    <a:r>
                      <a:rPr lang="ru-RU" baseline="0" dirty="0" smtClean="0"/>
                      <a:t> 457</a:t>
                    </a:r>
                    <a:r>
                      <a:rPr lang="en-US" dirty="0" smtClean="0"/>
                      <a:t>,0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т.р</a:t>
                    </a:r>
                    <a:r>
                      <a:rPr lang="ru-RU" dirty="0" smtClean="0"/>
                      <a:t>.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1027</a:t>
                    </a:r>
                    <a:r>
                      <a:rPr lang="en-US" dirty="0" smtClean="0"/>
                      <a:t>,0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т.р</a:t>
                    </a:r>
                    <a:endParaRPr lang="ru-RU" dirty="0" smtClean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5760</a:t>
                    </a:r>
                    <a:r>
                      <a:rPr lang="en-US" dirty="0" smtClean="0"/>
                      <a:t>,0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т.р</a:t>
                    </a:r>
                    <a:r>
                      <a:rPr lang="ru-RU" dirty="0" smtClean="0"/>
                      <a:t>.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 - уд.вес 41,1%</c:v>
                </c:pt>
                <c:pt idx="1">
                  <c:v>Единый сельхозналог -уд.вес 0,8%</c:v>
                </c:pt>
                <c:pt idx="2">
                  <c:v>Единый налог на вменненый  доход - уд.вес 9,92%</c:v>
                </c:pt>
                <c:pt idx="3">
                  <c:v>Налог, взимаемый в связи с применением  упрощенной системы налогооблажения - уд.вес 18,4%</c:v>
                </c:pt>
                <c:pt idx="4">
                  <c:v>Налог на имущество организаций - уд.вес 27,96%</c:v>
                </c:pt>
                <c:pt idx="5">
                  <c:v>Налог на добычу полезных ископаемых - уд.вес 0,3%</c:v>
                </c:pt>
                <c:pt idx="6">
                  <c:v>Государственная пошлина - уд.вес 1,52%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 formatCode="#,##0.0">
                  <c:v>153560</c:v>
                </c:pt>
                <c:pt idx="1">
                  <c:v>2800</c:v>
                </c:pt>
                <c:pt idx="2">
                  <c:v>37270</c:v>
                </c:pt>
                <c:pt idx="3">
                  <c:v>68704</c:v>
                </c:pt>
                <c:pt idx="4">
                  <c:v>104457</c:v>
                </c:pt>
                <c:pt idx="5">
                  <c:v>1027</c:v>
                </c:pt>
                <c:pt idx="6">
                  <c:v>5760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0.5601443265067505"/>
          <c:y val="8.6314210723659548E-4"/>
          <c:w val="0.43057310411604577"/>
          <c:h val="0.95477371578552672"/>
        </c:manualLayout>
      </c:layout>
      <c:overlay val="0"/>
      <c:txPr>
        <a:bodyPr/>
        <a:lstStyle/>
        <a:p>
          <a:pPr>
            <a:defRPr sz="1599" b="1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06018018200002"/>
          <c:y val="0.17918069135566334"/>
          <c:w val="0.6310060245831276"/>
          <c:h val="0.7049846464738870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854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401061</c:v>
                </c:pt>
                <c:pt idx="1">
                  <c:v>385984</c:v>
                </c:pt>
                <c:pt idx="2">
                  <c:v>390574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ln w="28540">
              <a:noFill/>
            </a:ln>
          </c:spPr>
          <c:invertIfNegative val="0"/>
          <c:cat>
            <c:strRef>
              <c:f>Лист1!$A$2:$A$4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spPr>
            <a:ln w="28540">
              <a:noFill/>
            </a:ln>
          </c:spPr>
          <c:invertIfNegative val="0"/>
          <c:cat>
            <c:strRef>
              <c:f>Лист1!$A$2:$A$4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Столбец4</c:v>
                </c:pt>
              </c:strCache>
            </c:strRef>
          </c:tx>
          <c:spPr>
            <a:ln w="28540">
              <a:noFill/>
            </a:ln>
          </c:spPr>
          <c:invertIfNegative val="0"/>
          <c:cat>
            <c:strRef>
              <c:f>Лист1!$A$2:$A$4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802432"/>
        <c:axId val="26814720"/>
        <c:axId val="0"/>
      </c:bar3DChart>
      <c:catAx>
        <c:axId val="2680243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26814720"/>
        <c:crosses val="autoZero"/>
        <c:auto val="1"/>
        <c:lblAlgn val="ctr"/>
        <c:lblOffset val="100"/>
        <c:noMultiLvlLbl val="0"/>
      </c:catAx>
      <c:valAx>
        <c:axId val="26814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802432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  <c:showDLblsOverMax val="0"/>
  </c:chart>
  <c:txPr>
    <a:bodyPr/>
    <a:lstStyle/>
    <a:p>
      <a:pPr>
        <a:defRPr sz="1598" baseline="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934152538522561E-2"/>
          <c:y val="7.7809473897477513E-2"/>
          <c:w val="0.55307911016859146"/>
          <c:h val="0.8172766548933209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дотации на выравнивание уровня бюджетной обеспеченности поселений из регионального фонда финансовой поддержки - 55,3%</c:v>
                </c:pt>
                <c:pt idx="1">
                  <c:v>районный фонд финансовой поддержки поселений - 35,6%</c:v>
                </c:pt>
                <c:pt idx="2">
                  <c:v>иные межбюджетные трансферты - 8,2%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5440</c:v>
                </c:pt>
                <c:pt idx="1">
                  <c:v>3500</c:v>
                </c:pt>
                <c:pt idx="2">
                  <c:v>800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6654158913200725"/>
          <c:y val="1.4119410687837312E-2"/>
          <c:w val="0.41925396207877541"/>
          <c:h val="0.982256630650207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26931075610528E-2"/>
          <c:y val="7.7944912248689648E-4"/>
          <c:w val="0.92770718313208567"/>
          <c:h val="0.988057939403016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4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Lbls>
            <c:dLbl>
              <c:idx val="0"/>
              <c:layout>
                <c:manualLayout>
                  <c:x val="-0.1170076603058797"/>
                  <c:y val="2.6295948429086606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 smtClean="0"/>
                      <a:t>Общегосударственные вопросы – 93 403,0 (</a:t>
                    </a:r>
                    <a:r>
                      <a:rPr lang="en-US" sz="1400" dirty="0" smtClean="0"/>
                      <a:t>11,8%</a:t>
                    </a:r>
                    <a:r>
                      <a:rPr lang="ru-RU" sz="1400" dirty="0" smtClean="0"/>
                      <a:t>)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7591986007098063E-2"/>
                  <c:y val="-0.16552870243025361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 smtClean="0"/>
                      <a:t>Национальная оборона – 1 311,0 (</a:t>
                    </a:r>
                    <a:r>
                      <a:rPr lang="en-US" sz="1400" dirty="0" smtClean="0"/>
                      <a:t>0,2%</a:t>
                    </a:r>
                    <a:r>
                      <a:rPr lang="ru-RU" sz="1400" dirty="0" smtClean="0"/>
                      <a:t>)</a:t>
                    </a:r>
                  </a:p>
                  <a:p>
                    <a:pPr>
                      <a:defRPr sz="1400"/>
                    </a:pP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50940253654095E-2"/>
                  <c:y val="-4.0906623724015517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 smtClean="0"/>
                      <a:t>Национальная безопасность и правоохранительная деятельность – 1</a:t>
                    </a:r>
                    <a:r>
                      <a:rPr lang="ru-RU" sz="1400" baseline="0" dirty="0" smtClean="0"/>
                      <a:t> 772</a:t>
                    </a:r>
                    <a:r>
                      <a:rPr lang="ru-RU" sz="1400" dirty="0" smtClean="0"/>
                      <a:t> (</a:t>
                    </a:r>
                    <a:r>
                      <a:rPr lang="en-US" sz="1400" dirty="0" smtClean="0"/>
                      <a:t>0,</a:t>
                    </a:r>
                    <a:r>
                      <a:rPr lang="ru-RU" sz="1400" dirty="0" smtClean="0"/>
                      <a:t>2</a:t>
                    </a:r>
                    <a:r>
                      <a:rPr lang="en-US" sz="1400" dirty="0" smtClean="0"/>
                      <a:t>%</a:t>
                    </a:r>
                    <a:r>
                      <a:rPr lang="ru-RU" sz="1400" dirty="0" smtClean="0"/>
                      <a:t>)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1431608195117E-2"/>
                  <c:y val="0.10080010267058449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 smtClean="0"/>
                      <a:t>Национальная экономика – 7</a:t>
                    </a:r>
                    <a:r>
                      <a:rPr lang="ru-RU" sz="1400" baseline="0" dirty="0" smtClean="0"/>
                      <a:t> 129</a:t>
                    </a:r>
                    <a:r>
                      <a:rPr lang="ru-RU" sz="1400" dirty="0" smtClean="0"/>
                      <a:t>,0 (0,8</a:t>
                    </a:r>
                    <a:r>
                      <a:rPr lang="en-US" sz="1400" dirty="0" smtClean="0"/>
                      <a:t>%</a:t>
                    </a:r>
                    <a:r>
                      <a:rPr lang="ru-RU" sz="1400" dirty="0" smtClean="0"/>
                      <a:t>)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05535758177113E-2"/>
                  <c:y val="0.26354750493878715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 smtClean="0"/>
                      <a:t>Жилищно-коммунальное</a:t>
                    </a:r>
                    <a:r>
                      <a:rPr lang="ru-RU" sz="1400" baseline="0" dirty="0" smtClean="0"/>
                      <a:t> хозяйство – 3671,0 (0,4</a:t>
                    </a:r>
                    <a:r>
                      <a:rPr lang="en-US" sz="1400" dirty="0" smtClean="0"/>
                      <a:t>%</a:t>
                    </a:r>
                    <a:r>
                      <a:rPr lang="ru-RU" sz="1400" dirty="0" smtClean="0"/>
                      <a:t>)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4133477097036702E-2"/>
                  <c:y val="-0.18952789967781364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 smtClean="0"/>
                      <a:t>Образование  - 617851,0 (</a:t>
                    </a:r>
                    <a:r>
                      <a:rPr lang="en-US" sz="1400" dirty="0" smtClean="0"/>
                      <a:t>7</a:t>
                    </a:r>
                    <a:r>
                      <a:rPr lang="ru-RU" sz="1400" dirty="0" smtClean="0"/>
                      <a:t>2</a:t>
                    </a:r>
                    <a:r>
                      <a:rPr lang="en-US" sz="1400" dirty="0" smtClean="0"/>
                      <a:t>,</a:t>
                    </a:r>
                    <a:r>
                      <a:rPr lang="ru-RU" sz="1400" dirty="0" smtClean="0"/>
                      <a:t>8</a:t>
                    </a:r>
                    <a:r>
                      <a:rPr lang="en-US" sz="1400" dirty="0" smtClean="0"/>
                      <a:t>%</a:t>
                    </a:r>
                    <a:r>
                      <a:rPr lang="ru-RU" sz="1400" dirty="0" smtClean="0"/>
                      <a:t>)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216724909959455E-2"/>
                  <c:y val="6.9689893970912589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 smtClean="0"/>
                      <a:t>Культура – 53</a:t>
                    </a:r>
                    <a:r>
                      <a:rPr lang="ru-RU" sz="1400" baseline="0" dirty="0" smtClean="0"/>
                      <a:t> 049</a:t>
                    </a:r>
                    <a:r>
                      <a:rPr lang="ru-RU" sz="1400" dirty="0" smtClean="0"/>
                      <a:t>,0 (</a:t>
                    </a:r>
                    <a:r>
                      <a:rPr lang="en-US" sz="1400" dirty="0" smtClean="0"/>
                      <a:t>6,</a:t>
                    </a:r>
                    <a:r>
                      <a:rPr lang="ru-RU" sz="1400" dirty="0" smtClean="0"/>
                      <a:t>3</a:t>
                    </a:r>
                    <a:r>
                      <a:rPr lang="en-US" sz="1400" dirty="0" smtClean="0"/>
                      <a:t>%</a:t>
                    </a:r>
                    <a:r>
                      <a:rPr lang="ru-RU" sz="1400" dirty="0" smtClean="0"/>
                      <a:t>)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1628769897926861"/>
                  <c:y val="5.9175312332115301E-3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 smtClean="0"/>
                      <a:t>Социальная политика – 38386,0 (4,5</a:t>
                    </a:r>
                    <a:r>
                      <a:rPr lang="en-US" sz="1400" dirty="0" smtClean="0"/>
                      <a:t>%</a:t>
                    </a:r>
                    <a:r>
                      <a:rPr lang="ru-RU" sz="1400" dirty="0" smtClean="0"/>
                      <a:t>)</a:t>
                    </a:r>
                    <a:endParaRPr lang="en-US" sz="14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0389760412295787"/>
                  <c:y val="-9.2972165954163397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 smtClean="0"/>
                      <a:t>Физическая культура и спорт – 2 300,0 (</a:t>
                    </a:r>
                    <a:r>
                      <a:rPr lang="en-US" sz="1400" dirty="0" smtClean="0"/>
                      <a:t>0,3%</a:t>
                    </a:r>
                    <a:r>
                      <a:rPr lang="ru-RU" sz="1400" dirty="0" smtClean="0"/>
                      <a:t>)</a:t>
                    </a:r>
                    <a:endParaRPr lang="en-US" sz="18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9.5485487838357669E-2"/>
                  <c:y val="-7.6553518406630619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 smtClean="0"/>
                      <a:t>Средства массовой информации – 11606,0 (</a:t>
                    </a:r>
                    <a:r>
                      <a:rPr lang="en-US" sz="1400" dirty="0" smtClean="0"/>
                      <a:t>1,4%</a:t>
                    </a:r>
                    <a:r>
                      <a:rPr lang="ru-RU" sz="1400" dirty="0" smtClean="0"/>
                      <a:t>)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20853755000592225"/>
                  <c:y val="-9.8276510367253503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 smtClean="0"/>
                      <a:t>Межбюджетные трансферты – 9740,0 (1,1</a:t>
                    </a:r>
                    <a:r>
                      <a:rPr lang="en-US" sz="1400" dirty="0" smtClean="0"/>
                      <a:t>%</a:t>
                    </a:r>
                    <a:r>
                      <a:rPr lang="ru-RU" sz="1400" dirty="0" smtClean="0"/>
                      <a:t>)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 -101 942,0 т.р.</c:v>
                </c:pt>
                <c:pt idx="1">
                  <c:v>Национальная оборона - 1311,0 т.р.</c:v>
                </c:pt>
                <c:pt idx="2">
                  <c:v>Нац.безопасность и правоохранительная деятельность - 1772,0т.р.</c:v>
                </c:pt>
                <c:pt idx="3">
                  <c:v>Национальная экономика - 7129,0 т.р.</c:v>
                </c:pt>
                <c:pt idx="4">
                  <c:v>Жилищно-коммунальное хозяйство - 3671,0 т.р.</c:v>
                </c:pt>
                <c:pt idx="5">
                  <c:v>Образование - 617851,0 т.р.</c:v>
                </c:pt>
                <c:pt idx="6">
                  <c:v>Культура - 53049,0 т.р</c:v>
                </c:pt>
                <c:pt idx="7">
                  <c:v>Социальная политика - 38386,0 т.р.</c:v>
                </c:pt>
                <c:pt idx="8">
                  <c:v>Физическая культура и спорт - 2300,0 т.о.</c:v>
                </c:pt>
                <c:pt idx="9">
                  <c:v>Средства массовой информации - 11606,0 т.р.</c:v>
                </c:pt>
                <c:pt idx="10">
                  <c:v>Межбюджетные трансферты - 9740 т.р.</c:v>
                </c:pt>
              </c:strCache>
            </c:strRef>
          </c:cat>
          <c:val>
            <c:numRef>
              <c:f>Лист1!$B$2:$B$12</c:f>
              <c:numCache>
                <c:formatCode>0.00%</c:formatCode>
                <c:ptCount val="11"/>
                <c:pt idx="0">
                  <c:v>0.12</c:v>
                </c:pt>
                <c:pt idx="1">
                  <c:v>2E-3</c:v>
                </c:pt>
                <c:pt idx="2">
                  <c:v>2E-3</c:v>
                </c:pt>
                <c:pt idx="3">
                  <c:v>8.0000000000000002E-3</c:v>
                </c:pt>
                <c:pt idx="4">
                  <c:v>4.0000000000000001E-3</c:v>
                </c:pt>
                <c:pt idx="5">
                  <c:v>0.72799999999999998</c:v>
                </c:pt>
                <c:pt idx="6">
                  <c:v>6.3E-2</c:v>
                </c:pt>
                <c:pt idx="7">
                  <c:v>4.4999999999999998E-2</c:v>
                </c:pt>
                <c:pt idx="8">
                  <c:v>3.0000000000000001E-3</c:v>
                </c:pt>
                <c:pt idx="9">
                  <c:v>1.4E-2</c:v>
                </c:pt>
                <c:pt idx="10">
                  <c:v>1.0999999999999999E-2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9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soft" dir="t">
                <a:rot lat="0" lon="0" rev="0"/>
              </a:lightRig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719180</a:t>
                    </a:r>
                    <a:r>
                      <a:rPr lang="en-US" dirty="0" smtClean="0"/>
                      <a:t>,0</a:t>
                    </a:r>
                    <a:r>
                      <a:rPr lang="ru-RU" dirty="0" smtClean="0"/>
                      <a:t> 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Муниципальные программы МО "Тахтамукайский район" - 84,8%</c:v>
                </c:pt>
                <c:pt idx="1">
                  <c:v>Ведомственные целевые программы - 1,5 %</c:v>
                </c:pt>
                <c:pt idx="2">
                  <c:v>Иные расходы - 13,7%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719180</c:v>
                </c:pt>
                <c:pt idx="1">
                  <c:v>13555</c:v>
                </c:pt>
                <c:pt idx="2">
                  <c:v>115752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10">
          <a:noFill/>
        </a:ln>
      </c:spPr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1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99"/>
            </a:pPr>
            <a:r>
              <a:rPr lang="ru-RU" sz="1599" dirty="0" smtClean="0"/>
              <a:t>Бюджет МО «</a:t>
            </a:r>
            <a:r>
              <a:rPr lang="ru-RU" sz="1599" dirty="0" err="1" smtClean="0"/>
              <a:t>Тахтамукайский</a:t>
            </a:r>
            <a:r>
              <a:rPr lang="ru-RU" sz="1599" dirty="0" smtClean="0"/>
              <a:t> район»</a:t>
            </a:r>
            <a:endParaRPr lang="ru-RU" sz="1600" dirty="0"/>
          </a:p>
        </c:rich>
      </c:tx>
      <c:layout>
        <c:manualLayout>
          <c:xMode val="edge"/>
          <c:yMode val="edge"/>
          <c:x val="0.13382606475936143"/>
          <c:y val="0.1642070690530772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797875707730588E-2"/>
          <c:y val="0.27530597817898478"/>
          <c:w val="0.61916836284437993"/>
          <c:h val="0.449533194941810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explosion val="4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125565</a:t>
                    </a:r>
                    <a:r>
                      <a:rPr lang="en-US" dirty="0" smtClean="0"/>
                      <a:t>,0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т.р</a:t>
                    </a:r>
                    <a:r>
                      <a:rPr lang="ru-RU" dirty="0" smtClean="0"/>
                      <a:t>.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722922</a:t>
                    </a:r>
                    <a:r>
                      <a:rPr lang="en-US" dirty="0" smtClean="0"/>
                      <a:t>,0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т.р</a:t>
                    </a:r>
                    <a:r>
                      <a:rPr lang="ru-RU" dirty="0" smtClean="0"/>
                      <a:t>.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99"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Другие</c:v>
                </c:pt>
                <c:pt idx="1">
                  <c:v>Социальные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125565</c:v>
                </c:pt>
                <c:pt idx="1">
                  <c:v>722922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6">
          <a:noFill/>
        </a:ln>
      </c:spPr>
    </c:plotArea>
    <c:legend>
      <c:legendPos val="r"/>
      <c:layout>
        <c:manualLayout>
          <c:xMode val="edge"/>
          <c:yMode val="edge"/>
          <c:x val="0.62314293007638377"/>
          <c:y val="0.62966591201416278"/>
          <c:w val="0.36687389138701809"/>
          <c:h val="0.35473072195089539"/>
        </c:manualLayout>
      </c:layout>
      <c:overlay val="0"/>
      <c:txPr>
        <a:bodyPr/>
        <a:lstStyle/>
        <a:p>
          <a:pPr>
            <a:defRPr sz="1399"/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298B2C-4671-44E2-937B-2735125C5681}" type="doc">
      <dgm:prSet loTypeId="urn:microsoft.com/office/officeart/2005/8/layout/hierarchy2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9F99C633-B1E4-478A-BB74-4ECD5ABE7B0B}">
      <dgm:prSet phldrT="[Текст]" custT="1"/>
      <dgm:spPr/>
      <dgm:t>
        <a:bodyPr/>
        <a:lstStyle/>
        <a:p>
          <a:r>
            <a:rPr lang="ru-RU" sz="1600" b="1" dirty="0" smtClean="0"/>
            <a:t>Доходы бюджета – </a:t>
          </a:r>
          <a:r>
            <a:rPr lang="ru-RU" sz="1600" dirty="0" smtClean="0"/>
            <a:t>поступающие в бюджет денежные средства</a:t>
          </a:r>
          <a:endParaRPr lang="ru-RU" sz="1600" dirty="0"/>
        </a:p>
      </dgm:t>
    </dgm:pt>
    <dgm:pt modelId="{2824473A-8929-4306-B9EE-B02489E76449}" type="parTrans" cxnId="{FD786FF0-E71F-44A3-8180-7C9507C25AEE}">
      <dgm:prSet/>
      <dgm:spPr/>
      <dgm:t>
        <a:bodyPr/>
        <a:lstStyle/>
        <a:p>
          <a:endParaRPr lang="ru-RU"/>
        </a:p>
      </dgm:t>
    </dgm:pt>
    <dgm:pt modelId="{3F2DED37-66FD-4951-AB16-86099861CA17}" type="sibTrans" cxnId="{FD786FF0-E71F-44A3-8180-7C9507C25AEE}">
      <dgm:prSet/>
      <dgm:spPr/>
      <dgm:t>
        <a:bodyPr/>
        <a:lstStyle/>
        <a:p>
          <a:endParaRPr lang="ru-RU"/>
        </a:p>
      </dgm:t>
    </dgm:pt>
    <dgm:pt modelId="{FCFBDC90-F017-4689-AE3A-B7214FE5E57F}">
      <dgm:prSet phldrT="[Текст]" custT="1"/>
      <dgm:spPr/>
      <dgm:t>
        <a:bodyPr/>
        <a:lstStyle/>
        <a:p>
          <a:r>
            <a:rPr lang="ru-RU" sz="1600" b="1" dirty="0" smtClean="0"/>
            <a:t>Налоговые и неналоговые доходы</a:t>
          </a:r>
          <a:endParaRPr lang="ru-RU" sz="1600" b="1" dirty="0"/>
        </a:p>
      </dgm:t>
    </dgm:pt>
    <dgm:pt modelId="{E00A011D-2C4D-4734-9B20-389A4C64BFCB}" type="parTrans" cxnId="{5AAD6D69-8BD8-4314-899B-D19577F7055D}">
      <dgm:prSet/>
      <dgm:spPr/>
      <dgm:t>
        <a:bodyPr/>
        <a:lstStyle/>
        <a:p>
          <a:endParaRPr lang="ru-RU"/>
        </a:p>
      </dgm:t>
    </dgm:pt>
    <dgm:pt modelId="{8DB44CFD-3BF2-40FC-9E4C-08D5F6521FE3}" type="sibTrans" cxnId="{5AAD6D69-8BD8-4314-899B-D19577F7055D}">
      <dgm:prSet/>
      <dgm:spPr/>
      <dgm:t>
        <a:bodyPr/>
        <a:lstStyle/>
        <a:p>
          <a:endParaRPr lang="ru-RU"/>
        </a:p>
      </dgm:t>
    </dgm:pt>
    <dgm:pt modelId="{4A212A13-2A76-4E76-BCED-4E4E6C6CD0B2}">
      <dgm:prSet phldrT="[Текст]" custT="1"/>
      <dgm:spPr/>
      <dgm:t>
        <a:bodyPr/>
        <a:lstStyle/>
        <a:p>
          <a:r>
            <a:rPr lang="ru-RU" sz="1400" b="1" dirty="0" smtClean="0"/>
            <a:t>Налоговые доходы – </a:t>
          </a:r>
          <a:r>
            <a:rPr lang="ru-RU" sz="1400" b="0" dirty="0" smtClean="0"/>
            <a:t>доходы от предусмотренных законодательством РФ федеральных налогов и сборов, в том числе от налогов, предусмотренных специальными налоговыми режимами, и законодательством РА</a:t>
          </a:r>
        </a:p>
        <a:p>
          <a:endParaRPr lang="ru-RU" sz="1400" b="1" dirty="0"/>
        </a:p>
      </dgm:t>
    </dgm:pt>
    <dgm:pt modelId="{A5DB936D-B9F5-45B2-ACE2-912B8501DA54}" type="parTrans" cxnId="{F6A9E1EB-3419-4C83-AC84-ED5C8AC2E69B}">
      <dgm:prSet/>
      <dgm:spPr/>
      <dgm:t>
        <a:bodyPr/>
        <a:lstStyle/>
        <a:p>
          <a:endParaRPr lang="ru-RU"/>
        </a:p>
      </dgm:t>
    </dgm:pt>
    <dgm:pt modelId="{5F1CCF0C-27FD-45F0-8053-DB09C3FD1AEF}" type="sibTrans" cxnId="{F6A9E1EB-3419-4C83-AC84-ED5C8AC2E69B}">
      <dgm:prSet/>
      <dgm:spPr/>
      <dgm:t>
        <a:bodyPr/>
        <a:lstStyle/>
        <a:p>
          <a:endParaRPr lang="ru-RU"/>
        </a:p>
      </dgm:t>
    </dgm:pt>
    <dgm:pt modelId="{80C1E42E-906A-409E-A3A6-5B8ADC7F98DA}">
      <dgm:prSet phldrT="[Текст]" custT="1"/>
      <dgm:spPr/>
      <dgm:t>
        <a:bodyPr/>
        <a:lstStyle/>
        <a:p>
          <a:r>
            <a:rPr lang="ru-RU" sz="1400" b="1" dirty="0" smtClean="0"/>
            <a:t>Неналоговые доходы –</a:t>
          </a:r>
          <a:r>
            <a:rPr lang="ru-RU" sz="1400" b="0" dirty="0" smtClean="0"/>
            <a:t>платежи, которые включают в себя возмездные операции от прямого предоставления государством в пользование имущества и природных ресурсов, от различного вида услуг, а также платежи в виде штрафов или иных санкций за нарушение законодательства</a:t>
          </a:r>
        </a:p>
        <a:p>
          <a:endParaRPr lang="ru-RU" sz="1600" b="1" dirty="0"/>
        </a:p>
      </dgm:t>
    </dgm:pt>
    <dgm:pt modelId="{646D331A-43A4-4635-B42D-7A68D5370C5F}" type="parTrans" cxnId="{D0F55B3D-D204-414E-85ED-CC795EDAD990}">
      <dgm:prSet/>
      <dgm:spPr/>
      <dgm:t>
        <a:bodyPr/>
        <a:lstStyle/>
        <a:p>
          <a:endParaRPr lang="ru-RU"/>
        </a:p>
      </dgm:t>
    </dgm:pt>
    <dgm:pt modelId="{7609816F-8088-4F30-8E47-B9CA8F103E8F}" type="sibTrans" cxnId="{D0F55B3D-D204-414E-85ED-CC795EDAD990}">
      <dgm:prSet/>
      <dgm:spPr/>
      <dgm:t>
        <a:bodyPr/>
        <a:lstStyle/>
        <a:p>
          <a:endParaRPr lang="ru-RU"/>
        </a:p>
      </dgm:t>
    </dgm:pt>
    <dgm:pt modelId="{1CD54C41-14A0-4309-837E-20FBB27F5322}">
      <dgm:prSet phldrT="[Текст]" custT="1"/>
      <dgm:spPr/>
      <dgm:t>
        <a:bodyPr/>
        <a:lstStyle/>
        <a:p>
          <a:r>
            <a:rPr lang="ru-RU" sz="1600" b="1" dirty="0" smtClean="0"/>
            <a:t>Безвозмездные поступления</a:t>
          </a:r>
          <a:endParaRPr lang="ru-RU" sz="1600" b="1" dirty="0"/>
        </a:p>
      </dgm:t>
    </dgm:pt>
    <dgm:pt modelId="{1206CF80-4E23-411C-8FC4-3245F0CCACAF}" type="parTrans" cxnId="{8A6424BF-47BE-4F6F-91C4-39552FC3FDD4}">
      <dgm:prSet/>
      <dgm:spPr/>
      <dgm:t>
        <a:bodyPr/>
        <a:lstStyle/>
        <a:p>
          <a:endParaRPr lang="ru-RU"/>
        </a:p>
      </dgm:t>
    </dgm:pt>
    <dgm:pt modelId="{77C22729-4ECC-4A91-AC47-8AB343B18692}" type="sibTrans" cxnId="{8A6424BF-47BE-4F6F-91C4-39552FC3FDD4}">
      <dgm:prSet/>
      <dgm:spPr/>
      <dgm:t>
        <a:bodyPr/>
        <a:lstStyle/>
        <a:p>
          <a:endParaRPr lang="ru-RU"/>
        </a:p>
      </dgm:t>
    </dgm:pt>
    <dgm:pt modelId="{B7CBFD9E-9AE0-4A70-B2E5-EF6D44A9C70D}">
      <dgm:prSet phldrT="[Текст]" custT="1"/>
      <dgm:spPr/>
      <dgm:t>
        <a:bodyPr/>
        <a:lstStyle/>
        <a:p>
          <a:r>
            <a:rPr lang="ru-RU" sz="1400" b="0" dirty="0" smtClean="0"/>
            <a:t>Поступающие в бюджет денежные средства на безвозвратной и безвозмездной основе из федерального бюджета (межбюджетные трансферты в виде дотаций, субсидий, субвенций), а также перечисления от физических и юридических лиц</a:t>
          </a:r>
        </a:p>
        <a:p>
          <a:endParaRPr lang="ru-RU" sz="1600" b="0" dirty="0"/>
        </a:p>
      </dgm:t>
    </dgm:pt>
    <dgm:pt modelId="{1734201A-EEA0-448C-834F-618DA00242E5}" type="parTrans" cxnId="{4787EC63-C0C0-4596-A893-165834E7CBA6}">
      <dgm:prSet/>
      <dgm:spPr/>
      <dgm:t>
        <a:bodyPr/>
        <a:lstStyle/>
        <a:p>
          <a:endParaRPr lang="ru-RU"/>
        </a:p>
      </dgm:t>
    </dgm:pt>
    <dgm:pt modelId="{D04C2E76-2B53-44B8-B35B-AA8B02018AE7}" type="sibTrans" cxnId="{4787EC63-C0C0-4596-A893-165834E7CBA6}">
      <dgm:prSet/>
      <dgm:spPr/>
      <dgm:t>
        <a:bodyPr/>
        <a:lstStyle/>
        <a:p>
          <a:endParaRPr lang="ru-RU"/>
        </a:p>
      </dgm:t>
    </dgm:pt>
    <dgm:pt modelId="{70906917-DAC0-4CBF-836E-673430D5114A}" type="pres">
      <dgm:prSet presAssocID="{60298B2C-4671-44E2-937B-2735125C568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F21A93-759A-4544-BD81-6B7F1E995C7B}" type="pres">
      <dgm:prSet presAssocID="{9F99C633-B1E4-478A-BB74-4ECD5ABE7B0B}" presName="root1" presStyleCnt="0"/>
      <dgm:spPr/>
    </dgm:pt>
    <dgm:pt modelId="{7100687B-A798-4149-8E47-6C6982D5BD7A}" type="pres">
      <dgm:prSet presAssocID="{9F99C633-B1E4-478A-BB74-4ECD5ABE7B0B}" presName="LevelOneTextNode" presStyleLbl="node0" presStyleIdx="0" presStyleCnt="1" custScaleY="2013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1B8141-4A73-4BC8-9D9C-DC5C6EF4BEB3}" type="pres">
      <dgm:prSet presAssocID="{9F99C633-B1E4-478A-BB74-4ECD5ABE7B0B}" presName="level2hierChild" presStyleCnt="0"/>
      <dgm:spPr/>
    </dgm:pt>
    <dgm:pt modelId="{0DBD8CEC-BF8F-4605-A8DC-6FCCB57140BC}" type="pres">
      <dgm:prSet presAssocID="{E00A011D-2C4D-4734-9B20-389A4C64BFCB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2BB1B041-F2DB-4F37-9896-270249ED5AD2}" type="pres">
      <dgm:prSet presAssocID="{E00A011D-2C4D-4734-9B20-389A4C64BFCB}" presName="connTx" presStyleLbl="parChTrans1D2" presStyleIdx="0" presStyleCnt="2"/>
      <dgm:spPr/>
      <dgm:t>
        <a:bodyPr/>
        <a:lstStyle/>
        <a:p>
          <a:endParaRPr lang="ru-RU"/>
        </a:p>
      </dgm:t>
    </dgm:pt>
    <dgm:pt modelId="{58E1768C-B3A5-400B-870F-516CE3C21660}" type="pres">
      <dgm:prSet presAssocID="{FCFBDC90-F017-4689-AE3A-B7214FE5E57F}" presName="root2" presStyleCnt="0"/>
      <dgm:spPr/>
    </dgm:pt>
    <dgm:pt modelId="{09CF62FD-6E0F-4599-A284-00E40D75B1CB}" type="pres">
      <dgm:prSet presAssocID="{FCFBDC90-F017-4689-AE3A-B7214FE5E57F}" presName="LevelTwoTextNode" presStyleLbl="node2" presStyleIdx="0" presStyleCnt="2" custScaleX="122965" custScaleY="160108" custLinFactY="-1325" custLinFactNeighborX="-164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35C94F-C7A3-490E-94E8-6F95DCA9E112}" type="pres">
      <dgm:prSet presAssocID="{FCFBDC90-F017-4689-AE3A-B7214FE5E57F}" presName="level3hierChild" presStyleCnt="0"/>
      <dgm:spPr/>
    </dgm:pt>
    <dgm:pt modelId="{43E3EE72-EF08-4E5B-8685-FC4727767429}" type="pres">
      <dgm:prSet presAssocID="{A5DB936D-B9F5-45B2-ACE2-912B8501DA54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426C5E4F-4923-41D5-9067-D1FD153CED25}" type="pres">
      <dgm:prSet presAssocID="{A5DB936D-B9F5-45B2-ACE2-912B8501DA54}" presName="connTx" presStyleLbl="parChTrans1D3" presStyleIdx="0" presStyleCnt="3"/>
      <dgm:spPr/>
      <dgm:t>
        <a:bodyPr/>
        <a:lstStyle/>
        <a:p>
          <a:endParaRPr lang="ru-RU"/>
        </a:p>
      </dgm:t>
    </dgm:pt>
    <dgm:pt modelId="{0FA29ADE-B8AA-4E8C-932B-CEAFF9039EE7}" type="pres">
      <dgm:prSet presAssocID="{4A212A13-2A76-4E76-BCED-4E4E6C6CD0B2}" presName="root2" presStyleCnt="0"/>
      <dgm:spPr/>
    </dgm:pt>
    <dgm:pt modelId="{43A454CD-0B9C-44CF-8337-C53328FBC8D3}" type="pres">
      <dgm:prSet presAssocID="{4A212A13-2A76-4E76-BCED-4E4E6C6CD0B2}" presName="LevelTwoTextNode" presStyleLbl="node3" presStyleIdx="0" presStyleCnt="3" custAng="0" custScaleX="288552" custScaleY="267968" custLinFactNeighborX="1189" custLinFactNeighborY="-72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21A219-6EF7-4BCF-9850-CBBBE98B25E2}" type="pres">
      <dgm:prSet presAssocID="{4A212A13-2A76-4E76-BCED-4E4E6C6CD0B2}" presName="level3hierChild" presStyleCnt="0"/>
      <dgm:spPr/>
    </dgm:pt>
    <dgm:pt modelId="{E384971A-BD6D-4588-BAC6-EE6FFA9B096F}" type="pres">
      <dgm:prSet presAssocID="{646D331A-43A4-4635-B42D-7A68D5370C5F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2E7F2CAA-668D-468C-B031-0A633D0D6DCB}" type="pres">
      <dgm:prSet presAssocID="{646D331A-43A4-4635-B42D-7A68D5370C5F}" presName="connTx" presStyleLbl="parChTrans1D3" presStyleIdx="1" presStyleCnt="3"/>
      <dgm:spPr/>
      <dgm:t>
        <a:bodyPr/>
        <a:lstStyle/>
        <a:p>
          <a:endParaRPr lang="ru-RU"/>
        </a:p>
      </dgm:t>
    </dgm:pt>
    <dgm:pt modelId="{F4EDC641-CC06-44A4-9618-B775DA32EBB5}" type="pres">
      <dgm:prSet presAssocID="{80C1E42E-906A-409E-A3A6-5B8ADC7F98DA}" presName="root2" presStyleCnt="0"/>
      <dgm:spPr/>
    </dgm:pt>
    <dgm:pt modelId="{5983FF5F-2E13-4FAF-ACAB-2CB87D3C51A7}" type="pres">
      <dgm:prSet presAssocID="{80C1E42E-906A-409E-A3A6-5B8ADC7F98DA}" presName="LevelTwoTextNode" presStyleLbl="node3" presStyleIdx="1" presStyleCnt="3" custScaleX="305343" custScaleY="227515" custLinFactNeighborX="1189" custLinFactNeighborY="-121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4095F8-242B-42A3-8437-FB3A6E0E0CE1}" type="pres">
      <dgm:prSet presAssocID="{80C1E42E-906A-409E-A3A6-5B8ADC7F98DA}" presName="level3hierChild" presStyleCnt="0"/>
      <dgm:spPr/>
    </dgm:pt>
    <dgm:pt modelId="{0709AEFA-A1F3-4AAC-B37D-4680EFA87652}" type="pres">
      <dgm:prSet presAssocID="{1206CF80-4E23-411C-8FC4-3245F0CCACAF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8D7B3DFD-5BFB-4E47-867B-CD43DCF7353B}" type="pres">
      <dgm:prSet presAssocID="{1206CF80-4E23-411C-8FC4-3245F0CCACAF}" presName="connTx" presStyleLbl="parChTrans1D2" presStyleIdx="1" presStyleCnt="2"/>
      <dgm:spPr/>
      <dgm:t>
        <a:bodyPr/>
        <a:lstStyle/>
        <a:p>
          <a:endParaRPr lang="ru-RU"/>
        </a:p>
      </dgm:t>
    </dgm:pt>
    <dgm:pt modelId="{4E71A3A1-CAA2-444D-A077-EC919193ABE5}" type="pres">
      <dgm:prSet presAssocID="{1CD54C41-14A0-4309-837E-20FBB27F5322}" presName="root2" presStyleCnt="0"/>
      <dgm:spPr/>
    </dgm:pt>
    <dgm:pt modelId="{94A3241F-3A13-4630-8C47-37A967A3C7F1}" type="pres">
      <dgm:prSet presAssocID="{1CD54C41-14A0-4309-837E-20FBB27F5322}" presName="LevelTwoTextNode" presStyleLbl="node2" presStyleIdx="1" presStyleCnt="2" custScaleX="1242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E2E7A0-FB01-4EC3-9F6F-6E3FC925F318}" type="pres">
      <dgm:prSet presAssocID="{1CD54C41-14A0-4309-837E-20FBB27F5322}" presName="level3hierChild" presStyleCnt="0"/>
      <dgm:spPr/>
    </dgm:pt>
    <dgm:pt modelId="{08B1F378-4070-4A70-BDDB-17A84E60317C}" type="pres">
      <dgm:prSet presAssocID="{1734201A-EEA0-448C-834F-618DA00242E5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BC686C23-2DA0-4913-BE26-286B7BB38D9C}" type="pres">
      <dgm:prSet presAssocID="{1734201A-EEA0-448C-834F-618DA00242E5}" presName="connTx" presStyleLbl="parChTrans1D3" presStyleIdx="2" presStyleCnt="3"/>
      <dgm:spPr/>
      <dgm:t>
        <a:bodyPr/>
        <a:lstStyle/>
        <a:p>
          <a:endParaRPr lang="ru-RU"/>
        </a:p>
      </dgm:t>
    </dgm:pt>
    <dgm:pt modelId="{A18B1498-BF20-44DB-81EB-91E3DE478A94}" type="pres">
      <dgm:prSet presAssocID="{B7CBFD9E-9AE0-4A70-B2E5-EF6D44A9C70D}" presName="root2" presStyleCnt="0"/>
      <dgm:spPr/>
    </dgm:pt>
    <dgm:pt modelId="{62E71A64-6FA4-45CC-B986-484EC2B9D6C7}" type="pres">
      <dgm:prSet presAssocID="{B7CBFD9E-9AE0-4A70-B2E5-EF6D44A9C70D}" presName="LevelTwoTextNode" presStyleLbl="node3" presStyleIdx="2" presStyleCnt="3" custScaleX="300206" custScaleY="260231" custLinFactNeighborX="2685" custLinFactNeighborY="80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C800DE-6F57-464C-9273-94C3B8CD5A6C}" type="pres">
      <dgm:prSet presAssocID="{B7CBFD9E-9AE0-4A70-B2E5-EF6D44A9C70D}" presName="level3hierChild" presStyleCnt="0"/>
      <dgm:spPr/>
    </dgm:pt>
  </dgm:ptLst>
  <dgm:cxnLst>
    <dgm:cxn modelId="{3053F838-C228-4933-8DC0-035F1139CCED}" type="presOf" srcId="{A5DB936D-B9F5-45B2-ACE2-912B8501DA54}" destId="{426C5E4F-4923-41D5-9067-D1FD153CED25}" srcOrd="1" destOrd="0" presId="urn:microsoft.com/office/officeart/2005/8/layout/hierarchy2"/>
    <dgm:cxn modelId="{5AAD6D69-8BD8-4314-899B-D19577F7055D}" srcId="{9F99C633-B1E4-478A-BB74-4ECD5ABE7B0B}" destId="{FCFBDC90-F017-4689-AE3A-B7214FE5E57F}" srcOrd="0" destOrd="0" parTransId="{E00A011D-2C4D-4734-9B20-389A4C64BFCB}" sibTransId="{8DB44CFD-3BF2-40FC-9E4C-08D5F6521FE3}"/>
    <dgm:cxn modelId="{C99026CD-08E4-4792-A074-B79C5309D04E}" type="presOf" srcId="{4A212A13-2A76-4E76-BCED-4E4E6C6CD0B2}" destId="{43A454CD-0B9C-44CF-8337-C53328FBC8D3}" srcOrd="0" destOrd="0" presId="urn:microsoft.com/office/officeart/2005/8/layout/hierarchy2"/>
    <dgm:cxn modelId="{E0C0362E-CDBF-4A6C-860E-053763E32F77}" type="presOf" srcId="{A5DB936D-B9F5-45B2-ACE2-912B8501DA54}" destId="{43E3EE72-EF08-4E5B-8685-FC4727767429}" srcOrd="0" destOrd="0" presId="urn:microsoft.com/office/officeart/2005/8/layout/hierarchy2"/>
    <dgm:cxn modelId="{FD786FF0-E71F-44A3-8180-7C9507C25AEE}" srcId="{60298B2C-4671-44E2-937B-2735125C5681}" destId="{9F99C633-B1E4-478A-BB74-4ECD5ABE7B0B}" srcOrd="0" destOrd="0" parTransId="{2824473A-8929-4306-B9EE-B02489E76449}" sibTransId="{3F2DED37-66FD-4951-AB16-86099861CA17}"/>
    <dgm:cxn modelId="{D102FD6C-85A5-4637-862B-35CA10AAEFBB}" type="presOf" srcId="{9F99C633-B1E4-478A-BB74-4ECD5ABE7B0B}" destId="{7100687B-A798-4149-8E47-6C6982D5BD7A}" srcOrd="0" destOrd="0" presId="urn:microsoft.com/office/officeart/2005/8/layout/hierarchy2"/>
    <dgm:cxn modelId="{4787EC63-C0C0-4596-A893-165834E7CBA6}" srcId="{1CD54C41-14A0-4309-837E-20FBB27F5322}" destId="{B7CBFD9E-9AE0-4A70-B2E5-EF6D44A9C70D}" srcOrd="0" destOrd="0" parTransId="{1734201A-EEA0-448C-834F-618DA00242E5}" sibTransId="{D04C2E76-2B53-44B8-B35B-AA8B02018AE7}"/>
    <dgm:cxn modelId="{D0F55B3D-D204-414E-85ED-CC795EDAD990}" srcId="{FCFBDC90-F017-4689-AE3A-B7214FE5E57F}" destId="{80C1E42E-906A-409E-A3A6-5B8ADC7F98DA}" srcOrd="1" destOrd="0" parTransId="{646D331A-43A4-4635-B42D-7A68D5370C5F}" sibTransId="{7609816F-8088-4F30-8E47-B9CA8F103E8F}"/>
    <dgm:cxn modelId="{125EEBC8-D259-487C-9081-C9E643A5F307}" type="presOf" srcId="{1734201A-EEA0-448C-834F-618DA00242E5}" destId="{08B1F378-4070-4A70-BDDB-17A84E60317C}" srcOrd="0" destOrd="0" presId="urn:microsoft.com/office/officeart/2005/8/layout/hierarchy2"/>
    <dgm:cxn modelId="{F6C6614D-D7CC-4910-A7A1-2DC0F6B5BD2E}" type="presOf" srcId="{646D331A-43A4-4635-B42D-7A68D5370C5F}" destId="{2E7F2CAA-668D-468C-B031-0A633D0D6DCB}" srcOrd="1" destOrd="0" presId="urn:microsoft.com/office/officeart/2005/8/layout/hierarchy2"/>
    <dgm:cxn modelId="{F0E36571-C76F-4916-BF65-FB0801E67ED7}" type="presOf" srcId="{646D331A-43A4-4635-B42D-7A68D5370C5F}" destId="{E384971A-BD6D-4588-BAC6-EE6FFA9B096F}" srcOrd="0" destOrd="0" presId="urn:microsoft.com/office/officeart/2005/8/layout/hierarchy2"/>
    <dgm:cxn modelId="{8A6424BF-47BE-4F6F-91C4-39552FC3FDD4}" srcId="{9F99C633-B1E4-478A-BB74-4ECD5ABE7B0B}" destId="{1CD54C41-14A0-4309-837E-20FBB27F5322}" srcOrd="1" destOrd="0" parTransId="{1206CF80-4E23-411C-8FC4-3245F0CCACAF}" sibTransId="{77C22729-4ECC-4A91-AC47-8AB343B18692}"/>
    <dgm:cxn modelId="{5E4DABB7-BF4A-4260-BA8D-0DBDA62887A1}" type="presOf" srcId="{E00A011D-2C4D-4734-9B20-389A4C64BFCB}" destId="{2BB1B041-F2DB-4F37-9896-270249ED5AD2}" srcOrd="1" destOrd="0" presId="urn:microsoft.com/office/officeart/2005/8/layout/hierarchy2"/>
    <dgm:cxn modelId="{0AFD30DB-3D47-47EC-A220-74CCECD9E84B}" type="presOf" srcId="{FCFBDC90-F017-4689-AE3A-B7214FE5E57F}" destId="{09CF62FD-6E0F-4599-A284-00E40D75B1CB}" srcOrd="0" destOrd="0" presId="urn:microsoft.com/office/officeart/2005/8/layout/hierarchy2"/>
    <dgm:cxn modelId="{2C22B61A-17F7-4A77-A737-8D92D2AA2B76}" type="presOf" srcId="{60298B2C-4671-44E2-937B-2735125C5681}" destId="{70906917-DAC0-4CBF-836E-673430D5114A}" srcOrd="0" destOrd="0" presId="urn:microsoft.com/office/officeart/2005/8/layout/hierarchy2"/>
    <dgm:cxn modelId="{E6BA0250-708A-43F6-BC73-C2937EB823A6}" type="presOf" srcId="{1206CF80-4E23-411C-8FC4-3245F0CCACAF}" destId="{8D7B3DFD-5BFB-4E47-867B-CD43DCF7353B}" srcOrd="1" destOrd="0" presId="urn:microsoft.com/office/officeart/2005/8/layout/hierarchy2"/>
    <dgm:cxn modelId="{C39F1130-BDC0-4E19-A3C5-3FE33766DE73}" type="presOf" srcId="{B7CBFD9E-9AE0-4A70-B2E5-EF6D44A9C70D}" destId="{62E71A64-6FA4-45CC-B986-484EC2B9D6C7}" srcOrd="0" destOrd="0" presId="urn:microsoft.com/office/officeart/2005/8/layout/hierarchy2"/>
    <dgm:cxn modelId="{F6A9E1EB-3419-4C83-AC84-ED5C8AC2E69B}" srcId="{FCFBDC90-F017-4689-AE3A-B7214FE5E57F}" destId="{4A212A13-2A76-4E76-BCED-4E4E6C6CD0B2}" srcOrd="0" destOrd="0" parTransId="{A5DB936D-B9F5-45B2-ACE2-912B8501DA54}" sibTransId="{5F1CCF0C-27FD-45F0-8053-DB09C3FD1AEF}"/>
    <dgm:cxn modelId="{56914F25-43A6-4D7F-B90F-6493D056AECC}" type="presOf" srcId="{1206CF80-4E23-411C-8FC4-3245F0CCACAF}" destId="{0709AEFA-A1F3-4AAC-B37D-4680EFA87652}" srcOrd="0" destOrd="0" presId="urn:microsoft.com/office/officeart/2005/8/layout/hierarchy2"/>
    <dgm:cxn modelId="{9189E5C4-6F95-4EFF-911A-C3CDD576E1FF}" type="presOf" srcId="{80C1E42E-906A-409E-A3A6-5B8ADC7F98DA}" destId="{5983FF5F-2E13-4FAF-ACAB-2CB87D3C51A7}" srcOrd="0" destOrd="0" presId="urn:microsoft.com/office/officeart/2005/8/layout/hierarchy2"/>
    <dgm:cxn modelId="{E427439D-CB21-4607-9937-9C7AE5C11966}" type="presOf" srcId="{1CD54C41-14A0-4309-837E-20FBB27F5322}" destId="{94A3241F-3A13-4630-8C47-37A967A3C7F1}" srcOrd="0" destOrd="0" presId="urn:microsoft.com/office/officeart/2005/8/layout/hierarchy2"/>
    <dgm:cxn modelId="{79950429-8285-499C-9CDF-FC169563B8D0}" type="presOf" srcId="{E00A011D-2C4D-4734-9B20-389A4C64BFCB}" destId="{0DBD8CEC-BF8F-4605-A8DC-6FCCB57140BC}" srcOrd="0" destOrd="0" presId="urn:microsoft.com/office/officeart/2005/8/layout/hierarchy2"/>
    <dgm:cxn modelId="{B6A3585E-3C65-48B5-A326-E85A02FD2C4B}" type="presOf" srcId="{1734201A-EEA0-448C-834F-618DA00242E5}" destId="{BC686C23-2DA0-4913-BE26-286B7BB38D9C}" srcOrd="1" destOrd="0" presId="urn:microsoft.com/office/officeart/2005/8/layout/hierarchy2"/>
    <dgm:cxn modelId="{054E9DD2-EFD7-4F25-8115-ABDAD01F7F61}" type="presParOf" srcId="{70906917-DAC0-4CBF-836E-673430D5114A}" destId="{04F21A93-759A-4544-BD81-6B7F1E995C7B}" srcOrd="0" destOrd="0" presId="urn:microsoft.com/office/officeart/2005/8/layout/hierarchy2"/>
    <dgm:cxn modelId="{B49AA7C6-3331-486A-AE95-8C62F7C43894}" type="presParOf" srcId="{04F21A93-759A-4544-BD81-6B7F1E995C7B}" destId="{7100687B-A798-4149-8E47-6C6982D5BD7A}" srcOrd="0" destOrd="0" presId="urn:microsoft.com/office/officeart/2005/8/layout/hierarchy2"/>
    <dgm:cxn modelId="{0E97924F-6A5B-410B-84DE-1813348DE901}" type="presParOf" srcId="{04F21A93-759A-4544-BD81-6B7F1E995C7B}" destId="{9F1B8141-4A73-4BC8-9D9C-DC5C6EF4BEB3}" srcOrd="1" destOrd="0" presId="urn:microsoft.com/office/officeart/2005/8/layout/hierarchy2"/>
    <dgm:cxn modelId="{F1705863-3958-4DAF-8BD0-49524336298E}" type="presParOf" srcId="{9F1B8141-4A73-4BC8-9D9C-DC5C6EF4BEB3}" destId="{0DBD8CEC-BF8F-4605-A8DC-6FCCB57140BC}" srcOrd="0" destOrd="0" presId="urn:microsoft.com/office/officeart/2005/8/layout/hierarchy2"/>
    <dgm:cxn modelId="{D316FA67-E4C9-4F38-9FF0-689CF3FE39A4}" type="presParOf" srcId="{0DBD8CEC-BF8F-4605-A8DC-6FCCB57140BC}" destId="{2BB1B041-F2DB-4F37-9896-270249ED5AD2}" srcOrd="0" destOrd="0" presId="urn:microsoft.com/office/officeart/2005/8/layout/hierarchy2"/>
    <dgm:cxn modelId="{E9CC9733-3D09-4A78-94CB-0CBFA1F75E72}" type="presParOf" srcId="{9F1B8141-4A73-4BC8-9D9C-DC5C6EF4BEB3}" destId="{58E1768C-B3A5-400B-870F-516CE3C21660}" srcOrd="1" destOrd="0" presId="urn:microsoft.com/office/officeart/2005/8/layout/hierarchy2"/>
    <dgm:cxn modelId="{5A5FF081-075C-4ED1-8B41-E84908560160}" type="presParOf" srcId="{58E1768C-B3A5-400B-870F-516CE3C21660}" destId="{09CF62FD-6E0F-4599-A284-00E40D75B1CB}" srcOrd="0" destOrd="0" presId="urn:microsoft.com/office/officeart/2005/8/layout/hierarchy2"/>
    <dgm:cxn modelId="{988D426F-26F0-4C45-A76E-045B025682FE}" type="presParOf" srcId="{58E1768C-B3A5-400B-870F-516CE3C21660}" destId="{C835C94F-C7A3-490E-94E8-6F95DCA9E112}" srcOrd="1" destOrd="0" presId="urn:microsoft.com/office/officeart/2005/8/layout/hierarchy2"/>
    <dgm:cxn modelId="{131B495C-28AC-4512-88DC-24616F7B30EB}" type="presParOf" srcId="{C835C94F-C7A3-490E-94E8-6F95DCA9E112}" destId="{43E3EE72-EF08-4E5B-8685-FC4727767429}" srcOrd="0" destOrd="0" presId="urn:microsoft.com/office/officeart/2005/8/layout/hierarchy2"/>
    <dgm:cxn modelId="{703C2D90-3C89-454C-B626-048BD230585D}" type="presParOf" srcId="{43E3EE72-EF08-4E5B-8685-FC4727767429}" destId="{426C5E4F-4923-41D5-9067-D1FD153CED25}" srcOrd="0" destOrd="0" presId="urn:microsoft.com/office/officeart/2005/8/layout/hierarchy2"/>
    <dgm:cxn modelId="{1A69EF6C-1B17-4EDB-BA96-E9E62D752872}" type="presParOf" srcId="{C835C94F-C7A3-490E-94E8-6F95DCA9E112}" destId="{0FA29ADE-B8AA-4E8C-932B-CEAFF9039EE7}" srcOrd="1" destOrd="0" presId="urn:microsoft.com/office/officeart/2005/8/layout/hierarchy2"/>
    <dgm:cxn modelId="{266A4FE1-FB4F-4AC6-BE3B-9099AE263175}" type="presParOf" srcId="{0FA29ADE-B8AA-4E8C-932B-CEAFF9039EE7}" destId="{43A454CD-0B9C-44CF-8337-C53328FBC8D3}" srcOrd="0" destOrd="0" presId="urn:microsoft.com/office/officeart/2005/8/layout/hierarchy2"/>
    <dgm:cxn modelId="{D51D51F7-A651-47A1-A574-1F08B97C1DD0}" type="presParOf" srcId="{0FA29ADE-B8AA-4E8C-932B-CEAFF9039EE7}" destId="{0621A219-6EF7-4BCF-9850-CBBBE98B25E2}" srcOrd="1" destOrd="0" presId="urn:microsoft.com/office/officeart/2005/8/layout/hierarchy2"/>
    <dgm:cxn modelId="{A27741B0-1450-49AB-AAC7-25D7D948954C}" type="presParOf" srcId="{C835C94F-C7A3-490E-94E8-6F95DCA9E112}" destId="{E384971A-BD6D-4588-BAC6-EE6FFA9B096F}" srcOrd="2" destOrd="0" presId="urn:microsoft.com/office/officeart/2005/8/layout/hierarchy2"/>
    <dgm:cxn modelId="{4D8FCAC3-40E5-4548-A10A-1F7CD158529E}" type="presParOf" srcId="{E384971A-BD6D-4588-BAC6-EE6FFA9B096F}" destId="{2E7F2CAA-668D-468C-B031-0A633D0D6DCB}" srcOrd="0" destOrd="0" presId="urn:microsoft.com/office/officeart/2005/8/layout/hierarchy2"/>
    <dgm:cxn modelId="{97F54DDF-7C5A-46F6-82B3-F96034FDA2D4}" type="presParOf" srcId="{C835C94F-C7A3-490E-94E8-6F95DCA9E112}" destId="{F4EDC641-CC06-44A4-9618-B775DA32EBB5}" srcOrd="3" destOrd="0" presId="urn:microsoft.com/office/officeart/2005/8/layout/hierarchy2"/>
    <dgm:cxn modelId="{653266E0-53B5-4D36-9CC4-A51268E21F4F}" type="presParOf" srcId="{F4EDC641-CC06-44A4-9618-B775DA32EBB5}" destId="{5983FF5F-2E13-4FAF-ACAB-2CB87D3C51A7}" srcOrd="0" destOrd="0" presId="urn:microsoft.com/office/officeart/2005/8/layout/hierarchy2"/>
    <dgm:cxn modelId="{804FBAFD-6927-4BD6-9724-9A13B725F705}" type="presParOf" srcId="{F4EDC641-CC06-44A4-9618-B775DA32EBB5}" destId="{D84095F8-242B-42A3-8437-FB3A6E0E0CE1}" srcOrd="1" destOrd="0" presId="urn:microsoft.com/office/officeart/2005/8/layout/hierarchy2"/>
    <dgm:cxn modelId="{0FDC3E33-C0B3-46B1-B3DD-18537E37050E}" type="presParOf" srcId="{9F1B8141-4A73-4BC8-9D9C-DC5C6EF4BEB3}" destId="{0709AEFA-A1F3-4AAC-B37D-4680EFA87652}" srcOrd="2" destOrd="0" presId="urn:microsoft.com/office/officeart/2005/8/layout/hierarchy2"/>
    <dgm:cxn modelId="{8548A77C-3D5B-45EA-93FE-A5A3EC49C096}" type="presParOf" srcId="{0709AEFA-A1F3-4AAC-B37D-4680EFA87652}" destId="{8D7B3DFD-5BFB-4E47-867B-CD43DCF7353B}" srcOrd="0" destOrd="0" presId="urn:microsoft.com/office/officeart/2005/8/layout/hierarchy2"/>
    <dgm:cxn modelId="{352FE3B0-F2B0-4DF2-ABEE-53111AB2E7C6}" type="presParOf" srcId="{9F1B8141-4A73-4BC8-9D9C-DC5C6EF4BEB3}" destId="{4E71A3A1-CAA2-444D-A077-EC919193ABE5}" srcOrd="3" destOrd="0" presId="urn:microsoft.com/office/officeart/2005/8/layout/hierarchy2"/>
    <dgm:cxn modelId="{0D8C017A-5D4C-4D8F-90F3-80D5828815D7}" type="presParOf" srcId="{4E71A3A1-CAA2-444D-A077-EC919193ABE5}" destId="{94A3241F-3A13-4630-8C47-37A967A3C7F1}" srcOrd="0" destOrd="0" presId="urn:microsoft.com/office/officeart/2005/8/layout/hierarchy2"/>
    <dgm:cxn modelId="{D87DAEFB-A8E2-4164-AA21-C1E465FAE5D7}" type="presParOf" srcId="{4E71A3A1-CAA2-444D-A077-EC919193ABE5}" destId="{CBE2E7A0-FB01-4EC3-9F6F-6E3FC925F318}" srcOrd="1" destOrd="0" presId="urn:microsoft.com/office/officeart/2005/8/layout/hierarchy2"/>
    <dgm:cxn modelId="{2CC6DDEE-0CE0-45D4-997B-3B414EFA7021}" type="presParOf" srcId="{CBE2E7A0-FB01-4EC3-9F6F-6E3FC925F318}" destId="{08B1F378-4070-4A70-BDDB-17A84E60317C}" srcOrd="0" destOrd="0" presId="urn:microsoft.com/office/officeart/2005/8/layout/hierarchy2"/>
    <dgm:cxn modelId="{445B663A-CDCA-4C03-BF31-60CA9237DDD7}" type="presParOf" srcId="{08B1F378-4070-4A70-BDDB-17A84E60317C}" destId="{BC686C23-2DA0-4913-BE26-286B7BB38D9C}" srcOrd="0" destOrd="0" presId="urn:microsoft.com/office/officeart/2005/8/layout/hierarchy2"/>
    <dgm:cxn modelId="{3F7234E8-27ED-4AAA-BA15-980FD4B95E35}" type="presParOf" srcId="{CBE2E7A0-FB01-4EC3-9F6F-6E3FC925F318}" destId="{A18B1498-BF20-44DB-81EB-91E3DE478A94}" srcOrd="1" destOrd="0" presId="urn:microsoft.com/office/officeart/2005/8/layout/hierarchy2"/>
    <dgm:cxn modelId="{BBFF8EA8-9C85-4E8C-9880-7E1723B9A6B5}" type="presParOf" srcId="{A18B1498-BF20-44DB-81EB-91E3DE478A94}" destId="{62E71A64-6FA4-45CC-B986-484EC2B9D6C7}" srcOrd="0" destOrd="0" presId="urn:microsoft.com/office/officeart/2005/8/layout/hierarchy2"/>
    <dgm:cxn modelId="{6D06320F-7B17-40FC-A294-EDB5E235CC4E}" type="presParOf" srcId="{A18B1498-BF20-44DB-81EB-91E3DE478A94}" destId="{07C800DE-6F57-464C-9273-94C3B8CD5A6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5E18E5-9B0C-46AF-B991-5E64A58531AD}" type="doc">
      <dgm:prSet loTypeId="urn:microsoft.com/office/officeart/2005/8/layout/arrow2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A0FBB6A-1C0B-486B-9FFF-C31B26921821}">
      <dgm:prSet phldrT="[Текст]" custT="1"/>
      <dgm:spPr/>
      <dgm:t>
        <a:bodyPr/>
        <a:lstStyle/>
        <a:p>
          <a:r>
            <a:rPr lang="ru-RU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Физическая культура и спорт 0,3 %</a:t>
          </a:r>
        </a:p>
        <a:p>
          <a:endParaRPr lang="ru-RU" sz="14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BDFA3F07-4DA5-4EB5-82D5-3EE0FE8C05E1}" type="parTrans" cxnId="{629645B6-4CB5-428D-8BDD-16190AA0B877}">
      <dgm:prSet/>
      <dgm:spPr/>
      <dgm:t>
        <a:bodyPr/>
        <a:lstStyle/>
        <a:p>
          <a:endParaRPr lang="ru-RU" sz="140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9830DD57-3243-4CA3-87F5-E7A453204854}" type="sibTrans" cxnId="{629645B6-4CB5-428D-8BDD-16190AA0B877}">
      <dgm:prSet/>
      <dgm:spPr/>
      <dgm:t>
        <a:bodyPr/>
        <a:lstStyle/>
        <a:p>
          <a:endParaRPr lang="ru-RU" sz="140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8C2CF880-2DF5-4C37-B2CF-92C8CEBAEB5B}">
      <dgm:prSet phldrT="[Текст]" custT="1"/>
      <dgm:spPr/>
      <dgm:t>
        <a:bodyPr/>
        <a:lstStyle/>
        <a:p>
          <a:r>
            <a:rPr lang="ru-RU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Средства массовой информации 1,4%</a:t>
          </a:r>
        </a:p>
        <a:p>
          <a:endParaRPr lang="ru-RU" sz="1400" dirty="0" smtClean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  <a:p>
          <a:endParaRPr lang="ru-RU" sz="14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455C302D-DC5B-4AC9-BE0C-44E94FCDBDB0}" type="parTrans" cxnId="{F18666D9-4A99-48C2-9769-6270507A2648}">
      <dgm:prSet/>
      <dgm:spPr/>
      <dgm:t>
        <a:bodyPr/>
        <a:lstStyle/>
        <a:p>
          <a:endParaRPr lang="ru-RU" sz="140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62CE9F49-A2C3-4B41-AE08-6BD217E158F4}" type="sibTrans" cxnId="{F18666D9-4A99-48C2-9769-6270507A2648}">
      <dgm:prSet/>
      <dgm:spPr/>
      <dgm:t>
        <a:bodyPr/>
        <a:lstStyle/>
        <a:p>
          <a:endParaRPr lang="ru-RU" sz="140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E6719EC2-495F-4A96-AD74-FBED0B1E1244}">
      <dgm:prSet phldrT="[Текст]" custT="1"/>
      <dgm:spPr/>
      <dgm:t>
        <a:bodyPr/>
        <a:lstStyle/>
        <a:p>
          <a:r>
            <a:rPr lang="ru-RU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Социальная политика 4,5%</a:t>
          </a:r>
        </a:p>
        <a:p>
          <a:endParaRPr lang="ru-RU" sz="14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68033BA0-DFED-4BFE-9D9E-F70660FD5E7D}" type="parTrans" cxnId="{8CF495FE-8DEA-4FEC-BE62-637F15A517B9}">
      <dgm:prSet/>
      <dgm:spPr/>
      <dgm:t>
        <a:bodyPr/>
        <a:lstStyle/>
        <a:p>
          <a:endParaRPr lang="ru-RU" sz="140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BBA003C1-FE9A-4E6C-B6C2-7BD6732CC538}" type="sibTrans" cxnId="{8CF495FE-8DEA-4FEC-BE62-637F15A517B9}">
      <dgm:prSet/>
      <dgm:spPr/>
      <dgm:t>
        <a:bodyPr/>
        <a:lstStyle/>
        <a:p>
          <a:endParaRPr lang="ru-RU" sz="140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DD2FEEB0-2063-4265-85D2-77BB4B6F7CF6}">
      <dgm:prSet phldrT="[Текст]" custT="1"/>
      <dgm:spPr/>
      <dgm:t>
        <a:bodyPr/>
        <a:lstStyle/>
        <a:p>
          <a:r>
            <a:rPr lang="ru-RU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Культура 6,3%</a:t>
          </a:r>
          <a:endParaRPr lang="ru-RU" sz="14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5F7EE844-5637-4D4F-8913-82F17F55E505}" type="parTrans" cxnId="{5D4EC002-B337-47B2-BBB5-592F4031B4AB}">
      <dgm:prSet/>
      <dgm:spPr/>
      <dgm:t>
        <a:bodyPr/>
        <a:lstStyle/>
        <a:p>
          <a:endParaRPr lang="ru-RU" sz="140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B593E569-366A-44A0-8573-B525EAA5B73C}" type="sibTrans" cxnId="{5D4EC002-B337-47B2-BBB5-592F4031B4AB}">
      <dgm:prSet/>
      <dgm:spPr/>
      <dgm:t>
        <a:bodyPr/>
        <a:lstStyle/>
        <a:p>
          <a:endParaRPr lang="ru-RU" sz="140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9F67079A-DB95-4F4B-881B-B6270AD4C90C}">
      <dgm:prSet phldrT="[Текст]" custT="1"/>
      <dgm:spPr/>
      <dgm:t>
        <a:bodyPr/>
        <a:lstStyle/>
        <a:p>
          <a:r>
            <a:rPr lang="ru-RU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Образование 72,8%</a:t>
          </a:r>
          <a:endParaRPr lang="ru-RU" sz="14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FD2B9E3A-7B46-40A1-885E-2EB7FD580BCA}" type="parTrans" cxnId="{3B104B40-32AE-4454-AF49-BA30AF54ECD2}">
      <dgm:prSet/>
      <dgm:spPr/>
      <dgm:t>
        <a:bodyPr/>
        <a:lstStyle/>
        <a:p>
          <a:endParaRPr lang="ru-RU" sz="140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DF5AF50F-7F4D-447E-9738-5273CBA2808F}" type="sibTrans" cxnId="{3B104B40-32AE-4454-AF49-BA30AF54ECD2}">
      <dgm:prSet/>
      <dgm:spPr/>
      <dgm:t>
        <a:bodyPr/>
        <a:lstStyle/>
        <a:p>
          <a:endParaRPr lang="ru-RU" sz="140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A7019187-7DE8-4006-88B7-EBFCBE97DC83}" type="pres">
      <dgm:prSet presAssocID="{7D5E18E5-9B0C-46AF-B991-5E64A58531AD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1BC771-EC98-422F-919F-A54D3A4E7CD6}" type="pres">
      <dgm:prSet presAssocID="{7D5E18E5-9B0C-46AF-B991-5E64A58531AD}" presName="arrow" presStyleLbl="bgShp" presStyleIdx="0" presStyleCnt="1"/>
      <dgm:spPr/>
    </dgm:pt>
    <dgm:pt modelId="{753580C1-DFDA-4FA0-B65D-5BFAAC8CD1E4}" type="pres">
      <dgm:prSet presAssocID="{7D5E18E5-9B0C-46AF-B991-5E64A58531AD}" presName="arrowDiagram5" presStyleCnt="0"/>
      <dgm:spPr/>
    </dgm:pt>
    <dgm:pt modelId="{CE149A92-150A-4D9A-8B6C-526A1F967F80}" type="pres">
      <dgm:prSet presAssocID="{0A0FBB6A-1C0B-486B-9FFF-C31B26921821}" presName="bullet5a" presStyleLbl="node1" presStyleIdx="0" presStyleCnt="5"/>
      <dgm:spPr/>
    </dgm:pt>
    <dgm:pt modelId="{747A1D52-8338-4261-A4FE-96F59A425589}" type="pres">
      <dgm:prSet presAssocID="{0A0FBB6A-1C0B-486B-9FFF-C31B26921821}" presName="textBox5a" presStyleLbl="revTx" presStyleIdx="0" presStyleCnt="5" custScaleX="174810" custLinFactNeighborX="1782" custLinFactNeighborY="24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FD6832-AAB7-4113-BEDB-97C9AD695797}" type="pres">
      <dgm:prSet presAssocID="{8C2CF880-2DF5-4C37-B2CF-92C8CEBAEB5B}" presName="bullet5b" presStyleLbl="node1" presStyleIdx="1" presStyleCnt="5"/>
      <dgm:spPr/>
    </dgm:pt>
    <dgm:pt modelId="{C726DDE4-61C3-4365-BAEA-36BE3D78A7EA}" type="pres">
      <dgm:prSet presAssocID="{8C2CF880-2DF5-4C37-B2CF-92C8CEBAEB5B}" presName="textBox5b" presStyleLbl="revTx" presStyleIdx="1" presStyleCnt="5" custScaleX="143776" custScaleY="69451" custLinFactNeighborX="27310" custLinFactNeighborY="-4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7A1E0-4E67-4B1B-B576-6963BCA11111}" type="pres">
      <dgm:prSet presAssocID="{E6719EC2-495F-4A96-AD74-FBED0B1E1244}" presName="bullet5c" presStyleLbl="node1" presStyleIdx="2" presStyleCnt="5"/>
      <dgm:spPr/>
    </dgm:pt>
    <dgm:pt modelId="{17AA5634-1436-41D5-931A-BE03969E4666}" type="pres">
      <dgm:prSet presAssocID="{E6719EC2-495F-4A96-AD74-FBED0B1E1244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9D5118-A988-4EA5-ACD6-3086062BA736}" type="pres">
      <dgm:prSet presAssocID="{DD2FEEB0-2063-4265-85D2-77BB4B6F7CF6}" presName="bullet5d" presStyleLbl="node1" presStyleIdx="3" presStyleCnt="5"/>
      <dgm:spPr/>
    </dgm:pt>
    <dgm:pt modelId="{04D9F4BF-1AB5-4720-A454-B20014B3F5E5}" type="pres">
      <dgm:prSet presAssocID="{DD2FEEB0-2063-4265-85D2-77BB4B6F7CF6}" presName="textBox5d" presStyleLbl="revTx" presStyleIdx="3" presStyleCnt="5" custLinFactNeighborX="-15000" custLinFactNeighborY="9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638675-A85E-4EC4-A94F-FDED037CB5F3}" type="pres">
      <dgm:prSet presAssocID="{9F67079A-DB95-4F4B-881B-B6270AD4C90C}" presName="bullet5e" presStyleLbl="node1" presStyleIdx="4" presStyleCnt="5"/>
      <dgm:spPr/>
    </dgm:pt>
    <dgm:pt modelId="{72F1EE00-F26A-49B0-BD9A-66F2B38A11EE}" type="pres">
      <dgm:prSet presAssocID="{9F67079A-DB95-4F4B-881B-B6270AD4C90C}" presName="textBox5e" presStyleLbl="revTx" presStyleIdx="4" presStyleCnt="5" custScaleX="146667" custLinFactNeighborX="8334" custLinFactNeighborY="11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4EC002-B337-47B2-BBB5-592F4031B4AB}" srcId="{7D5E18E5-9B0C-46AF-B991-5E64A58531AD}" destId="{DD2FEEB0-2063-4265-85D2-77BB4B6F7CF6}" srcOrd="3" destOrd="0" parTransId="{5F7EE844-5637-4D4F-8913-82F17F55E505}" sibTransId="{B593E569-366A-44A0-8573-B525EAA5B73C}"/>
    <dgm:cxn modelId="{0C858E46-6F37-487D-A433-1757509E5231}" type="presOf" srcId="{E6719EC2-495F-4A96-AD74-FBED0B1E1244}" destId="{17AA5634-1436-41D5-931A-BE03969E4666}" srcOrd="0" destOrd="0" presId="urn:microsoft.com/office/officeart/2005/8/layout/arrow2"/>
    <dgm:cxn modelId="{8EAE72A0-27A5-41CC-8378-200EDE10E053}" type="presOf" srcId="{0A0FBB6A-1C0B-486B-9FFF-C31B26921821}" destId="{747A1D52-8338-4261-A4FE-96F59A425589}" srcOrd="0" destOrd="0" presId="urn:microsoft.com/office/officeart/2005/8/layout/arrow2"/>
    <dgm:cxn modelId="{30B244D2-F71B-4BA0-A4AF-52F1E70C0D38}" type="presOf" srcId="{9F67079A-DB95-4F4B-881B-B6270AD4C90C}" destId="{72F1EE00-F26A-49B0-BD9A-66F2B38A11EE}" srcOrd="0" destOrd="0" presId="urn:microsoft.com/office/officeart/2005/8/layout/arrow2"/>
    <dgm:cxn modelId="{3B104B40-32AE-4454-AF49-BA30AF54ECD2}" srcId="{7D5E18E5-9B0C-46AF-B991-5E64A58531AD}" destId="{9F67079A-DB95-4F4B-881B-B6270AD4C90C}" srcOrd="4" destOrd="0" parTransId="{FD2B9E3A-7B46-40A1-885E-2EB7FD580BCA}" sibTransId="{DF5AF50F-7F4D-447E-9738-5273CBA2808F}"/>
    <dgm:cxn modelId="{1906EDF5-5D50-45B6-86AD-8E3D7E4CA905}" type="presOf" srcId="{DD2FEEB0-2063-4265-85D2-77BB4B6F7CF6}" destId="{04D9F4BF-1AB5-4720-A454-B20014B3F5E5}" srcOrd="0" destOrd="0" presId="urn:microsoft.com/office/officeart/2005/8/layout/arrow2"/>
    <dgm:cxn modelId="{8CF495FE-8DEA-4FEC-BE62-637F15A517B9}" srcId="{7D5E18E5-9B0C-46AF-B991-5E64A58531AD}" destId="{E6719EC2-495F-4A96-AD74-FBED0B1E1244}" srcOrd="2" destOrd="0" parTransId="{68033BA0-DFED-4BFE-9D9E-F70660FD5E7D}" sibTransId="{BBA003C1-FE9A-4E6C-B6C2-7BD6732CC538}"/>
    <dgm:cxn modelId="{9D38916A-2DD1-4D7B-9184-539FF611AB95}" type="presOf" srcId="{7D5E18E5-9B0C-46AF-B991-5E64A58531AD}" destId="{A7019187-7DE8-4006-88B7-EBFCBE97DC83}" srcOrd="0" destOrd="0" presId="urn:microsoft.com/office/officeart/2005/8/layout/arrow2"/>
    <dgm:cxn modelId="{629645B6-4CB5-428D-8BDD-16190AA0B877}" srcId="{7D5E18E5-9B0C-46AF-B991-5E64A58531AD}" destId="{0A0FBB6A-1C0B-486B-9FFF-C31B26921821}" srcOrd="0" destOrd="0" parTransId="{BDFA3F07-4DA5-4EB5-82D5-3EE0FE8C05E1}" sibTransId="{9830DD57-3243-4CA3-87F5-E7A453204854}"/>
    <dgm:cxn modelId="{56666688-E672-4777-B959-0D0B69FAAC64}" type="presOf" srcId="{8C2CF880-2DF5-4C37-B2CF-92C8CEBAEB5B}" destId="{C726DDE4-61C3-4365-BAEA-36BE3D78A7EA}" srcOrd="0" destOrd="0" presId="urn:microsoft.com/office/officeart/2005/8/layout/arrow2"/>
    <dgm:cxn modelId="{F18666D9-4A99-48C2-9769-6270507A2648}" srcId="{7D5E18E5-9B0C-46AF-B991-5E64A58531AD}" destId="{8C2CF880-2DF5-4C37-B2CF-92C8CEBAEB5B}" srcOrd="1" destOrd="0" parTransId="{455C302D-DC5B-4AC9-BE0C-44E94FCDBDB0}" sibTransId="{62CE9F49-A2C3-4B41-AE08-6BD217E158F4}"/>
    <dgm:cxn modelId="{D1B6B3B8-A1A3-48BE-B968-497BBD5FB16C}" type="presParOf" srcId="{A7019187-7DE8-4006-88B7-EBFCBE97DC83}" destId="{D51BC771-EC98-422F-919F-A54D3A4E7CD6}" srcOrd="0" destOrd="0" presId="urn:microsoft.com/office/officeart/2005/8/layout/arrow2"/>
    <dgm:cxn modelId="{0C9EBB90-9B94-4DC4-91E7-21C9A7CC04E8}" type="presParOf" srcId="{A7019187-7DE8-4006-88B7-EBFCBE97DC83}" destId="{753580C1-DFDA-4FA0-B65D-5BFAAC8CD1E4}" srcOrd="1" destOrd="0" presId="urn:microsoft.com/office/officeart/2005/8/layout/arrow2"/>
    <dgm:cxn modelId="{4F94CF89-58BD-4F3A-94F5-D40E2D206FB0}" type="presParOf" srcId="{753580C1-DFDA-4FA0-B65D-5BFAAC8CD1E4}" destId="{CE149A92-150A-4D9A-8B6C-526A1F967F80}" srcOrd="0" destOrd="0" presId="urn:microsoft.com/office/officeart/2005/8/layout/arrow2"/>
    <dgm:cxn modelId="{6DDDFADA-A590-4055-AF99-3CBB67BDF402}" type="presParOf" srcId="{753580C1-DFDA-4FA0-B65D-5BFAAC8CD1E4}" destId="{747A1D52-8338-4261-A4FE-96F59A425589}" srcOrd="1" destOrd="0" presId="urn:microsoft.com/office/officeart/2005/8/layout/arrow2"/>
    <dgm:cxn modelId="{9B6BB289-92BC-4A96-BECC-7867E98EA4BD}" type="presParOf" srcId="{753580C1-DFDA-4FA0-B65D-5BFAAC8CD1E4}" destId="{78FD6832-AAB7-4113-BEDB-97C9AD695797}" srcOrd="2" destOrd="0" presId="urn:microsoft.com/office/officeart/2005/8/layout/arrow2"/>
    <dgm:cxn modelId="{78C5FBA0-8AD8-458B-8025-7B34F91A8EDB}" type="presParOf" srcId="{753580C1-DFDA-4FA0-B65D-5BFAAC8CD1E4}" destId="{C726DDE4-61C3-4365-BAEA-36BE3D78A7EA}" srcOrd="3" destOrd="0" presId="urn:microsoft.com/office/officeart/2005/8/layout/arrow2"/>
    <dgm:cxn modelId="{57EF52BE-FE86-4027-A3D4-AF9738191743}" type="presParOf" srcId="{753580C1-DFDA-4FA0-B65D-5BFAAC8CD1E4}" destId="{A6B7A1E0-4E67-4B1B-B576-6963BCA11111}" srcOrd="4" destOrd="0" presId="urn:microsoft.com/office/officeart/2005/8/layout/arrow2"/>
    <dgm:cxn modelId="{1FD9BE04-6FDD-46C1-900E-AE51C2EE1518}" type="presParOf" srcId="{753580C1-DFDA-4FA0-B65D-5BFAAC8CD1E4}" destId="{17AA5634-1436-41D5-931A-BE03969E4666}" srcOrd="5" destOrd="0" presId="urn:microsoft.com/office/officeart/2005/8/layout/arrow2"/>
    <dgm:cxn modelId="{A3EBFC1A-96AF-4002-8A01-4644FD9420A4}" type="presParOf" srcId="{753580C1-DFDA-4FA0-B65D-5BFAAC8CD1E4}" destId="{709D5118-A988-4EA5-ACD6-3086062BA736}" srcOrd="6" destOrd="0" presId="urn:microsoft.com/office/officeart/2005/8/layout/arrow2"/>
    <dgm:cxn modelId="{717AE5E5-3D92-4204-B09E-05C375218583}" type="presParOf" srcId="{753580C1-DFDA-4FA0-B65D-5BFAAC8CD1E4}" destId="{04D9F4BF-1AB5-4720-A454-B20014B3F5E5}" srcOrd="7" destOrd="0" presId="urn:microsoft.com/office/officeart/2005/8/layout/arrow2"/>
    <dgm:cxn modelId="{E0A2BABC-90BD-4359-881B-8416B1BEE160}" type="presParOf" srcId="{753580C1-DFDA-4FA0-B65D-5BFAAC8CD1E4}" destId="{2D638675-A85E-4EC4-A94F-FDED037CB5F3}" srcOrd="8" destOrd="0" presId="urn:microsoft.com/office/officeart/2005/8/layout/arrow2"/>
    <dgm:cxn modelId="{659E4630-85BA-4343-B150-EB91E4D9F0F9}" type="presParOf" srcId="{753580C1-DFDA-4FA0-B65D-5BFAAC8CD1E4}" destId="{72F1EE00-F26A-49B0-BD9A-66F2B38A11EE}" srcOrd="9" destOrd="0" presId="urn:microsoft.com/office/officeart/2005/8/layout/arrow2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0687B-A798-4149-8E47-6C6982D5BD7A}">
      <dsp:nvSpPr>
        <dsp:cNvPr id="0" name=""/>
        <dsp:cNvSpPr/>
      </dsp:nvSpPr>
      <dsp:spPr>
        <a:xfrm>
          <a:off x="7699" y="2414424"/>
          <a:ext cx="1346934" cy="1356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Доходы бюджета – </a:t>
          </a:r>
          <a:r>
            <a:rPr lang="ru-RU" sz="1600" kern="1200" dirty="0" smtClean="0"/>
            <a:t>поступающие в бюджет денежные средства</a:t>
          </a:r>
          <a:endParaRPr lang="ru-RU" sz="1600" kern="1200" dirty="0"/>
        </a:p>
      </dsp:txBody>
      <dsp:txXfrm>
        <a:off x="47149" y="2453874"/>
        <a:ext cx="1268034" cy="1277146"/>
      </dsp:txXfrm>
    </dsp:sp>
    <dsp:sp modelId="{0DBD8CEC-BF8F-4605-A8DC-6FCCB57140BC}">
      <dsp:nvSpPr>
        <dsp:cNvPr id="0" name=""/>
        <dsp:cNvSpPr/>
      </dsp:nvSpPr>
      <dsp:spPr>
        <a:xfrm rot="17099517">
          <a:off x="614314" y="2116853"/>
          <a:ext cx="1997310" cy="21863"/>
        </a:xfrm>
        <a:custGeom>
          <a:avLst/>
          <a:gdLst/>
          <a:ahLst/>
          <a:cxnLst/>
          <a:rect l="0" t="0" r="0" b="0"/>
          <a:pathLst>
            <a:path>
              <a:moveTo>
                <a:pt x="0" y="10931"/>
              </a:moveTo>
              <a:lnTo>
                <a:pt x="1997310" y="10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563037" y="2077852"/>
        <a:ext cx="99865" cy="99865"/>
      </dsp:txXfrm>
    </dsp:sp>
    <dsp:sp modelId="{09CF62FD-6E0F-4599-A284-00E40D75B1CB}">
      <dsp:nvSpPr>
        <dsp:cNvPr id="0" name=""/>
        <dsp:cNvSpPr/>
      </dsp:nvSpPr>
      <dsp:spPr>
        <a:xfrm>
          <a:off x="1871305" y="623984"/>
          <a:ext cx="1656258" cy="10782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Налоговые и неналоговые доходы</a:t>
          </a:r>
          <a:endParaRPr lang="ru-RU" sz="1600" b="1" kern="1200" dirty="0"/>
        </a:p>
      </dsp:txBody>
      <dsp:txXfrm>
        <a:off x="1902887" y="655566"/>
        <a:ext cx="1593094" cy="1015111"/>
      </dsp:txXfrm>
    </dsp:sp>
    <dsp:sp modelId="{43E3EE72-EF08-4E5B-8685-FC4727767429}">
      <dsp:nvSpPr>
        <dsp:cNvPr id="0" name=""/>
        <dsp:cNvSpPr/>
      </dsp:nvSpPr>
      <dsp:spPr>
        <a:xfrm rot="20544563">
          <a:off x="3513414" y="1060741"/>
          <a:ext cx="605190" cy="21863"/>
        </a:xfrm>
        <a:custGeom>
          <a:avLst/>
          <a:gdLst/>
          <a:ahLst/>
          <a:cxnLst/>
          <a:rect l="0" t="0" r="0" b="0"/>
          <a:pathLst>
            <a:path>
              <a:moveTo>
                <a:pt x="0" y="10931"/>
              </a:moveTo>
              <a:lnTo>
                <a:pt x="605190" y="109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800880" y="1056543"/>
        <a:ext cx="30259" cy="30259"/>
      </dsp:txXfrm>
    </dsp:sp>
    <dsp:sp modelId="{43A454CD-0B9C-44CF-8337-C53328FBC8D3}">
      <dsp:nvSpPr>
        <dsp:cNvPr id="0" name=""/>
        <dsp:cNvSpPr/>
      </dsp:nvSpPr>
      <dsp:spPr>
        <a:xfrm>
          <a:off x="4104455" y="77886"/>
          <a:ext cx="3886607" cy="1804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Налоговые доходы – </a:t>
          </a:r>
          <a:r>
            <a:rPr lang="ru-RU" sz="1400" b="0" kern="1200" dirty="0" smtClean="0"/>
            <a:t>доходы от предусмотренных законодательством РФ федеральных налогов и сборов, в том числе от налогов, предусмотренных специальными налоговыми режимами, и законодательством РА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/>
        </a:p>
      </dsp:txBody>
      <dsp:txXfrm>
        <a:off x="4157312" y="130743"/>
        <a:ext cx="3780893" cy="1698963"/>
      </dsp:txXfrm>
    </dsp:sp>
    <dsp:sp modelId="{E384971A-BD6D-4588-BAC6-EE6FFA9B096F}">
      <dsp:nvSpPr>
        <dsp:cNvPr id="0" name=""/>
        <dsp:cNvSpPr/>
      </dsp:nvSpPr>
      <dsp:spPr>
        <a:xfrm rot="4193563">
          <a:off x="2984901" y="1928738"/>
          <a:ext cx="1653901" cy="21863"/>
        </a:xfrm>
        <a:custGeom>
          <a:avLst/>
          <a:gdLst/>
          <a:ahLst/>
          <a:cxnLst/>
          <a:rect l="0" t="0" r="0" b="0"/>
          <a:pathLst>
            <a:path>
              <a:moveTo>
                <a:pt x="0" y="10931"/>
              </a:moveTo>
              <a:lnTo>
                <a:pt x="1653901" y="109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70504" y="1898322"/>
        <a:ext cx="82695" cy="82695"/>
      </dsp:txXfrm>
    </dsp:sp>
    <dsp:sp modelId="{5983FF5F-2E13-4FAF-ACAB-2CB87D3C51A7}">
      <dsp:nvSpPr>
        <dsp:cNvPr id="0" name=""/>
        <dsp:cNvSpPr/>
      </dsp:nvSpPr>
      <dsp:spPr>
        <a:xfrm>
          <a:off x="4096140" y="1950099"/>
          <a:ext cx="4112771" cy="1532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Неналоговые доходы –</a:t>
          </a:r>
          <a:r>
            <a:rPr lang="ru-RU" sz="1400" b="0" kern="1200" dirty="0" smtClean="0"/>
            <a:t>платежи, которые включают в себя возмездные операции от прямого предоставления государством в пользование имущества и природных ресурсов, от различного вида услуг, а также платежи в виде штрафов или иных санкций за нарушение законодательства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/>
        </a:p>
      </dsp:txBody>
      <dsp:txXfrm>
        <a:off x="4141018" y="1994977"/>
        <a:ext cx="4023015" cy="1442483"/>
      </dsp:txXfrm>
    </dsp:sp>
    <dsp:sp modelId="{0709AEFA-A1F3-4AAC-B37D-4680EFA87652}">
      <dsp:nvSpPr>
        <dsp:cNvPr id="0" name=""/>
        <dsp:cNvSpPr/>
      </dsp:nvSpPr>
      <dsp:spPr>
        <a:xfrm rot="4176480">
          <a:off x="850900" y="3806185"/>
          <a:ext cx="1546240" cy="21863"/>
        </a:xfrm>
        <a:custGeom>
          <a:avLst/>
          <a:gdLst/>
          <a:ahLst/>
          <a:cxnLst/>
          <a:rect l="0" t="0" r="0" b="0"/>
          <a:pathLst>
            <a:path>
              <a:moveTo>
                <a:pt x="0" y="10931"/>
              </a:moveTo>
              <a:lnTo>
                <a:pt x="1546240" y="10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585365" y="3778461"/>
        <a:ext cx="77312" cy="77312"/>
      </dsp:txXfrm>
    </dsp:sp>
    <dsp:sp modelId="{94A3241F-3A13-4630-8C47-37A967A3C7F1}">
      <dsp:nvSpPr>
        <dsp:cNvPr id="0" name=""/>
        <dsp:cNvSpPr/>
      </dsp:nvSpPr>
      <dsp:spPr>
        <a:xfrm>
          <a:off x="1893408" y="4205053"/>
          <a:ext cx="1673741" cy="673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Безвозмездные поступления</a:t>
          </a:r>
          <a:endParaRPr lang="ru-RU" sz="1600" b="1" kern="1200" dirty="0"/>
        </a:p>
      </dsp:txBody>
      <dsp:txXfrm>
        <a:off x="1913133" y="4224778"/>
        <a:ext cx="1634291" cy="634017"/>
      </dsp:txXfrm>
    </dsp:sp>
    <dsp:sp modelId="{08B1F378-4070-4A70-BDDB-17A84E60317C}">
      <dsp:nvSpPr>
        <dsp:cNvPr id="0" name=""/>
        <dsp:cNvSpPr/>
      </dsp:nvSpPr>
      <dsp:spPr>
        <a:xfrm rot="325124">
          <a:off x="3565859" y="4558124"/>
          <a:ext cx="577520" cy="21863"/>
        </a:xfrm>
        <a:custGeom>
          <a:avLst/>
          <a:gdLst/>
          <a:ahLst/>
          <a:cxnLst/>
          <a:rect l="0" t="0" r="0" b="0"/>
          <a:pathLst>
            <a:path>
              <a:moveTo>
                <a:pt x="0" y="10931"/>
              </a:moveTo>
              <a:lnTo>
                <a:pt x="577520" y="109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840181" y="4554617"/>
        <a:ext cx="28876" cy="28876"/>
      </dsp:txXfrm>
    </dsp:sp>
    <dsp:sp modelId="{62E71A64-6FA4-45CC-B986-484EC2B9D6C7}">
      <dsp:nvSpPr>
        <dsp:cNvPr id="0" name=""/>
        <dsp:cNvSpPr/>
      </dsp:nvSpPr>
      <dsp:spPr>
        <a:xfrm>
          <a:off x="4142089" y="3720038"/>
          <a:ext cx="4043579" cy="1752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/>
            <a:t>Поступающие в бюджет денежные средства на безвозвратной и безвозмездной основе из федерального бюджета (межбюджетные трансферты в виде дотаций, субсидий, субвенций), а также перечисления от физических и юридических лиц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kern="1200" dirty="0"/>
        </a:p>
      </dsp:txBody>
      <dsp:txXfrm>
        <a:off x="4193420" y="3771369"/>
        <a:ext cx="3940917" cy="16499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BC771-EC98-422F-919F-A54D3A4E7CD6}">
      <dsp:nvSpPr>
        <dsp:cNvPr id="0" name=""/>
        <dsp:cNvSpPr/>
      </dsp:nvSpPr>
      <dsp:spPr>
        <a:xfrm>
          <a:off x="-126014" y="832592"/>
          <a:ext cx="5400600" cy="3375375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E149A92-150A-4D9A-8B6C-526A1F967F80}">
      <dsp:nvSpPr>
        <dsp:cNvPr id="0" name=""/>
        <dsp:cNvSpPr/>
      </dsp:nvSpPr>
      <dsp:spPr>
        <a:xfrm>
          <a:off x="405944" y="3342521"/>
          <a:ext cx="124213" cy="12421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7A1D52-8338-4261-A4FE-96F59A425589}">
      <dsp:nvSpPr>
        <dsp:cNvPr id="0" name=""/>
        <dsp:cNvSpPr/>
      </dsp:nvSpPr>
      <dsp:spPr>
        <a:xfrm>
          <a:off x="216025" y="3600402"/>
          <a:ext cx="1236743" cy="8033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81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Физическая культура и спорт 0,3 %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sp:txBody>
      <dsp:txXfrm>
        <a:off x="216025" y="3600402"/>
        <a:ext cx="1236743" cy="803339"/>
      </dsp:txXfrm>
    </dsp:sp>
    <dsp:sp modelId="{78FD6832-AAB7-4113-BEDB-97C9AD695797}">
      <dsp:nvSpPr>
        <dsp:cNvPr id="0" name=""/>
        <dsp:cNvSpPr/>
      </dsp:nvSpPr>
      <dsp:spPr>
        <a:xfrm>
          <a:off x="1078318" y="2696474"/>
          <a:ext cx="194421" cy="19442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26DDE4-61C3-4365-BAEA-36BE3D78A7EA}">
      <dsp:nvSpPr>
        <dsp:cNvPr id="0" name=""/>
        <dsp:cNvSpPr/>
      </dsp:nvSpPr>
      <dsp:spPr>
        <a:xfrm>
          <a:off x="1224137" y="2952332"/>
          <a:ext cx="1288951" cy="982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02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Средства массовой информации 1,4%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sp:txBody>
      <dsp:txXfrm>
        <a:off x="1224137" y="2952332"/>
        <a:ext cx="1288951" cy="982233"/>
      </dsp:txXfrm>
    </dsp:sp>
    <dsp:sp modelId="{A6B7A1E0-4E67-4B1B-B576-6963BCA11111}">
      <dsp:nvSpPr>
        <dsp:cNvPr id="0" name=""/>
        <dsp:cNvSpPr/>
      </dsp:nvSpPr>
      <dsp:spPr>
        <a:xfrm>
          <a:off x="1942414" y="2181392"/>
          <a:ext cx="259228" cy="25922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AA5634-1436-41D5-931A-BE03969E4666}">
      <dsp:nvSpPr>
        <dsp:cNvPr id="0" name=""/>
        <dsp:cNvSpPr/>
      </dsp:nvSpPr>
      <dsp:spPr>
        <a:xfrm>
          <a:off x="2072029" y="2311006"/>
          <a:ext cx="1042315" cy="1896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36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Социальная политика 4,5%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sp:txBody>
      <dsp:txXfrm>
        <a:off x="2072029" y="2311006"/>
        <a:ext cx="1042315" cy="1896960"/>
      </dsp:txXfrm>
    </dsp:sp>
    <dsp:sp modelId="{709D5118-A988-4EA5-ACD6-3086062BA736}">
      <dsp:nvSpPr>
        <dsp:cNvPr id="0" name=""/>
        <dsp:cNvSpPr/>
      </dsp:nvSpPr>
      <dsp:spPr>
        <a:xfrm>
          <a:off x="2946926" y="1779047"/>
          <a:ext cx="334837" cy="33483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D9F4BF-1AB5-4720-A454-B20014B3F5E5}">
      <dsp:nvSpPr>
        <dsp:cNvPr id="0" name=""/>
        <dsp:cNvSpPr/>
      </dsp:nvSpPr>
      <dsp:spPr>
        <a:xfrm>
          <a:off x="2952327" y="2160245"/>
          <a:ext cx="1080120" cy="2261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423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Культура 6,3%</a:t>
          </a:r>
          <a:endParaRPr lang="ru-RU" sz="1400" kern="12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sp:txBody>
      <dsp:txXfrm>
        <a:off x="2952327" y="2160245"/>
        <a:ext cx="1080120" cy="2261501"/>
      </dsp:txXfrm>
    </dsp:sp>
    <dsp:sp modelId="{2D638675-A85E-4EC4-A94F-FDED037CB5F3}">
      <dsp:nvSpPr>
        <dsp:cNvPr id="0" name=""/>
        <dsp:cNvSpPr/>
      </dsp:nvSpPr>
      <dsp:spPr>
        <a:xfrm>
          <a:off x="3981141" y="1510367"/>
          <a:ext cx="426647" cy="42664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F1EE00-F26A-49B0-BD9A-66F2B38A11EE}">
      <dsp:nvSpPr>
        <dsp:cNvPr id="0" name=""/>
        <dsp:cNvSpPr/>
      </dsp:nvSpPr>
      <dsp:spPr>
        <a:xfrm>
          <a:off x="3942435" y="2016214"/>
          <a:ext cx="1584179" cy="2484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072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Образование 72,8%</a:t>
          </a:r>
          <a:endParaRPr lang="ru-RU" sz="1400" kern="12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sp:txBody>
      <dsp:txXfrm>
        <a:off x="3942435" y="2016214"/>
        <a:ext cx="1584179" cy="2484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B1F5A27-42CB-475C-9260-FBCC358BAB1B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946F778-67AD-4C8B-9BD1-9BD7ACC5E3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168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4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BD795-D448-4A3F-A00A-84326D04F6C5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B13FA-52F1-4330-8C7A-7B395E7A08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72E9-0073-416F-96FD-E125D3E2F58A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34804-BBD6-4B3D-AC30-E6197ACC1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7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03C3D-A8F4-4838-823F-BB8E199FFE03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35EDC-5959-47B7-AD00-FD40FC9CE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7F05A-E00B-4E36-BA99-02540FC9A48E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B28E2-EDC7-410C-A794-E6551B396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50665-8D58-46AF-BE46-03C231992A2F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B87C4-EB18-434E-B80B-787384100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79D77-351F-44DA-A01B-7056FAB89389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5183C-BB96-4909-B130-09CAC8072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1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1027D-4059-469F-8F00-9787C8EF1CA2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D102C-F4C8-4B06-BCC2-639851A0F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DB77F-2089-43E4-9221-E830DB73F88D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1A4BF-5887-41F4-8BF4-E9CB1E627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33479-A60A-480E-8C6B-268551222AF2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39676-D1BC-4D34-9394-8C8B9EFAB3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1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DAFFF-998B-4488-923B-0AB275EDB2BC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D02AE-5329-41DA-9C10-C25949081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BB943-E027-4F80-893C-9071788449DC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5D3D8-EC33-4C94-992B-B0313F93D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8A734A-18AB-4DE1-A352-32BB22A22F73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6A9F3C-A00C-4BF5-8980-103AC1BA8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3" r:id="rId2"/>
    <p:sldLayoutId id="2147483865" r:id="rId3"/>
    <p:sldLayoutId id="2147483862" r:id="rId4"/>
    <p:sldLayoutId id="2147483861" r:id="rId5"/>
    <p:sldLayoutId id="2147483860" r:id="rId6"/>
    <p:sldLayoutId id="2147483859" r:id="rId7"/>
    <p:sldLayoutId id="2147483858" r:id="rId8"/>
    <p:sldLayoutId id="2147483866" r:id="rId9"/>
    <p:sldLayoutId id="2147483857" r:id="rId10"/>
    <p:sldLayoutId id="2147483856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alibri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alibri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alibri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alibri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9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5157788"/>
            <a:ext cx="5637213" cy="881062"/>
          </a:xfrm>
        </p:spPr>
        <p:txBody>
          <a:bodyPr rtlCol="0">
            <a:normAutofit fontScale="92500" lnSpcReduction="20000"/>
          </a:bodyPr>
          <a:lstStyle/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К  решению о бюджете муниципального образования «</a:t>
            </a:r>
            <a:r>
              <a:rPr lang="ru-RU" dirty="0" err="1" smtClean="0"/>
              <a:t>Тахтамукайский</a:t>
            </a:r>
            <a:r>
              <a:rPr lang="ru-RU" dirty="0" smtClean="0"/>
              <a:t> район» на 2015 год и плановый период 2016 и 2017 годов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4" y="260650"/>
            <a:ext cx="7175351" cy="1152128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800" dirty="0" smtClean="0"/>
              <a:t>Бюджет для граждан</a:t>
            </a:r>
            <a:endParaRPr lang="ru-RU" sz="4800" dirty="0"/>
          </a:p>
        </p:txBody>
      </p:sp>
      <p:pic>
        <p:nvPicPr>
          <p:cNvPr id="14339" name="Рисунок 3" descr="Вырезка экрана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484313"/>
            <a:ext cx="7272338" cy="330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80920" cy="720080"/>
          </a:xfrm>
        </p:spPr>
        <p:txBody>
          <a:bodyPr>
            <a:normAutofit fontScale="90000"/>
          </a:bodyPr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/>
              <a:t>Межбюджетные трансферты – средства, предоставляемые одним бюджетом бюджетной системы Российской федерации другому бюджетному бюджетной системы Российской Федерации.</a:t>
            </a:r>
            <a:br>
              <a:rPr lang="ru-RU" sz="1800" dirty="0" smtClean="0"/>
            </a:br>
            <a:r>
              <a:rPr lang="ru-RU" sz="1800" dirty="0" smtClean="0"/>
              <a:t>Межбюджетные трансферты из бюджета МО «</a:t>
            </a:r>
            <a:r>
              <a:rPr lang="ru-RU" sz="1800" dirty="0" err="1" smtClean="0"/>
              <a:t>Тахтамукайский</a:t>
            </a:r>
            <a:r>
              <a:rPr lang="ru-RU" sz="1800" dirty="0" smtClean="0"/>
              <a:t> район» в бюджеты поселений в 2015 году составят (</a:t>
            </a:r>
            <a:r>
              <a:rPr lang="ru-RU" sz="1800" dirty="0" err="1" smtClean="0"/>
              <a:t>тыс.руб</a:t>
            </a:r>
            <a:r>
              <a:rPr lang="ru-RU" sz="1800" dirty="0" smtClean="0"/>
              <a:t>.)</a:t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8892286"/>
              </p:ext>
            </p:extLst>
          </p:nvPr>
        </p:nvGraphicFramePr>
        <p:xfrm>
          <a:off x="827584" y="1700808"/>
          <a:ext cx="7729339" cy="4753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96944" cy="576064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/>
              <a:t>Основные направления расходов бюджета МО «</a:t>
            </a:r>
            <a:r>
              <a:rPr lang="ru-RU" sz="1800" dirty="0" err="1" smtClean="0"/>
              <a:t>Тахтамукайский</a:t>
            </a:r>
            <a:r>
              <a:rPr lang="ru-RU" sz="1800" dirty="0" smtClean="0"/>
              <a:t> район» на 2015 г.</a:t>
            </a:r>
            <a:endParaRPr lang="ru-RU" sz="1800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1096586"/>
              </p:ext>
            </p:extLst>
          </p:nvPr>
        </p:nvGraphicFramePr>
        <p:xfrm>
          <a:off x="179388" y="981075"/>
          <a:ext cx="8713787" cy="5688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632848" cy="1143000"/>
          </a:xfrm>
        </p:spPr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000" dirty="0" smtClean="0"/>
              <a:t>Соотношение программных и непрограммных расходов бюджета МО «</a:t>
            </a:r>
            <a:r>
              <a:rPr lang="ru-RU" sz="2000" dirty="0" err="1" smtClean="0"/>
              <a:t>Тахтамукайский</a:t>
            </a:r>
            <a:r>
              <a:rPr lang="ru-RU" sz="2000" dirty="0" smtClean="0"/>
              <a:t> район» на 2015 г. (</a:t>
            </a:r>
            <a:r>
              <a:rPr lang="ru-RU" sz="2000" dirty="0" err="1" smtClean="0"/>
              <a:t>тыс.руб</a:t>
            </a:r>
            <a:r>
              <a:rPr lang="ru-RU" sz="2000" dirty="0" smtClean="0"/>
              <a:t>.)</a:t>
            </a:r>
            <a:endParaRPr lang="ru-RU" sz="2000" dirty="0"/>
          </a:p>
        </p:txBody>
      </p:sp>
      <p:graphicFrame>
        <p:nvGraphicFramePr>
          <p:cNvPr id="3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42464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92888" cy="441094"/>
          </a:xfrm>
        </p:spPr>
        <p:txBody>
          <a:bodyPr/>
          <a:lstStyle/>
          <a:p>
            <a:pPr algn="ctr"/>
            <a:r>
              <a:rPr lang="ru-RU" sz="1400" dirty="0" smtClean="0"/>
              <a:t>Перечень муниципальных </a:t>
            </a:r>
            <a:r>
              <a:rPr lang="ru-RU" sz="1400" dirty="0"/>
              <a:t>программ МО «</a:t>
            </a:r>
            <a:r>
              <a:rPr lang="ru-RU" sz="1400" dirty="0" err="1"/>
              <a:t>Тахтамукайский</a:t>
            </a:r>
            <a:r>
              <a:rPr lang="ru-RU" sz="1400" dirty="0"/>
              <a:t> район» на 2015 </a:t>
            </a:r>
            <a:r>
              <a:rPr lang="ru-RU" sz="1400" dirty="0" smtClean="0"/>
              <a:t>г.</a:t>
            </a:r>
            <a:endParaRPr lang="ru-RU" sz="1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06636"/>
              </p:ext>
            </p:extLst>
          </p:nvPr>
        </p:nvGraphicFramePr>
        <p:xfrm>
          <a:off x="395536" y="548680"/>
          <a:ext cx="8280920" cy="6020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6870217"/>
                <a:gridCol w="978655"/>
              </a:tblGrid>
              <a:tr h="3600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Сумма</a:t>
                      </a:r>
                      <a:endParaRPr lang="ru-RU" sz="16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Физическая культура и спорт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45947,0</a:t>
                      </a:r>
                      <a:endParaRPr lang="ru-RU" sz="1400" b="1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МП «Развитие массовой физической культуры и спорта среди населения»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45947,0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Культура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83594,0</a:t>
                      </a:r>
                      <a:endParaRPr lang="ru-RU" sz="1400" b="1" dirty="0"/>
                    </a:p>
                  </a:txBody>
                  <a:tcPr/>
                </a:tc>
              </a:tr>
              <a:tr h="3432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МП</a:t>
                      </a:r>
                      <a:r>
                        <a:rPr lang="ru-RU" sz="1400" baseline="0" dirty="0" smtClean="0"/>
                        <a:t> «Развитие культуры»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83594,0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Национальная экономика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3150,0</a:t>
                      </a:r>
                      <a:endParaRPr lang="ru-RU" sz="1400" b="1" dirty="0"/>
                    </a:p>
                  </a:txBody>
                  <a:tcPr/>
                </a:tc>
              </a:tr>
              <a:tr h="3432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МП</a:t>
                      </a:r>
                      <a:r>
                        <a:rPr lang="ru-RU" sz="1400" baseline="0" dirty="0" smtClean="0"/>
                        <a:t> «Развитие малого и среднего предпринимательства»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1600,0</a:t>
                      </a:r>
                      <a:endParaRPr lang="ru-RU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МП «Градостроительное развитие и формирование земельных участков»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1550,0</a:t>
                      </a:r>
                      <a:endParaRPr lang="ru-RU" sz="1400" b="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Общегосударственные расходы</a:t>
                      </a:r>
                    </a:p>
                    <a:p>
                      <a:pPr algn="ctr"/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32965,0</a:t>
                      </a:r>
                      <a:endParaRPr lang="ru-RU" sz="1400" b="1" dirty="0"/>
                    </a:p>
                  </a:txBody>
                  <a:tcPr/>
                </a:tc>
              </a:tr>
              <a:tr h="3459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МП</a:t>
                      </a:r>
                      <a:r>
                        <a:rPr lang="ru-RU" sz="1400" baseline="0" dirty="0" smtClean="0"/>
                        <a:t> «Профилактика правонарушений»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800,0</a:t>
                      </a:r>
                      <a:endParaRPr lang="ru-RU" sz="1400" dirty="0"/>
                    </a:p>
                  </a:txBody>
                  <a:tcPr/>
                </a:tc>
              </a:tr>
              <a:tr h="5257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МП «Основные</a:t>
                      </a:r>
                      <a:r>
                        <a:rPr lang="ru-RU" sz="1400" baseline="0" dirty="0" smtClean="0"/>
                        <a:t> мероприятия по противодействию проявлений терроризма и экстремизма на территории МО «</a:t>
                      </a:r>
                      <a:r>
                        <a:rPr lang="ru-RU" sz="1400" baseline="0" dirty="0" err="1" smtClean="0"/>
                        <a:t>Тахтамукайский</a:t>
                      </a:r>
                      <a:r>
                        <a:rPr lang="ru-RU" sz="1400" baseline="0" dirty="0" smtClean="0"/>
                        <a:t> район»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1956,0</a:t>
                      </a:r>
                      <a:endParaRPr lang="ru-RU" sz="1400" dirty="0"/>
                    </a:p>
                  </a:txBody>
                  <a:tcPr/>
                </a:tc>
              </a:tr>
              <a:tr h="5257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МП «Комплексные меры противодействия злоупотреблению наркотиками и их незаконному обороту на территории </a:t>
                      </a:r>
                      <a:r>
                        <a:rPr lang="ru-RU" sz="1400" dirty="0" err="1" smtClean="0"/>
                        <a:t>Тахтамукайского</a:t>
                      </a:r>
                      <a:r>
                        <a:rPr lang="ru-RU" sz="1400" dirty="0" smtClean="0"/>
                        <a:t> района»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150,0</a:t>
                      </a:r>
                      <a:endParaRPr lang="ru-RU" sz="1400" dirty="0"/>
                    </a:p>
                  </a:txBody>
                  <a:tcPr/>
                </a:tc>
              </a:tr>
              <a:tr h="3165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МП</a:t>
                      </a:r>
                      <a:r>
                        <a:rPr lang="ru-RU" sz="1400" baseline="0" dirty="0" smtClean="0"/>
                        <a:t> «Обеспечение безопасности дорожного движения в МО «</a:t>
                      </a:r>
                      <a:r>
                        <a:rPr lang="ru-RU" sz="1400" baseline="0" dirty="0" err="1" smtClean="0"/>
                        <a:t>Тахтамукайский</a:t>
                      </a:r>
                      <a:r>
                        <a:rPr lang="ru-RU" sz="1400" baseline="0" dirty="0" smtClean="0"/>
                        <a:t> район»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</a:tr>
              <a:tr h="5257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МП «Санитарное и экологическое благополучие МО «</a:t>
                      </a:r>
                      <a:r>
                        <a:rPr lang="ru-RU" sz="1400" dirty="0" err="1" smtClean="0"/>
                        <a:t>Тахтамукайский</a:t>
                      </a:r>
                      <a:r>
                        <a:rPr lang="ru-RU" sz="1400" dirty="0" smtClean="0"/>
                        <a:t> район»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</a:tr>
              <a:tr h="5257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МП «Профилактика безнадзорности и правонарушений среди несовершеннолетних»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642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946487"/>
              </p:ext>
            </p:extLst>
          </p:nvPr>
        </p:nvGraphicFramePr>
        <p:xfrm>
          <a:off x="179512" y="116632"/>
          <a:ext cx="8712968" cy="6440472"/>
        </p:xfrm>
        <a:graphic>
          <a:graphicData uri="http://schemas.openxmlformats.org/drawingml/2006/table">
            <a:tbl>
              <a:tblPr/>
              <a:tblGrid>
                <a:gridCol w="504056"/>
                <a:gridCol w="7330626"/>
                <a:gridCol w="878286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МП «Энергосбережение и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энергоэффективность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на объектах социальной сферы»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324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МП «Гармонизация межнациональных отношений и развития национальных культур на территории МО «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Тахтамукайский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район»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24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МП «Обеспечение социально-значимых объектов жизнеобеспечения резервными источниками энергосбережения»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551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МП «Управление муниципальными финансами и муниципальным долгом»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26989,0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411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Образование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538247,0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МП «Молодежная политика в МО «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Тахтамукайский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район»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551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МП «Развитие образования»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537747,0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551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3671,0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551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МП «Переселение граждан из аварийного жилищного фонда в МО «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Тахтамукайский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район»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3671,0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551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Средства массовой информации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11606,0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551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МП «Поддержка и развитие печатного средства массовой информации МО «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Тахтамукайский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район» МБУ «Редакция газеты «Согласие»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3154,0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551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МП «Развитие телевидения на территории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Тахтамукайский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район»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8452,0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324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719180,0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386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5"/>
            <a:ext cx="7992888" cy="692696"/>
          </a:xfrm>
        </p:spPr>
        <p:txBody>
          <a:bodyPr/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400" dirty="0" smtClean="0"/>
              <a:t>Перечень ведомственных целевых программ МО «</a:t>
            </a:r>
            <a:r>
              <a:rPr lang="ru-RU" sz="1400" dirty="0" err="1" smtClean="0"/>
              <a:t>Тахтамукайский</a:t>
            </a:r>
            <a:r>
              <a:rPr lang="ru-RU" sz="1400" dirty="0" smtClean="0"/>
              <a:t> район» на 2015 г.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316282"/>
              </p:ext>
            </p:extLst>
          </p:nvPr>
        </p:nvGraphicFramePr>
        <p:xfrm>
          <a:off x="395288" y="908050"/>
          <a:ext cx="8280920" cy="5092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288"/>
                <a:gridCol w="6941977"/>
                <a:gridCol w="978655"/>
              </a:tblGrid>
              <a:tr h="3600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Сумма</a:t>
                      </a:r>
                      <a:endParaRPr lang="ru-RU" sz="1600" dirty="0"/>
                    </a:p>
                  </a:txBody>
                  <a:tcPr/>
                </a:tc>
              </a:tr>
              <a:tr h="52578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Физическая культура и спорт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2300,0</a:t>
                      </a:r>
                      <a:endParaRPr lang="ru-RU" sz="1400" b="1" dirty="0"/>
                    </a:p>
                  </a:txBody>
                  <a:tcPr/>
                </a:tc>
              </a:tr>
              <a:tr h="5257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ВЦП «Развитие массовой физической культуры и спорта среди населения»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2300,0</a:t>
                      </a:r>
                      <a:endParaRPr lang="ru-RU" sz="1400" dirty="0"/>
                    </a:p>
                  </a:txBody>
                  <a:tcPr/>
                </a:tc>
              </a:tr>
              <a:tr h="52578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Культура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3000,0</a:t>
                      </a:r>
                      <a:endParaRPr lang="ru-RU" sz="1400" b="1" dirty="0"/>
                    </a:p>
                  </a:txBody>
                  <a:tcPr/>
                </a:tc>
              </a:tr>
              <a:tr h="5257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ВЦП</a:t>
                      </a:r>
                      <a:r>
                        <a:rPr lang="ru-RU" sz="1400" baseline="0" dirty="0" smtClean="0"/>
                        <a:t> «Развитие культуры»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3000,0</a:t>
                      </a:r>
                      <a:endParaRPr lang="ru-RU" sz="1400" dirty="0"/>
                    </a:p>
                  </a:txBody>
                  <a:tcPr/>
                </a:tc>
              </a:tr>
              <a:tr h="52578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Национальная экономика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1250,0</a:t>
                      </a:r>
                      <a:endParaRPr lang="ru-RU" sz="1400" b="1" dirty="0"/>
                    </a:p>
                  </a:txBody>
                  <a:tcPr/>
                </a:tc>
              </a:tr>
              <a:tr h="5257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ВЦП</a:t>
                      </a:r>
                      <a:r>
                        <a:rPr lang="ru-RU" sz="1400" baseline="0" dirty="0" smtClean="0"/>
                        <a:t> «Регулирование земельно-имущественных отношений»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1250,0</a:t>
                      </a:r>
                      <a:endParaRPr lang="ru-RU" sz="1400" dirty="0"/>
                    </a:p>
                  </a:txBody>
                  <a:tcPr/>
                </a:tc>
              </a:tr>
              <a:tr h="52578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Общегосударственные расходы</a:t>
                      </a:r>
                    </a:p>
                    <a:p>
                      <a:pPr algn="ctr"/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3005,0</a:t>
                      </a:r>
                      <a:endParaRPr lang="ru-RU" sz="1400" b="1" dirty="0"/>
                    </a:p>
                  </a:txBody>
                  <a:tcPr/>
                </a:tc>
              </a:tr>
              <a:tr h="5257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ВЦП «О противодействии коррупции»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2005,0</a:t>
                      </a:r>
                      <a:endParaRPr lang="ru-RU" sz="1400" dirty="0"/>
                    </a:p>
                  </a:txBody>
                  <a:tcPr/>
                </a:tc>
              </a:tr>
              <a:tr h="5257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ВЦП «Организация</a:t>
                      </a:r>
                      <a:r>
                        <a:rPr lang="ru-RU" sz="1400" baseline="0" dirty="0" smtClean="0"/>
                        <a:t> временного трудоустройства несовершеннолетних </a:t>
                      </a:r>
                      <a:r>
                        <a:rPr lang="ru-RU" sz="1400" dirty="0" smtClean="0"/>
                        <a:t>» граждан от 14 до 18 лет в свободное от учебы время»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500,0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724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967602"/>
              </p:ext>
            </p:extLst>
          </p:nvPr>
        </p:nvGraphicFramePr>
        <p:xfrm>
          <a:off x="323850" y="115888"/>
          <a:ext cx="8280400" cy="1737360"/>
        </p:xfrm>
        <a:graphic>
          <a:graphicData uri="http://schemas.openxmlformats.org/drawingml/2006/table">
            <a:tbl>
              <a:tblPr/>
              <a:tblGrid>
                <a:gridCol w="376238"/>
                <a:gridCol w="6926262"/>
                <a:gridCol w="97790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Образование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ВЦП «Модернизация дошкольного образования»»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ВЦП «Безопасность образовательного учреждения»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ВЦП «Совершенствование материально-технической базы муниципальных бюджетных образовательных учреждений»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13555,0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776864" cy="1224136"/>
          </a:xfrm>
        </p:spPr>
        <p:txBody>
          <a:bodyPr/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 smtClean="0"/>
              <a:t>Социальные расходы</a:t>
            </a:r>
            <a:br>
              <a:rPr lang="ru-RU" sz="2400" dirty="0" smtClean="0"/>
            </a:br>
            <a:r>
              <a:rPr lang="ru-RU" sz="1600" dirty="0" smtClean="0"/>
              <a:t>Бюджет МО «</a:t>
            </a:r>
            <a:r>
              <a:rPr lang="ru-RU" sz="1600" dirty="0" err="1" smtClean="0"/>
              <a:t>Тахтамукайский</a:t>
            </a:r>
            <a:r>
              <a:rPr lang="ru-RU" sz="1600" dirty="0" smtClean="0"/>
              <a:t> район» имеет социальную направленность. </a:t>
            </a:r>
            <a:br>
              <a:rPr lang="ru-RU" sz="1600" dirty="0" smtClean="0"/>
            </a:br>
            <a:r>
              <a:rPr lang="ru-RU" sz="1600" dirty="0" smtClean="0"/>
              <a:t>85,2% расходов бюджета – расходы на социальную сферу.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600" dirty="0" smtClean="0"/>
              <a:t>Социальные расходы в расчете на одного жителя – 9 800 рублей</a:t>
            </a:r>
            <a:br>
              <a:rPr lang="ru-RU" sz="1600" dirty="0" smtClean="0"/>
            </a:br>
            <a:r>
              <a:rPr lang="ru-RU" sz="1600" dirty="0" smtClean="0"/>
              <a:t>Расходы на одного обучающегося в школах – 51 994 рубля</a:t>
            </a:r>
            <a:br>
              <a:rPr lang="ru-RU" sz="1600" dirty="0" smtClean="0"/>
            </a:br>
            <a:r>
              <a:rPr lang="ru-RU" sz="1600" dirty="0" smtClean="0"/>
              <a:t>Расходы на одного ребенка в детских дошкольных учреждениях – 58 504 рубля</a:t>
            </a:r>
            <a:endParaRPr lang="ru-RU" sz="2400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855969066"/>
              </p:ext>
            </p:extLst>
          </p:nvPr>
        </p:nvGraphicFramePr>
        <p:xfrm>
          <a:off x="179512" y="1628800"/>
          <a:ext cx="5400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3468703"/>
              </p:ext>
            </p:extLst>
          </p:nvPr>
        </p:nvGraphicFramePr>
        <p:xfrm>
          <a:off x="5076825" y="1341438"/>
          <a:ext cx="3816350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2901" y="2707332"/>
            <a:ext cx="6512512" cy="3096345"/>
          </a:xfrm>
        </p:spPr>
        <p:txBody>
          <a:bodyPr/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0" dirty="0" smtClean="0"/>
              <a:t>Брошюра подготовлена:</a:t>
            </a:r>
            <a:br>
              <a:rPr lang="ru-RU" sz="2400" b="0" dirty="0" smtClean="0"/>
            </a:br>
            <a:r>
              <a:rPr lang="ru-RU" sz="2400" dirty="0" smtClean="0"/>
              <a:t>Финансовое управление</a:t>
            </a:r>
            <a:br>
              <a:rPr lang="ru-RU" sz="2400" dirty="0" smtClean="0"/>
            </a:br>
            <a:r>
              <a:rPr lang="ru-RU" sz="2400" dirty="0" smtClean="0"/>
              <a:t>Администрации муниципального</a:t>
            </a:r>
            <a:br>
              <a:rPr lang="ru-RU" sz="2400" dirty="0" smtClean="0"/>
            </a:br>
            <a:r>
              <a:rPr lang="ru-RU" sz="2400" dirty="0" smtClean="0"/>
              <a:t>образования «</a:t>
            </a:r>
            <a:r>
              <a:rPr lang="ru-RU" sz="2400" dirty="0" err="1" smtClean="0"/>
              <a:t>Тахтамукайский</a:t>
            </a:r>
            <a:r>
              <a:rPr lang="ru-RU" sz="2400" dirty="0" smtClean="0"/>
              <a:t> район»</a:t>
            </a:r>
            <a:br>
              <a:rPr lang="ru-RU" sz="2400" dirty="0" smtClean="0"/>
            </a:br>
            <a:r>
              <a:rPr lang="ru-RU" sz="2400" b="0" dirty="0" smtClean="0"/>
              <a:t>Контактные данные:</a:t>
            </a:r>
            <a:br>
              <a:rPr lang="ru-RU" sz="2400" b="0" dirty="0" smtClean="0"/>
            </a:br>
            <a:r>
              <a:rPr lang="ru-RU" sz="2400" b="0" dirty="0" smtClean="0"/>
              <a:t>адрес: </a:t>
            </a:r>
            <a:r>
              <a:rPr lang="ru-RU" sz="2400" dirty="0" err="1" smtClean="0"/>
              <a:t>а.Тахтамукай</a:t>
            </a:r>
            <a:r>
              <a:rPr lang="ru-RU" sz="2400" dirty="0" smtClean="0"/>
              <a:t>, </a:t>
            </a:r>
            <a:r>
              <a:rPr lang="ru-RU" sz="2400" dirty="0" err="1" smtClean="0"/>
              <a:t>ул.Ленина</a:t>
            </a:r>
            <a:r>
              <a:rPr lang="ru-RU" sz="2400" dirty="0" smtClean="0"/>
              <a:t>, 60</a:t>
            </a:r>
            <a:br>
              <a:rPr lang="ru-RU" sz="2400" dirty="0" smtClean="0"/>
            </a:br>
            <a:r>
              <a:rPr lang="ru-RU" sz="2400" b="0" dirty="0" smtClean="0"/>
              <a:t>тел. (факс) </a:t>
            </a:r>
            <a:r>
              <a:rPr lang="ru-RU" sz="2400" dirty="0" smtClean="0"/>
              <a:t>96-3-18</a:t>
            </a:r>
            <a:br>
              <a:rPr lang="ru-RU" sz="2400" dirty="0" smtClean="0"/>
            </a:br>
            <a:r>
              <a:rPr lang="ru-RU" sz="2400" b="0" dirty="0" err="1" smtClean="0"/>
              <a:t>Эл.адрес</a:t>
            </a:r>
            <a:r>
              <a:rPr lang="ru-RU" sz="2400" b="0" dirty="0" smtClean="0"/>
              <a:t>: </a:t>
            </a:r>
            <a:r>
              <a:rPr lang="en-US" sz="2400" dirty="0" smtClean="0"/>
              <a:t>finuprta@mail.ru</a:t>
            </a:r>
            <a:endParaRPr lang="ru-RU" sz="2400" b="0" dirty="0"/>
          </a:p>
        </p:txBody>
      </p:sp>
      <p:pic>
        <p:nvPicPr>
          <p:cNvPr id="29698" name="Рисунок 3" descr="Вырезка экрана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115888"/>
            <a:ext cx="4905375" cy="250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688632"/>
          </a:xfrm>
        </p:spPr>
        <p:txBody>
          <a:bodyPr numCol="2" spcCol="108000">
            <a:normAutofit/>
          </a:bodyPr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400" dirty="0" smtClean="0"/>
              <a:t>«Бюджет для граждан» познакомит вас с положениями основного финансового документа муниципального образования «</a:t>
            </a:r>
            <a:r>
              <a:rPr lang="ru-RU" sz="1400" dirty="0" err="1" smtClean="0"/>
              <a:t>Тахтамукайский</a:t>
            </a:r>
            <a:r>
              <a:rPr lang="ru-RU" sz="1400" dirty="0" smtClean="0"/>
              <a:t> район» - районного бюджета, а именно:  районного бюджета на три года: 2015 год и 2016-2017гг.</a:t>
            </a:r>
            <a:br>
              <a:rPr lang="ru-RU" sz="1400" dirty="0" smtClean="0"/>
            </a:br>
            <a:r>
              <a:rPr lang="ru-RU" sz="1400" dirty="0" smtClean="0"/>
              <a:t>Представленная информация предназначена для широкого круга пользователей и будет интересна и полезна всем категориям населения, так как районный бюджет затрагивает интересы каждого жителя </a:t>
            </a:r>
            <a:r>
              <a:rPr lang="ru-RU" sz="1400" dirty="0" err="1" smtClean="0"/>
              <a:t>Тахтамукайского</a:t>
            </a:r>
            <a:r>
              <a:rPr lang="ru-RU" sz="1400" dirty="0" smtClean="0"/>
              <a:t> района. Мы постарались в доступной и понятной форме для граждан, показать основные показатели районного бюджета.</a:t>
            </a:r>
            <a:br>
              <a:rPr lang="ru-RU" sz="1400" dirty="0" smtClean="0"/>
            </a:br>
            <a:r>
              <a:rPr lang="ru-RU" sz="1400" dirty="0" smtClean="0"/>
              <a:t>«Бюджет для граждан» нацелен на получение обратной связи от граждан, которым интересны современные проблемы муниципальных финансов в муниципальном образовании «</a:t>
            </a:r>
            <a:r>
              <a:rPr lang="ru-RU" sz="1400" dirty="0" err="1" smtClean="0"/>
              <a:t>Тахтамукайский</a:t>
            </a:r>
            <a:r>
              <a:rPr lang="ru-RU" sz="1400" dirty="0" smtClean="0"/>
              <a:t> район»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Основные приоритеты бюджетной и налоговой политики МО «</a:t>
            </a:r>
            <a:r>
              <a:rPr lang="ru-RU" sz="1400" dirty="0" err="1" smtClean="0"/>
              <a:t>Тахтамукайский</a:t>
            </a:r>
            <a:r>
              <a:rPr lang="ru-RU" sz="1400" dirty="0" smtClean="0"/>
              <a:t> район» на 2015-2017гг.</a:t>
            </a:r>
            <a:br>
              <a:rPr lang="ru-RU" sz="1400" dirty="0" smtClean="0"/>
            </a:br>
            <a:r>
              <a:rPr lang="ru-RU" sz="1400" dirty="0" smtClean="0"/>
              <a:t>*обеспечение сбалансированности бюджетной системы в МО «</a:t>
            </a:r>
            <a:r>
              <a:rPr lang="ru-RU" sz="1400" dirty="0" err="1" smtClean="0"/>
              <a:t>Тахтамукайский</a:t>
            </a:r>
            <a:r>
              <a:rPr lang="ru-RU" sz="1400" dirty="0" smtClean="0"/>
              <a:t> район»</a:t>
            </a:r>
            <a:br>
              <a:rPr lang="ru-RU" sz="1400" dirty="0" smtClean="0"/>
            </a:br>
            <a:r>
              <a:rPr lang="ru-RU" sz="1400" dirty="0" smtClean="0"/>
              <a:t>* сохранение социальной направленности  и обеспечение в полном объеме социальных обязательств</a:t>
            </a:r>
            <a:br>
              <a:rPr lang="ru-RU" sz="1400" dirty="0" smtClean="0"/>
            </a:br>
            <a:r>
              <a:rPr lang="ru-RU" sz="1400" dirty="0" smtClean="0"/>
              <a:t>*увеличение бюджетных доходов на основе экономического роста и развития налогового потенциала, повышения собираемости налогов</a:t>
            </a:r>
            <a:br>
              <a:rPr lang="ru-RU" sz="1400" dirty="0" smtClean="0"/>
            </a:br>
            <a:r>
              <a:rPr lang="ru-RU" sz="1400" dirty="0" smtClean="0"/>
              <a:t>*осуществление перехода к программному бюджету</a:t>
            </a:r>
            <a:br>
              <a:rPr lang="ru-RU" sz="1400" dirty="0" smtClean="0"/>
            </a:br>
            <a:r>
              <a:rPr lang="ru-RU" sz="1400" dirty="0" smtClean="0"/>
              <a:t>*реализация задач, поставленных в Указах Президента Российской Федерации от 7 мая 2012 года</a:t>
            </a:r>
            <a:br>
              <a:rPr lang="ru-RU" sz="1400" dirty="0" smtClean="0"/>
            </a:br>
            <a:r>
              <a:rPr lang="ru-RU" sz="1400" dirty="0" smtClean="0"/>
              <a:t>*обеспечение условий для развития субъектов малого и среднего предпринимательства на территории муниципального образования «</a:t>
            </a:r>
            <a:r>
              <a:rPr lang="ru-RU" sz="1400" dirty="0" err="1" smtClean="0"/>
              <a:t>Тахтамукайский</a:t>
            </a:r>
            <a:r>
              <a:rPr lang="ru-RU" sz="1400" dirty="0" smtClean="0"/>
              <a:t> район»</a:t>
            </a:r>
            <a:endParaRPr lang="ru-RU" sz="1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920880" cy="2160240"/>
          </a:xfrm>
        </p:spPr>
        <p:txBody>
          <a:bodyPr>
            <a:normAutofit fontScale="90000"/>
          </a:bodyPr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000" dirty="0" smtClean="0"/>
              <a:t>ОСНОВНЫЕ ЭТАПЫ ПОДГОТОВКИ РАЙОННОГО БЮДЖЕТА</a:t>
            </a:r>
            <a:br>
              <a:rPr lang="ru-RU" sz="20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1.Бюджетное послание Президента РФ</a:t>
            </a:r>
            <a:br>
              <a:rPr lang="ru-RU" sz="1800" dirty="0" smtClean="0"/>
            </a:br>
            <a:r>
              <a:rPr lang="ru-RU" sz="1800" dirty="0" smtClean="0"/>
              <a:t>2.Составление прогноза социально-экономического развития района</a:t>
            </a:r>
            <a:br>
              <a:rPr lang="ru-RU" sz="1800" dirty="0" smtClean="0"/>
            </a:br>
            <a:r>
              <a:rPr lang="ru-RU" sz="1800" dirty="0" smtClean="0"/>
              <a:t>3.Разработка муниципальных и ведомственных целевых программ</a:t>
            </a:r>
            <a:br>
              <a:rPr lang="ru-RU" sz="1800" dirty="0" smtClean="0"/>
            </a:br>
            <a:r>
              <a:rPr lang="ru-RU" sz="1800" dirty="0" smtClean="0"/>
              <a:t>4.Оценка  и прогноз поступления доходов</a:t>
            </a:r>
            <a:br>
              <a:rPr lang="ru-RU" sz="1800" dirty="0" smtClean="0"/>
            </a:br>
            <a:r>
              <a:rPr lang="ru-RU" sz="1800" dirty="0" smtClean="0"/>
              <a:t>5.Составление реестра бюджетных обязательств</a:t>
            </a:r>
            <a:br>
              <a:rPr lang="ru-RU" sz="1800" dirty="0" smtClean="0"/>
            </a:br>
            <a:r>
              <a:rPr lang="ru-RU" sz="1800" dirty="0" smtClean="0"/>
              <a:t>6.Составление проекта бюджета</a:t>
            </a:r>
            <a:br>
              <a:rPr lang="ru-RU" sz="1800" dirty="0" smtClean="0"/>
            </a:br>
            <a:r>
              <a:rPr lang="ru-RU" sz="1800" dirty="0" smtClean="0"/>
              <a:t>7.Публичное обсуждение</a:t>
            </a:r>
            <a:br>
              <a:rPr lang="ru-RU" sz="1800" dirty="0" smtClean="0"/>
            </a:br>
            <a:r>
              <a:rPr lang="ru-RU" sz="1800" dirty="0" smtClean="0"/>
              <a:t>8. Рассмотрение и утверждение бюджета Советом народных депутатов муниципального образования «</a:t>
            </a:r>
            <a:r>
              <a:rPr lang="ru-RU" sz="1800" dirty="0" err="1" smtClean="0"/>
              <a:t>Тахтамукайский</a:t>
            </a:r>
            <a:r>
              <a:rPr lang="ru-RU" sz="1800" dirty="0" smtClean="0"/>
              <a:t> район»</a:t>
            </a:r>
            <a:endParaRPr lang="ru-RU" sz="1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10" y="5445224"/>
            <a:ext cx="7488830" cy="936103"/>
          </a:xfrm>
        </p:spPr>
        <p:txBody>
          <a:bodyPr>
            <a:normAutofit fontScale="90000"/>
          </a:bodyPr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400" dirty="0" smtClean="0"/>
              <a:t>Доходы (</a:t>
            </a:r>
            <a:r>
              <a:rPr lang="ru-RU" sz="1400" dirty="0" err="1" smtClean="0"/>
              <a:t>т.р</a:t>
            </a:r>
            <a:r>
              <a:rPr lang="ru-RU" sz="1400" dirty="0" smtClean="0"/>
              <a:t>.)      812 931,0       800 557,0           825 838,0    </a:t>
            </a:r>
            <a:br>
              <a:rPr lang="ru-RU" sz="1400" dirty="0" smtClean="0"/>
            </a:br>
            <a:r>
              <a:rPr lang="ru-RU" sz="1400" dirty="0" smtClean="0"/>
              <a:t>Расходы (</a:t>
            </a:r>
            <a:r>
              <a:rPr lang="ru-RU" sz="1400" dirty="0" err="1" smtClean="0"/>
              <a:t>т.р</a:t>
            </a:r>
            <a:r>
              <a:rPr lang="ru-RU" sz="1400" dirty="0" smtClean="0"/>
              <a:t>.)     848 487,0       837 486,0           866842,0</a:t>
            </a:r>
            <a:br>
              <a:rPr lang="ru-RU" sz="1400" dirty="0" smtClean="0"/>
            </a:br>
            <a:r>
              <a:rPr lang="ru-RU" sz="1400" dirty="0" smtClean="0"/>
              <a:t>Дефицит (</a:t>
            </a:r>
            <a:r>
              <a:rPr lang="ru-RU" sz="1400" dirty="0" err="1" smtClean="0"/>
              <a:t>т.р</a:t>
            </a:r>
            <a:r>
              <a:rPr lang="ru-RU" sz="1400" dirty="0" smtClean="0"/>
              <a:t>.)      35 556,0         36 929,0             41 004,0</a:t>
            </a:r>
            <a:br>
              <a:rPr lang="ru-RU" sz="1400" dirty="0" smtClean="0"/>
            </a:br>
            <a:r>
              <a:rPr lang="ru-RU" sz="1400" dirty="0" err="1" smtClean="0"/>
              <a:t>Справочно</a:t>
            </a:r>
            <a:r>
              <a:rPr lang="ru-RU" sz="1400" dirty="0" smtClean="0"/>
              <a:t>: для сопоставимости показателей данные приведены на начало финансового года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17410" name="Объект 2"/>
          <p:cNvSpPr>
            <a:spLocks noGrp="1"/>
          </p:cNvSpPr>
          <p:nvPr>
            <p:ph sz="quarter" idx="13"/>
          </p:nvPr>
        </p:nvSpPr>
        <p:spPr>
          <a:xfrm>
            <a:off x="539750" y="731838"/>
            <a:ext cx="8353425" cy="3475037"/>
          </a:xfrm>
        </p:spPr>
        <p:txBody>
          <a:bodyPr/>
          <a:lstStyle/>
          <a:p>
            <a:r>
              <a:rPr lang="ru-RU" sz="1600" b="1" smtClean="0"/>
              <a:t>Основные параметры бюджета муниципального образования «Тахтамукайский район»</a:t>
            </a:r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709182"/>
              </p:ext>
            </p:extLst>
          </p:nvPr>
        </p:nvGraphicFramePr>
        <p:xfrm>
          <a:off x="1403350" y="1341438"/>
          <a:ext cx="7345363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6421280"/>
              </p:ext>
            </p:extLst>
          </p:nvPr>
        </p:nvGraphicFramePr>
        <p:xfrm>
          <a:off x="633413" y="209550"/>
          <a:ext cx="7877175" cy="622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6" y="332656"/>
            <a:ext cx="6512511" cy="1143000"/>
          </a:xfrm>
        </p:spPr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Из каких поступлений формируется доходная часть бюджета муниципального образования «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Тахтамукайский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район»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467544" y="980728"/>
          <a:ext cx="8208912" cy="5544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4" y="260648"/>
            <a:ext cx="6512511" cy="1143000"/>
          </a:xfrm>
        </p:spPr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000" dirty="0" smtClean="0"/>
              <a:t>Структура доходов бюджета МО «</a:t>
            </a:r>
            <a:r>
              <a:rPr lang="ru-RU" sz="2000" dirty="0" err="1" smtClean="0"/>
              <a:t>Тахтамукайский</a:t>
            </a:r>
            <a:r>
              <a:rPr lang="ru-RU" sz="2000" dirty="0" smtClean="0"/>
              <a:t> район» (2013-2017 гг.)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1056838"/>
              </p:ext>
            </p:extLst>
          </p:nvPr>
        </p:nvGraphicFramePr>
        <p:xfrm>
          <a:off x="827088" y="1196975"/>
          <a:ext cx="7777162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2" y="188641"/>
            <a:ext cx="6512511" cy="936104"/>
          </a:xfrm>
        </p:spPr>
        <p:txBody>
          <a:bodyPr>
            <a:normAutofit/>
          </a:bodyPr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000" dirty="0" smtClean="0"/>
              <a:t>Структура налоговых доходов бюджета МО «</a:t>
            </a:r>
            <a:r>
              <a:rPr lang="ru-RU" sz="2000" dirty="0" err="1" smtClean="0"/>
              <a:t>Тахтамукайский</a:t>
            </a:r>
            <a:r>
              <a:rPr lang="ru-RU" sz="2000" dirty="0" smtClean="0"/>
              <a:t> район»  на 2015 год</a:t>
            </a:r>
            <a:endParaRPr lang="ru-RU" sz="2000" dirty="0"/>
          </a:p>
        </p:txBody>
      </p:sp>
      <p:graphicFrame>
        <p:nvGraphicFramePr>
          <p:cNvPr id="3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6648488"/>
              </p:ext>
            </p:extLst>
          </p:nvPr>
        </p:nvGraphicFramePr>
        <p:xfrm>
          <a:off x="468313" y="1268413"/>
          <a:ext cx="8207375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1143000"/>
          </a:xfrm>
        </p:spPr>
        <p:txBody>
          <a:bodyPr>
            <a:normAutofit fontScale="90000"/>
          </a:bodyPr>
          <a:lstStyle/>
          <a:p>
            <a:pPr marL="320040" indent="-320040" algn="just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000" dirty="0" smtClean="0"/>
              <a:t>Безвозмездные поступления из республиканского бюджета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400" dirty="0" smtClean="0"/>
              <a:t>Все жители России являются гражданами своей страны и должны иметь равный доступ к услугам. Именно поэтому существует система межбюджетных отношений – это отношения между органами государственной власти РФ, органами государственной власти субъектов РФ и органами местного самоуправления, связанные и формированием и исполнением соответствующих бюджетов. В рамках этих отношений распределяются финансовые потоки, при которых субъекты с низкими доходами получают межбюджетную помощь от вышестоящих бюджетов.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800" dirty="0" smtClean="0"/>
              <a:t>Структура безвозмездных поступлений из республиканского бюджета  в бюджет МО «</a:t>
            </a:r>
            <a:r>
              <a:rPr lang="ru-RU" sz="1800" dirty="0" err="1" smtClean="0"/>
              <a:t>Тахтамукайский</a:t>
            </a:r>
            <a:r>
              <a:rPr lang="ru-RU" sz="1800" dirty="0" smtClean="0"/>
              <a:t> район» на 2015-2017 гг. (</a:t>
            </a:r>
            <a:r>
              <a:rPr lang="ru-RU" sz="1800" dirty="0" err="1" smtClean="0"/>
              <a:t>тыс.руб</a:t>
            </a:r>
            <a:r>
              <a:rPr lang="ru-RU" sz="1800" dirty="0" smtClean="0"/>
              <a:t>.)</a:t>
            </a:r>
            <a:endParaRPr lang="ru-RU" sz="2000" dirty="0"/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166751"/>
              </p:ext>
            </p:extLst>
          </p:nvPr>
        </p:nvGraphicFramePr>
        <p:xfrm>
          <a:off x="900113" y="2997200"/>
          <a:ext cx="7920037" cy="352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843</TotalTime>
  <Words>879</Words>
  <Application>Microsoft Office PowerPoint</Application>
  <PresentationFormat>Экран (4:3)</PresentationFormat>
  <Paragraphs>168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Бюджет для граждан</vt:lpstr>
      <vt:lpstr>«Бюджет для граждан» познакомит вас с положениями основного финансового документа муниципального образования «Тахтамукайский район» - районного бюджета, а именно:  районного бюджета на три года: 2015 год и 2016-2017гг. Представленная информация предназначена для широкого круга пользователей и будет интересна и полезна всем категориям населения, так как районный бюджет затрагивает интересы каждого жителя Тахтамукайского района. Мы постарались в доступной и понятной форме для граждан, показать основные показатели районного бюджета. «Бюджет для граждан» нацелен на получение обратной связи от граждан, которым интересны современные проблемы муниципальных финансов в муниципальном образовании «Тахтамукайский район»         Основные приоритеты бюджетной и налоговой политики МО «Тахтамукайский район» на 2015-2017гг. *обеспечение сбалансированности бюджетной системы в МО «Тахтамукайский район» * сохранение социальной направленности  и обеспечение в полном объеме социальных обязательств *увеличение бюджетных доходов на основе экономического роста и развития налогового потенциала, повышения собираемости налогов *осуществление перехода к программному бюджету *реализация задач, поставленных в Указах Президента Российской Федерации от 7 мая 2012 года *обеспечение условий для развития субъектов малого и среднего предпринимательства на территории муниципального образования «Тахтамукайский район»</vt:lpstr>
      <vt:lpstr>ОСНОВНЫЕ ЭТАПЫ ПОДГОТОВКИ РАЙОННОГО БЮДЖЕТА  1.Бюджетное послание Президента РФ 2.Составление прогноза социально-экономического развития района 3.Разработка муниципальных и ведомственных целевых программ 4.Оценка  и прогноз поступления доходов 5.Составление реестра бюджетных обязательств 6.Составление проекта бюджета 7.Публичное обсуждение 8. Рассмотрение и утверждение бюджета Советом народных депутатов муниципального образования «Тахтамукайский район»</vt:lpstr>
      <vt:lpstr>Доходы (т.р.)      812 931,0       800 557,0           825 838,0     Расходы (т.р.)     848 487,0       837 486,0           866842,0 Дефицит (т.р.)      35 556,0         36 929,0             41 004,0 Справочно: для сопоставимости показателей данные приведены на начало финансового года </vt:lpstr>
      <vt:lpstr>Презентация PowerPoint</vt:lpstr>
      <vt:lpstr>Из каких поступлений формируется доходная часть бюджета муниципального образования «Тахтамукайский район»</vt:lpstr>
      <vt:lpstr>Структура доходов бюджета МО «Тахтамукайский район» (2013-2017 гг.) </vt:lpstr>
      <vt:lpstr>Структура налоговых доходов бюджета МО «Тахтамукайский район»  на 2015 год</vt:lpstr>
      <vt:lpstr>Безвозмездные поступления из республиканского бюджета  Все жители России являются гражданами своей страны и должны иметь равный доступ к услугам. Именно поэтому существует система межбюджетных отношений – это отношения между органами государственной власти РФ, органами государственной власти субъектов РФ и органами местного самоуправления, связанные и формированием и исполнением соответствующих бюджетов. В рамках этих отношений распределяются финансовые потоки, при которых субъекты с низкими доходами получают межбюджетную помощь от вышестоящих бюджетов.  Структура безвозмездных поступлений из республиканского бюджета  в бюджет МО «Тахтамукайский район» на 2015-2017 гг. (тыс.руб.)</vt:lpstr>
      <vt:lpstr>Межбюджетные трансферты – средства, предоставляемые одним бюджетом бюджетной системы Российской федерации другому бюджетному бюджетной системы Российской Федерации. Межбюджетные трансферты из бюджета МО «Тахтамукайский район» в бюджеты поселений в 2015 году составят (тыс.руб.) </vt:lpstr>
      <vt:lpstr>Основные направления расходов бюджета МО «Тахтамукайский район» на 2015 г.</vt:lpstr>
      <vt:lpstr>Соотношение программных и непрограммных расходов бюджета МО «Тахтамукайский район» на 2015 г. (тыс.руб.)</vt:lpstr>
      <vt:lpstr>Перечень муниципальных программ МО «Тахтамукайский район» на 2015 г.</vt:lpstr>
      <vt:lpstr>Презентация PowerPoint</vt:lpstr>
      <vt:lpstr>Перечень ведомственных целевых программ МО «Тахтамукайский район» на 2015 г.</vt:lpstr>
      <vt:lpstr>Презентация PowerPoint</vt:lpstr>
      <vt:lpstr>Социальные расходы Бюджет МО «Тахтамукайский район» имеет социальную направленность.  85,2% расходов бюджета – расходы на социальную сферу. Социальные расходы в расчете на одного жителя – 9 800 рублей Расходы на одного обучающегося в школах – 51 994 рубля Расходы на одного ребенка в детских дошкольных учреждениях – 58 504 рубля</vt:lpstr>
      <vt:lpstr>Брошюра подготовлена: Финансовое управление Администрации муниципального образования «Тахтамукайский район» Контактные данные: адрес: а.Тахтамукай, ул.Ленина, 60 тел. (факс) 96-3-18 Эл.адрес: finuprta@mail.ru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Света</dc:creator>
  <cp:lastModifiedBy>Света</cp:lastModifiedBy>
  <cp:revision>127</cp:revision>
  <dcterms:created xsi:type="dcterms:W3CDTF">2014-08-05T05:31:38Z</dcterms:created>
  <dcterms:modified xsi:type="dcterms:W3CDTF">2014-12-26T05:58:52Z</dcterms:modified>
</cp:coreProperties>
</file>