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notesMasterIdLst>
    <p:notesMasterId r:id="rId38"/>
  </p:notesMasterIdLst>
  <p:sldIdLst>
    <p:sldId id="256" r:id="rId2"/>
    <p:sldId id="276" r:id="rId3"/>
    <p:sldId id="283" r:id="rId4"/>
    <p:sldId id="258" r:id="rId5"/>
    <p:sldId id="259" r:id="rId6"/>
    <p:sldId id="260" r:id="rId7"/>
    <p:sldId id="274" r:id="rId8"/>
    <p:sldId id="261" r:id="rId9"/>
    <p:sldId id="262" r:id="rId10"/>
    <p:sldId id="263" r:id="rId11"/>
    <p:sldId id="265" r:id="rId12"/>
    <p:sldId id="284" r:id="rId13"/>
    <p:sldId id="275" r:id="rId14"/>
    <p:sldId id="296" r:id="rId15"/>
    <p:sldId id="281" r:id="rId16"/>
    <p:sldId id="282" r:id="rId17"/>
    <p:sldId id="269" r:id="rId18"/>
    <p:sldId id="272" r:id="rId19"/>
    <p:sldId id="273" r:id="rId20"/>
    <p:sldId id="279" r:id="rId21"/>
    <p:sldId id="267" r:id="rId22"/>
    <p:sldId id="278" r:id="rId23"/>
    <p:sldId id="280" r:id="rId24"/>
    <p:sldId id="270" r:id="rId25"/>
    <p:sldId id="285" r:id="rId26"/>
    <p:sldId id="286" r:id="rId27"/>
    <p:sldId id="287" r:id="rId28"/>
    <p:sldId id="288" r:id="rId29"/>
    <p:sldId id="289" r:id="rId30"/>
    <p:sldId id="290" r:id="rId31"/>
    <p:sldId id="291" r:id="rId32"/>
    <p:sldId id="292" r:id="rId33"/>
    <p:sldId id="293" r:id="rId34"/>
    <p:sldId id="294" r:id="rId35"/>
    <p:sldId id="295" r:id="rId36"/>
    <p:sldId id="271" r:id="rId37"/>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Microsoft_Office_Excel_2007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_Microsoft_Office_Excel_2007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Microsoft_Office_Excel_2007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Microsoft_Office_Excel_2007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Microsoft_Office_Excel_2007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Microsoft_Office_Excel_2007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Microsoft_Office_Excel_2007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_Microsoft_Office_Excel_2007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_Microsoft_Office_Excel_2007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_Microsoft_Office_Excel_2007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274452739776101"/>
          <c:y val="3.5781250000000001E-2"/>
          <c:w val="0.58073904486803052"/>
          <c:h val="0.83088558070866136"/>
        </c:manualLayout>
      </c:layout>
      <c:bar3DChart>
        <c:barDir val="col"/>
        <c:grouping val="clustered"/>
        <c:varyColors val="0"/>
        <c:ser>
          <c:idx val="0"/>
          <c:order val="0"/>
          <c:tx>
            <c:strRef>
              <c:f>Лист1!$B$1</c:f>
              <c:strCache>
                <c:ptCount val="1"/>
                <c:pt idx="0">
                  <c:v>Доходы, всего, тыс.руб.</c:v>
                </c:pt>
              </c:strCache>
            </c:strRef>
          </c:tx>
          <c:invertIfNegative val="0"/>
          <c:cat>
            <c:numRef>
              <c:f>Лист1!$A$2:$A$4</c:f>
              <c:numCache>
                <c:formatCode>General</c:formatCode>
                <c:ptCount val="3"/>
                <c:pt idx="0">
                  <c:v>2018</c:v>
                </c:pt>
                <c:pt idx="1">
                  <c:v>2019</c:v>
                </c:pt>
                <c:pt idx="2">
                  <c:v>2020</c:v>
                </c:pt>
              </c:numCache>
            </c:numRef>
          </c:cat>
          <c:val>
            <c:numRef>
              <c:f>Лист1!$B$2:$B$4</c:f>
              <c:numCache>
                <c:formatCode>General</c:formatCode>
                <c:ptCount val="3"/>
                <c:pt idx="0">
                  <c:v>1498525</c:v>
                </c:pt>
                <c:pt idx="1">
                  <c:v>963278</c:v>
                </c:pt>
                <c:pt idx="2">
                  <c:v>974329</c:v>
                </c:pt>
              </c:numCache>
            </c:numRef>
          </c:val>
        </c:ser>
        <c:ser>
          <c:idx val="1"/>
          <c:order val="1"/>
          <c:tx>
            <c:strRef>
              <c:f>Лист1!$C$1</c:f>
              <c:strCache>
                <c:ptCount val="1"/>
                <c:pt idx="0">
                  <c:v>Расходы, всего, тыс.руб.</c:v>
                </c:pt>
              </c:strCache>
            </c:strRef>
          </c:tx>
          <c:invertIfNegative val="0"/>
          <c:cat>
            <c:numRef>
              <c:f>Лист1!$A$2:$A$4</c:f>
              <c:numCache>
                <c:formatCode>General</c:formatCode>
                <c:ptCount val="3"/>
                <c:pt idx="0">
                  <c:v>2018</c:v>
                </c:pt>
                <c:pt idx="1">
                  <c:v>2019</c:v>
                </c:pt>
                <c:pt idx="2">
                  <c:v>2020</c:v>
                </c:pt>
              </c:numCache>
            </c:numRef>
          </c:cat>
          <c:val>
            <c:numRef>
              <c:f>Лист1!$C$2:$C$4</c:f>
              <c:numCache>
                <c:formatCode>General</c:formatCode>
                <c:ptCount val="3"/>
                <c:pt idx="0">
                  <c:v>1509531</c:v>
                </c:pt>
                <c:pt idx="1">
                  <c:v>973790</c:v>
                </c:pt>
                <c:pt idx="2">
                  <c:v>984809</c:v>
                </c:pt>
              </c:numCache>
            </c:numRef>
          </c:val>
        </c:ser>
        <c:ser>
          <c:idx val="2"/>
          <c:order val="2"/>
          <c:tx>
            <c:strRef>
              <c:f>Лист1!$D$1</c:f>
              <c:strCache>
                <c:ptCount val="1"/>
                <c:pt idx="0">
                  <c:v>Дефицит, тыс.руб.</c:v>
                </c:pt>
              </c:strCache>
            </c:strRef>
          </c:tx>
          <c:invertIfNegative val="0"/>
          <c:cat>
            <c:numRef>
              <c:f>Лист1!$A$2:$A$4</c:f>
              <c:numCache>
                <c:formatCode>General</c:formatCode>
                <c:ptCount val="3"/>
                <c:pt idx="0">
                  <c:v>2018</c:v>
                </c:pt>
                <c:pt idx="1">
                  <c:v>2019</c:v>
                </c:pt>
                <c:pt idx="2">
                  <c:v>2020</c:v>
                </c:pt>
              </c:numCache>
            </c:numRef>
          </c:cat>
          <c:val>
            <c:numRef>
              <c:f>Лист1!$D$2:$D$4</c:f>
              <c:numCache>
                <c:formatCode>General</c:formatCode>
                <c:ptCount val="3"/>
                <c:pt idx="0">
                  <c:v>11006</c:v>
                </c:pt>
                <c:pt idx="1">
                  <c:v>10512</c:v>
                </c:pt>
                <c:pt idx="2">
                  <c:v>10480</c:v>
                </c:pt>
              </c:numCache>
            </c:numRef>
          </c:val>
        </c:ser>
        <c:dLbls>
          <c:showLegendKey val="0"/>
          <c:showVal val="0"/>
          <c:showCatName val="0"/>
          <c:showSerName val="0"/>
          <c:showPercent val="0"/>
          <c:showBubbleSize val="0"/>
        </c:dLbls>
        <c:gapWidth val="150"/>
        <c:shape val="cylinder"/>
        <c:axId val="147256064"/>
        <c:axId val="147257600"/>
        <c:axId val="0"/>
      </c:bar3DChart>
      <c:catAx>
        <c:axId val="147256064"/>
        <c:scaling>
          <c:orientation val="minMax"/>
        </c:scaling>
        <c:delete val="0"/>
        <c:axPos val="b"/>
        <c:numFmt formatCode="General" sourceLinked="1"/>
        <c:majorTickMark val="out"/>
        <c:minorTickMark val="none"/>
        <c:tickLblPos val="nextTo"/>
        <c:crossAx val="147257600"/>
        <c:crosses val="autoZero"/>
        <c:auto val="1"/>
        <c:lblAlgn val="ctr"/>
        <c:lblOffset val="100"/>
        <c:noMultiLvlLbl val="0"/>
      </c:catAx>
      <c:valAx>
        <c:axId val="147257600"/>
        <c:scaling>
          <c:orientation val="minMax"/>
        </c:scaling>
        <c:delete val="0"/>
        <c:axPos val="l"/>
        <c:majorGridlines/>
        <c:numFmt formatCode="General" sourceLinked="1"/>
        <c:majorTickMark val="out"/>
        <c:minorTickMark val="none"/>
        <c:tickLblPos val="nextTo"/>
        <c:crossAx val="147256064"/>
        <c:crosses val="autoZero"/>
        <c:crossBetween val="between"/>
      </c:valAx>
      <c:spPr>
        <a:noFill/>
        <a:ln w="25410">
          <a:noFill/>
        </a:ln>
      </c:spPr>
    </c:plotArea>
    <c:legend>
      <c:legendPos val="r"/>
      <c:layout/>
      <c:overlay val="0"/>
    </c:legend>
    <c:plotVisOnly val="1"/>
    <c:dispBlanksAs val="gap"/>
    <c:showDLblsOverMax val="0"/>
  </c:chart>
  <c:txPr>
    <a:bodyPr/>
    <a:lstStyle/>
    <a:p>
      <a:pPr>
        <a:defRPr sz="1801"/>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explosion val="25"/>
          <c:cat>
            <c:strRef>
              <c:f>Лист1!$A$2:$A$5</c:f>
              <c:strCache>
                <c:ptCount val="4"/>
                <c:pt idx="0">
                  <c:v>Социальное обеспечение населения - 4900,0 т.р.</c:v>
                </c:pt>
                <c:pt idx="1">
                  <c:v>Охрана семьи и детства - 34770,0 т.р.</c:v>
                </c:pt>
                <c:pt idx="2">
                  <c:v>Пенсионное обеспечение - 3037,0 т.р.</c:v>
                </c:pt>
                <c:pt idx="3">
                  <c:v>Другие вопросы -442,0 т.р.</c:v>
                </c:pt>
              </c:strCache>
            </c:strRef>
          </c:cat>
          <c:val>
            <c:numRef>
              <c:f>Лист1!$B$2:$B$5</c:f>
              <c:numCache>
                <c:formatCode>0.0</c:formatCode>
                <c:ptCount val="4"/>
                <c:pt idx="0">
                  <c:v>4900</c:v>
                </c:pt>
                <c:pt idx="1">
                  <c:v>34770</c:v>
                </c:pt>
                <c:pt idx="2">
                  <c:v>3037</c:v>
                </c:pt>
                <c:pt idx="3">
                  <c:v>442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463015647226174"/>
          <c:y val="3.0664511468899026E-2"/>
          <c:w val="0.33514734294388654"/>
          <c:h val="0.82288203586192621"/>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1.8630131631464826E-2"/>
          <c:y val="0.17780949175581806"/>
          <c:w val="0.5449731408444326"/>
          <c:h val="0.69243646130822056"/>
        </c:manualLayout>
      </c:layout>
      <c:pieChart>
        <c:varyColors val="1"/>
        <c:ser>
          <c:idx val="0"/>
          <c:order val="0"/>
          <c:tx>
            <c:strRef>
              <c:f>Лист1!$B$1</c:f>
              <c:strCache>
                <c:ptCount val="1"/>
                <c:pt idx="0">
                  <c:v>Доходы бюджета - поступающие в бюджет денежные средства</c:v>
                </c:pt>
              </c:strCache>
            </c:strRef>
          </c:tx>
          <c:explosion val="26"/>
          <c:dPt>
            <c:idx val="0"/>
            <c:bubble3D val="0"/>
            <c:explosion val="9"/>
          </c:dPt>
          <c:dPt>
            <c:idx val="1"/>
            <c:bubble3D val="0"/>
            <c:explosion val="24"/>
          </c:dPt>
          <c:dLbls>
            <c:dLbl>
              <c:idx val="0"/>
              <c:layout/>
              <c:spPr/>
              <c:txPr>
                <a:bodyPr/>
                <a:lstStyle/>
                <a:p>
                  <a:pPr>
                    <a:defRPr/>
                  </a:pPr>
                  <a:endParaRPr lang="ru-RU"/>
                </a:p>
              </c:txPr>
              <c:showLegendKey val="1"/>
              <c:showVal val="1"/>
              <c:showCatName val="0"/>
              <c:showSerName val="0"/>
              <c:showPercent val="0"/>
              <c:showBubbleSize val="0"/>
            </c:dLbl>
            <c:dLbl>
              <c:idx val="1"/>
              <c:layout/>
              <c:spPr/>
              <c:txPr>
                <a:bodyPr/>
                <a:lstStyle/>
                <a:p>
                  <a:pPr>
                    <a:defRPr/>
                  </a:pPr>
                  <a:endParaRPr lang="ru-RU"/>
                </a:p>
              </c:txPr>
              <c:showLegendKey val="1"/>
              <c:showVal val="1"/>
              <c:showCatName val="0"/>
              <c:showSerName val="0"/>
              <c:showPercent val="0"/>
              <c:showBubbleSize val="0"/>
            </c:dLbl>
            <c:showLegendKey val="0"/>
            <c:showVal val="0"/>
            <c:showCatName val="0"/>
            <c:showSerName val="0"/>
            <c:showPercent val="0"/>
            <c:showBubbleSize val="0"/>
          </c:dLbls>
          <c:cat>
            <c:strRef>
              <c:f>Лист1!$A$2:$A$3</c:f>
              <c:strCache>
                <c:ptCount val="2"/>
                <c:pt idx="0">
                  <c:v>Налоговые и неналоговые доходы в 2018 году -  536 419,0 тыс.руб. (35%)</c:v>
                </c:pt>
                <c:pt idx="1">
                  <c:v>Безвозмездные поступления -         962 106 тыс.руб. (65%)</c:v>
                </c:pt>
              </c:strCache>
            </c:strRef>
          </c:cat>
          <c:val>
            <c:numRef>
              <c:f>Лист1!$B$2:$B$3</c:f>
              <c:numCache>
                <c:formatCode>0.0</c:formatCode>
                <c:ptCount val="2"/>
                <c:pt idx="0">
                  <c:v>536419</c:v>
                </c:pt>
                <c:pt idx="1">
                  <c:v>962106</c:v>
                </c:pt>
              </c:numCache>
            </c:numRef>
          </c:val>
        </c:ser>
        <c:dLbls>
          <c:showLegendKey val="0"/>
          <c:showVal val="0"/>
          <c:showCatName val="0"/>
          <c:showSerName val="0"/>
          <c:showPercent val="0"/>
          <c:showBubbleSize val="0"/>
          <c:showLeaderLines val="1"/>
        </c:dLbls>
        <c:firstSliceAng val="0"/>
      </c:pieChart>
      <c:spPr>
        <a:noFill/>
        <a:ln w="25394">
          <a:noFill/>
        </a:ln>
      </c:spPr>
    </c:plotArea>
    <c:legend>
      <c:legendPos val="r"/>
      <c:legendEntry>
        <c:idx val="0"/>
        <c:txPr>
          <a:bodyPr/>
          <a:lstStyle/>
          <a:p>
            <a:pPr>
              <a:defRPr sz="1400" baseline="0"/>
            </a:pPr>
            <a:endParaRPr lang="ru-RU"/>
          </a:p>
        </c:txPr>
      </c:legendEntry>
      <c:layout>
        <c:manualLayout>
          <c:xMode val="edge"/>
          <c:yMode val="edge"/>
          <c:x val="0.53532744924417697"/>
          <c:y val="0.36699357223204243"/>
          <c:w val="0.4532621149079461"/>
          <c:h val="0.36835780441908217"/>
        </c:manualLayout>
      </c:layout>
      <c:overlay val="0"/>
    </c:legend>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Неналоговые доходы (тыс.руб.)</c:v>
                </c:pt>
              </c:strCache>
            </c:strRef>
          </c:tx>
          <c:invertIfNegative val="0"/>
          <c:dLbls>
            <c:txPr>
              <a:bodyPr/>
              <a:lstStyle/>
              <a:p>
                <a:pPr>
                  <a:defRPr sz="1399" baseline="0"/>
                </a:pPr>
                <a:endParaRPr lang="ru-RU"/>
              </a:p>
            </c:txPr>
            <c:showLegendKey val="0"/>
            <c:showVal val="1"/>
            <c:showCatName val="0"/>
            <c:showSerName val="0"/>
            <c:showPercent val="0"/>
            <c:showBubbleSize val="0"/>
            <c:showLeaderLines val="0"/>
          </c:dLbls>
          <c:cat>
            <c:numRef>
              <c:f>Лист1!$A$2:$A$6</c:f>
              <c:numCache>
                <c:formatCode>General</c:formatCode>
                <c:ptCount val="5"/>
                <c:pt idx="0">
                  <c:v>2016</c:v>
                </c:pt>
                <c:pt idx="1">
                  <c:v>2017</c:v>
                </c:pt>
                <c:pt idx="2">
                  <c:v>2018</c:v>
                </c:pt>
                <c:pt idx="3">
                  <c:v>2019</c:v>
                </c:pt>
                <c:pt idx="4">
                  <c:v>2020</c:v>
                </c:pt>
              </c:numCache>
            </c:numRef>
          </c:cat>
          <c:val>
            <c:numRef>
              <c:f>Лист1!$B$2:$B$6</c:f>
              <c:numCache>
                <c:formatCode>General</c:formatCode>
                <c:ptCount val="5"/>
                <c:pt idx="0">
                  <c:v>51896</c:v>
                </c:pt>
                <c:pt idx="1">
                  <c:v>51133</c:v>
                </c:pt>
                <c:pt idx="2">
                  <c:v>50614</c:v>
                </c:pt>
                <c:pt idx="3">
                  <c:v>52177</c:v>
                </c:pt>
                <c:pt idx="4">
                  <c:v>54662</c:v>
                </c:pt>
              </c:numCache>
            </c:numRef>
          </c:val>
        </c:ser>
        <c:ser>
          <c:idx val="1"/>
          <c:order val="1"/>
          <c:tx>
            <c:strRef>
              <c:f>Лист1!$C$1</c:f>
              <c:strCache>
                <c:ptCount val="1"/>
                <c:pt idx="0">
                  <c:v>Налоговые доходы (тыс.руб.)</c:v>
                </c:pt>
              </c:strCache>
            </c:strRef>
          </c:tx>
          <c:invertIfNegative val="0"/>
          <c:dLbls>
            <c:txPr>
              <a:bodyPr/>
              <a:lstStyle/>
              <a:p>
                <a:pPr>
                  <a:defRPr sz="1399" baseline="0"/>
                </a:pPr>
                <a:endParaRPr lang="ru-RU"/>
              </a:p>
            </c:txPr>
            <c:showLegendKey val="0"/>
            <c:showVal val="1"/>
            <c:showCatName val="0"/>
            <c:showSerName val="0"/>
            <c:showPercent val="0"/>
            <c:showBubbleSize val="0"/>
            <c:showLeaderLines val="0"/>
          </c:dLbls>
          <c:cat>
            <c:numRef>
              <c:f>Лист1!$A$2:$A$6</c:f>
              <c:numCache>
                <c:formatCode>General</c:formatCode>
                <c:ptCount val="5"/>
                <c:pt idx="0">
                  <c:v>2016</c:v>
                </c:pt>
                <c:pt idx="1">
                  <c:v>2017</c:v>
                </c:pt>
                <c:pt idx="2">
                  <c:v>2018</c:v>
                </c:pt>
                <c:pt idx="3">
                  <c:v>2019</c:v>
                </c:pt>
                <c:pt idx="4">
                  <c:v>2020</c:v>
                </c:pt>
              </c:numCache>
            </c:numRef>
          </c:cat>
          <c:val>
            <c:numRef>
              <c:f>Лист1!$C$2:$C$6</c:f>
              <c:numCache>
                <c:formatCode>General</c:formatCode>
                <c:ptCount val="5"/>
                <c:pt idx="0">
                  <c:v>455067</c:v>
                </c:pt>
                <c:pt idx="1">
                  <c:v>457006</c:v>
                </c:pt>
                <c:pt idx="2">
                  <c:v>485805</c:v>
                </c:pt>
                <c:pt idx="3">
                  <c:v>486146</c:v>
                </c:pt>
                <c:pt idx="4">
                  <c:v>498762</c:v>
                </c:pt>
              </c:numCache>
            </c:numRef>
          </c:val>
        </c:ser>
        <c:dLbls>
          <c:showLegendKey val="0"/>
          <c:showVal val="0"/>
          <c:showCatName val="0"/>
          <c:showSerName val="0"/>
          <c:showPercent val="0"/>
          <c:showBubbleSize val="0"/>
        </c:dLbls>
        <c:gapWidth val="150"/>
        <c:shape val="box"/>
        <c:axId val="106734720"/>
        <c:axId val="106759680"/>
        <c:axId val="0"/>
      </c:bar3DChart>
      <c:catAx>
        <c:axId val="106734720"/>
        <c:scaling>
          <c:orientation val="minMax"/>
        </c:scaling>
        <c:delete val="0"/>
        <c:axPos val="b"/>
        <c:numFmt formatCode="General" sourceLinked="1"/>
        <c:majorTickMark val="out"/>
        <c:minorTickMark val="none"/>
        <c:tickLblPos val="nextTo"/>
        <c:crossAx val="106759680"/>
        <c:crosses val="autoZero"/>
        <c:auto val="1"/>
        <c:lblAlgn val="ctr"/>
        <c:lblOffset val="100"/>
        <c:noMultiLvlLbl val="0"/>
      </c:catAx>
      <c:valAx>
        <c:axId val="106759680"/>
        <c:scaling>
          <c:orientation val="minMax"/>
        </c:scaling>
        <c:delete val="0"/>
        <c:axPos val="l"/>
        <c:majorGridlines/>
        <c:numFmt formatCode="General" sourceLinked="1"/>
        <c:majorTickMark val="out"/>
        <c:minorTickMark val="none"/>
        <c:tickLblPos val="nextTo"/>
        <c:crossAx val="106734720"/>
        <c:crosses val="autoZero"/>
        <c:crossBetween val="between"/>
      </c:valAx>
      <c:spPr>
        <a:noFill/>
        <a:ln w="25387">
          <a:noFill/>
        </a:ln>
      </c:spPr>
    </c:plotArea>
    <c:legend>
      <c:legendPos val="r"/>
      <c:layout/>
      <c:overlay val="0"/>
    </c:legend>
    <c:plotVisOnly val="1"/>
    <c:dispBlanksAs val="gap"/>
    <c:showDLblsOverMax val="0"/>
  </c:chart>
  <c:txPr>
    <a:bodyPr/>
    <a:lstStyle/>
    <a:p>
      <a:pPr>
        <a:defRPr sz="179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359498067466188E-3"/>
          <c:y val="5.296652474049432E-2"/>
          <c:w val="0.54814267712944198"/>
          <c:h val="0.82256588607271852"/>
        </c:manualLayout>
      </c:layout>
      <c:pie3DChart>
        <c:varyColors val="1"/>
        <c:ser>
          <c:idx val="0"/>
          <c:order val="0"/>
          <c:tx>
            <c:strRef>
              <c:f>Лист1!$B$1</c:f>
              <c:strCache>
                <c:ptCount val="1"/>
                <c:pt idx="0">
                  <c:v>Столбец1</c:v>
                </c:pt>
              </c:strCache>
            </c:strRef>
          </c:tx>
          <c:explosion val="25"/>
          <c:dPt>
            <c:idx val="0"/>
            <c:bubble3D val="0"/>
          </c:dPt>
          <c:dPt>
            <c:idx val="1"/>
            <c:bubble3D val="0"/>
          </c:dPt>
          <c:dPt>
            <c:idx val="2"/>
            <c:bubble3D val="0"/>
          </c:dPt>
          <c:dPt>
            <c:idx val="3"/>
            <c:bubble3D val="0"/>
          </c:dPt>
          <c:dPt>
            <c:idx val="4"/>
            <c:bubble3D val="0"/>
          </c:dPt>
          <c:dPt>
            <c:idx val="5"/>
            <c:bubble3D val="0"/>
          </c:dPt>
          <c:dPt>
            <c:idx val="6"/>
            <c:bubble3D val="0"/>
          </c:dPt>
          <c:dLbls>
            <c:dLbl>
              <c:idx val="0"/>
              <c:layout/>
              <c:tx>
                <c:rich>
                  <a:bodyPr/>
                  <a:lstStyle/>
                  <a:p>
                    <a:pPr>
                      <a:defRPr/>
                    </a:pPr>
                    <a:r>
                      <a:rPr lang="ru-RU" dirty="0" smtClean="0"/>
                      <a:t>166</a:t>
                    </a:r>
                    <a:r>
                      <a:rPr lang="ru-RU" baseline="0" dirty="0" smtClean="0"/>
                      <a:t> 399</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1"/>
              <c:layout>
                <c:manualLayout>
                  <c:x val="-5.516526294948141E-2"/>
                  <c:y val="0.15200149664952037"/>
                </c:manualLayout>
              </c:layout>
              <c:tx>
                <c:rich>
                  <a:bodyPr/>
                  <a:lstStyle/>
                  <a:p>
                    <a:pPr>
                      <a:defRPr/>
                    </a:pPr>
                    <a:r>
                      <a:rPr lang="ru-RU" dirty="0" smtClean="0"/>
                      <a:t>5881</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2"/>
              <c:layout>
                <c:manualLayout>
                  <c:x val="6.8387260090009509E-3"/>
                  <c:y val="3.761969390788412E-3"/>
                </c:manualLayout>
              </c:layout>
              <c:tx>
                <c:rich>
                  <a:bodyPr/>
                  <a:lstStyle/>
                  <a:p>
                    <a:pPr>
                      <a:defRPr/>
                    </a:pPr>
                    <a:r>
                      <a:rPr lang="ru-RU" dirty="0" smtClean="0"/>
                      <a:t>43</a:t>
                    </a:r>
                    <a:r>
                      <a:rPr lang="ru-RU" baseline="0" dirty="0" smtClean="0"/>
                      <a:t> 287</a:t>
                    </a:r>
                    <a:r>
                      <a:rPr lang="en-US" dirty="0" smtClean="0"/>
                      <a:t>,0</a:t>
                    </a:r>
                    <a:r>
                      <a:rPr lang="ru-RU" dirty="0" smtClean="0"/>
                      <a:t> </a:t>
                    </a:r>
                    <a:r>
                      <a:rPr lang="ru-RU" dirty="0" err="1" smtClean="0"/>
                      <a:t>т.р</a:t>
                    </a:r>
                    <a:r>
                      <a:rPr lang="ru-RU" dirty="0" smtClean="0"/>
                      <a:t>.</a:t>
                    </a:r>
                  </a:p>
                </c:rich>
              </c:tx>
              <c:spPr/>
              <c:dLblPos val="bestFit"/>
              <c:showLegendKey val="0"/>
              <c:showVal val="0"/>
              <c:showCatName val="0"/>
              <c:showSerName val="0"/>
              <c:showPercent val="0"/>
              <c:showBubbleSize val="0"/>
            </c:dLbl>
            <c:dLbl>
              <c:idx val="3"/>
              <c:layout/>
              <c:tx>
                <c:rich>
                  <a:bodyPr/>
                  <a:lstStyle/>
                  <a:p>
                    <a:pPr>
                      <a:defRPr/>
                    </a:pPr>
                    <a:r>
                      <a:rPr lang="ru-RU" dirty="0" smtClean="0"/>
                      <a:t>96</a:t>
                    </a:r>
                    <a:r>
                      <a:rPr lang="ru-RU" baseline="0" dirty="0" smtClean="0"/>
                      <a:t> 378</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4"/>
              <c:layout/>
              <c:tx>
                <c:rich>
                  <a:bodyPr/>
                  <a:lstStyle/>
                  <a:p>
                    <a:pPr>
                      <a:defRPr/>
                    </a:pPr>
                    <a:r>
                      <a:rPr lang="ru-RU" dirty="0" smtClean="0"/>
                      <a:t>161</a:t>
                    </a:r>
                    <a:r>
                      <a:rPr lang="ru-RU" baseline="0" dirty="0" smtClean="0"/>
                      <a:t> 350</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5"/>
              <c:layout/>
              <c:tx>
                <c:rich>
                  <a:bodyPr/>
                  <a:lstStyle/>
                  <a:p>
                    <a:pPr>
                      <a:defRPr/>
                    </a:pPr>
                    <a:r>
                      <a:rPr lang="ru-RU" dirty="0" smtClean="0"/>
                      <a:t>12</a:t>
                    </a:r>
                    <a:r>
                      <a:rPr lang="ru-RU" baseline="0" dirty="0" smtClean="0"/>
                      <a:t> 510</a:t>
                    </a:r>
                    <a:r>
                      <a:rPr lang="en-US" dirty="0" smtClean="0"/>
                      <a:t>,0</a:t>
                    </a:r>
                    <a:r>
                      <a:rPr lang="ru-RU" dirty="0" smtClean="0"/>
                      <a:t> </a:t>
                    </a:r>
                    <a:r>
                      <a:rPr lang="ru-RU" dirty="0" err="1" smtClean="0"/>
                      <a:t>т.р</a:t>
                    </a:r>
                    <a:endParaRPr lang="ru-RU" dirty="0" smtClean="0"/>
                  </a:p>
                </c:rich>
              </c:tx>
              <c:spPr/>
              <c:showLegendKey val="0"/>
              <c:showVal val="0"/>
              <c:showCatName val="0"/>
              <c:showSerName val="0"/>
              <c:showPercent val="0"/>
              <c:showBubbleSize val="0"/>
            </c:dLbl>
            <c:dLbl>
              <c:idx val="6"/>
              <c:layout/>
              <c:tx>
                <c:rich>
                  <a:bodyPr/>
                  <a:lstStyle/>
                  <a:p>
                    <a:pPr>
                      <a:defRPr/>
                    </a:pPr>
                    <a:r>
                      <a:rPr lang="ru-RU" dirty="0" smtClean="0"/>
                      <a:t>10368</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showLegendKey val="0"/>
            <c:showVal val="1"/>
            <c:showCatName val="0"/>
            <c:showSerName val="0"/>
            <c:showPercent val="0"/>
            <c:showBubbleSize val="0"/>
            <c:showLeaderLines val="1"/>
          </c:dLbls>
          <c:cat>
            <c:strRef>
              <c:f>Лист1!$A$2:$A$7</c:f>
              <c:strCache>
                <c:ptCount val="6"/>
                <c:pt idx="0">
                  <c:v>Налог на доходы физических лиц - уд.вес 34,3%</c:v>
                </c:pt>
                <c:pt idx="1">
                  <c:v>Единый сельхозналог -уд.вес 1,2%</c:v>
                </c:pt>
                <c:pt idx="2">
                  <c:v>Единый налог на вменненый  доход - уд.вес 8,9%</c:v>
                </c:pt>
                <c:pt idx="3">
                  <c:v>Налог, взимаемый в связи с применением  упрощенной системы налогооблажения - уд.вес 19,8%</c:v>
                </c:pt>
                <c:pt idx="4">
                  <c:v>Налог на имущество организаций - уд.вес 33,2%</c:v>
                </c:pt>
                <c:pt idx="5">
                  <c:v>Причие - уд.вес 2,6%</c:v>
                </c:pt>
              </c:strCache>
            </c:strRef>
          </c:cat>
          <c:val>
            <c:numRef>
              <c:f>Лист1!$B$2:$B$7</c:f>
              <c:numCache>
                <c:formatCode>0.0</c:formatCode>
                <c:ptCount val="6"/>
                <c:pt idx="0" formatCode="#,##0.0">
                  <c:v>166399</c:v>
                </c:pt>
                <c:pt idx="1">
                  <c:v>5881</c:v>
                </c:pt>
                <c:pt idx="2">
                  <c:v>43287</c:v>
                </c:pt>
                <c:pt idx="3">
                  <c:v>96378</c:v>
                </c:pt>
                <c:pt idx="4">
                  <c:v>161350</c:v>
                </c:pt>
                <c:pt idx="5">
                  <c:v>12510</c:v>
                </c:pt>
              </c:numCache>
            </c:numRef>
          </c:val>
        </c:ser>
        <c:dLbls>
          <c:showLegendKey val="0"/>
          <c:showVal val="0"/>
          <c:showCatName val="0"/>
          <c:showSerName val="0"/>
          <c:showPercent val="0"/>
          <c:showBubbleSize val="0"/>
          <c:showLeaderLines val="1"/>
        </c:dLbls>
      </c:pie3DChart>
      <c:spPr>
        <a:noFill/>
        <a:ln w="25380">
          <a:noFill/>
        </a:ln>
      </c:spPr>
    </c:plotArea>
    <c:legend>
      <c:legendPos val="r"/>
      <c:layout>
        <c:manualLayout>
          <c:xMode val="edge"/>
          <c:yMode val="edge"/>
          <c:x val="0.5601443265067505"/>
          <c:y val="8.6314210723659548E-4"/>
          <c:w val="0.43057310411604577"/>
          <c:h val="0.9991368370368966"/>
        </c:manualLayout>
      </c:layout>
      <c:overlay val="0"/>
      <c:txPr>
        <a:bodyPr/>
        <a:lstStyle/>
        <a:p>
          <a:pPr>
            <a:defRPr sz="1400" b="1"/>
          </a:pPr>
          <a:endParaRPr lang="ru-RU"/>
        </a:p>
      </c:txPr>
    </c:legend>
    <c:plotVisOnly val="1"/>
    <c:dispBlanksAs val="zero"/>
    <c:showDLblsOverMax val="0"/>
  </c:chart>
  <c:txPr>
    <a:bodyPr/>
    <a:lstStyle/>
    <a:p>
      <a:pPr>
        <a:defRPr sz="1799"/>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100"/>
      <c:rAngAx val="0"/>
      <c:perspective val="0"/>
    </c:view3D>
    <c:floor>
      <c:thickness val="0"/>
    </c:floor>
    <c:sideWall>
      <c:thickness val="0"/>
    </c:sideWall>
    <c:backWall>
      <c:thickness val="0"/>
    </c:backWall>
    <c:plotArea>
      <c:layout>
        <c:manualLayout>
          <c:layoutTarget val="inner"/>
          <c:xMode val="edge"/>
          <c:yMode val="edge"/>
          <c:x val="0.11406018018200002"/>
          <c:y val="0.17918069135566334"/>
          <c:w val="0.6310060245831276"/>
          <c:h val="0.70498464647388703"/>
        </c:manualLayout>
      </c:layout>
      <c:bar3DChart>
        <c:barDir val="col"/>
        <c:grouping val="clustered"/>
        <c:varyColors val="0"/>
        <c:ser>
          <c:idx val="0"/>
          <c:order val="0"/>
          <c:tx>
            <c:strRef>
              <c:f>Лист1!$B$1</c:f>
              <c:strCache>
                <c:ptCount val="1"/>
                <c:pt idx="0">
                  <c:v>Столбец1</c:v>
                </c:pt>
              </c:strCache>
            </c:strRef>
          </c:tx>
          <c:spPr>
            <a:ln w="28540">
              <a:noFill/>
            </a:ln>
          </c:spPr>
          <c:invertIfNegative val="0"/>
          <c:dLbls>
            <c:showLegendKey val="0"/>
            <c:showVal val="1"/>
            <c:showCatName val="0"/>
            <c:showSerName val="0"/>
            <c:showPercent val="0"/>
            <c:showBubbleSize val="0"/>
            <c:showLeaderLines val="0"/>
          </c:dLbls>
          <c:cat>
            <c:strRef>
              <c:f>Лист1!$A$2:$A$4</c:f>
              <c:strCache>
                <c:ptCount val="3"/>
                <c:pt idx="0">
                  <c:v>2018</c:v>
                </c:pt>
                <c:pt idx="1">
                  <c:v>2019</c:v>
                </c:pt>
                <c:pt idx="2">
                  <c:v>2020</c:v>
                </c:pt>
              </c:strCache>
            </c:strRef>
          </c:cat>
          <c:val>
            <c:numRef>
              <c:f>Лист1!$B$2:$B$4</c:f>
              <c:numCache>
                <c:formatCode>General</c:formatCode>
                <c:ptCount val="3"/>
                <c:pt idx="0">
                  <c:v>962106</c:v>
                </c:pt>
                <c:pt idx="1">
                  <c:v>424956</c:v>
                </c:pt>
                <c:pt idx="2">
                  <c:v>420905</c:v>
                </c:pt>
              </c:numCache>
            </c:numRef>
          </c:val>
        </c:ser>
        <c:ser>
          <c:idx val="1"/>
          <c:order val="1"/>
          <c:tx>
            <c:strRef>
              <c:f>Лист1!$C$1</c:f>
              <c:strCache>
                <c:ptCount val="1"/>
                <c:pt idx="0">
                  <c:v>Столбец2</c:v>
                </c:pt>
              </c:strCache>
            </c:strRef>
          </c:tx>
          <c:spPr>
            <a:ln w="28540">
              <a:noFill/>
            </a:ln>
          </c:spPr>
          <c:invertIfNegative val="0"/>
          <c:cat>
            <c:strRef>
              <c:f>Лист1!$A$2:$A$4</c:f>
              <c:strCache>
                <c:ptCount val="3"/>
                <c:pt idx="0">
                  <c:v>2018</c:v>
                </c:pt>
                <c:pt idx="1">
                  <c:v>2019</c:v>
                </c:pt>
                <c:pt idx="2">
                  <c:v>2020</c:v>
                </c:pt>
              </c:strCache>
            </c:strRef>
          </c:cat>
          <c:val>
            <c:numRef>
              <c:f>Лист1!$C$2:$C$4</c:f>
              <c:numCache>
                <c:formatCode>General</c:formatCode>
                <c:ptCount val="3"/>
              </c:numCache>
            </c:numRef>
          </c:val>
        </c:ser>
        <c:ser>
          <c:idx val="2"/>
          <c:order val="2"/>
          <c:tx>
            <c:strRef>
              <c:f>Лист1!$D$1</c:f>
              <c:strCache>
                <c:ptCount val="1"/>
                <c:pt idx="0">
                  <c:v>Столбец3</c:v>
                </c:pt>
              </c:strCache>
            </c:strRef>
          </c:tx>
          <c:spPr>
            <a:ln w="28540">
              <a:noFill/>
            </a:ln>
          </c:spPr>
          <c:invertIfNegative val="0"/>
          <c:cat>
            <c:strRef>
              <c:f>Лист1!$A$2:$A$4</c:f>
              <c:strCache>
                <c:ptCount val="3"/>
                <c:pt idx="0">
                  <c:v>2018</c:v>
                </c:pt>
                <c:pt idx="1">
                  <c:v>2019</c:v>
                </c:pt>
                <c:pt idx="2">
                  <c:v>2020</c:v>
                </c:pt>
              </c:strCache>
            </c:strRef>
          </c:cat>
          <c:val>
            <c:numRef>
              <c:f>Лист1!$D$2:$D$4</c:f>
              <c:numCache>
                <c:formatCode>General</c:formatCode>
                <c:ptCount val="3"/>
              </c:numCache>
            </c:numRef>
          </c:val>
        </c:ser>
        <c:ser>
          <c:idx val="3"/>
          <c:order val="3"/>
          <c:tx>
            <c:strRef>
              <c:f>Лист1!$E$1</c:f>
              <c:strCache>
                <c:ptCount val="1"/>
                <c:pt idx="0">
                  <c:v>Столбец4</c:v>
                </c:pt>
              </c:strCache>
            </c:strRef>
          </c:tx>
          <c:spPr>
            <a:ln w="28540">
              <a:noFill/>
            </a:ln>
          </c:spPr>
          <c:invertIfNegative val="0"/>
          <c:cat>
            <c:strRef>
              <c:f>Лист1!$A$2:$A$4</c:f>
              <c:strCache>
                <c:ptCount val="3"/>
                <c:pt idx="0">
                  <c:v>2018</c:v>
                </c:pt>
                <c:pt idx="1">
                  <c:v>2019</c:v>
                </c:pt>
                <c:pt idx="2">
                  <c:v>2020</c:v>
                </c:pt>
              </c:strCache>
            </c:strRef>
          </c:cat>
          <c:val>
            <c:numRef>
              <c:f>Лист1!$E$2:$E$4</c:f>
              <c:numCache>
                <c:formatCode>General</c:formatCode>
                <c:ptCount val="3"/>
              </c:numCache>
            </c:numRef>
          </c:val>
        </c:ser>
        <c:dLbls>
          <c:showLegendKey val="0"/>
          <c:showVal val="0"/>
          <c:showCatName val="0"/>
          <c:showSerName val="0"/>
          <c:showPercent val="0"/>
          <c:showBubbleSize val="0"/>
        </c:dLbls>
        <c:gapWidth val="150"/>
        <c:shape val="cylinder"/>
        <c:axId val="113178880"/>
        <c:axId val="113246208"/>
        <c:axId val="0"/>
      </c:bar3DChart>
      <c:catAx>
        <c:axId val="113178880"/>
        <c:scaling>
          <c:orientation val="minMax"/>
        </c:scaling>
        <c:delete val="0"/>
        <c:axPos val="b"/>
        <c:numFmt formatCode="@" sourceLinked="1"/>
        <c:majorTickMark val="out"/>
        <c:minorTickMark val="none"/>
        <c:tickLblPos val="nextTo"/>
        <c:crossAx val="113246208"/>
        <c:crosses val="autoZero"/>
        <c:auto val="1"/>
        <c:lblAlgn val="ctr"/>
        <c:lblOffset val="100"/>
        <c:noMultiLvlLbl val="0"/>
      </c:catAx>
      <c:valAx>
        <c:axId val="113246208"/>
        <c:scaling>
          <c:orientation val="minMax"/>
        </c:scaling>
        <c:delete val="0"/>
        <c:axPos val="l"/>
        <c:majorGridlines/>
        <c:numFmt formatCode="General" sourceLinked="1"/>
        <c:majorTickMark val="out"/>
        <c:minorTickMark val="none"/>
        <c:tickLblPos val="nextTo"/>
        <c:crossAx val="113178880"/>
        <c:crosses val="autoZero"/>
        <c:crossBetween val="between"/>
      </c:valAx>
      <c:spPr>
        <a:noFill/>
        <a:ln w="25369">
          <a:noFill/>
        </a:ln>
      </c:spPr>
    </c:plotArea>
    <c:plotVisOnly val="1"/>
    <c:dispBlanksAs val="gap"/>
    <c:showDLblsOverMax val="0"/>
  </c:chart>
  <c:txPr>
    <a:bodyPr/>
    <a:lstStyle/>
    <a:p>
      <a:pPr>
        <a:defRPr sz="1598" baseline="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34152538522561E-2"/>
          <c:y val="7.7809473897477513E-2"/>
          <c:w val="0.55307911016859146"/>
          <c:h val="0.81727665489332091"/>
        </c:manualLayout>
      </c:layout>
      <c:doughnutChart>
        <c:varyColors val="1"/>
        <c:ser>
          <c:idx val="0"/>
          <c:order val="0"/>
          <c:tx>
            <c:strRef>
              <c:f>Лист1!$B$1</c:f>
              <c:strCache>
                <c:ptCount val="1"/>
                <c:pt idx="0">
                  <c:v>Столбец1</c:v>
                </c:pt>
              </c:strCache>
            </c:strRef>
          </c:tx>
          <c:explosion val="10"/>
          <c:dPt>
            <c:idx val="0"/>
            <c:bubble3D val="0"/>
          </c:dPt>
          <c:dPt>
            <c:idx val="1"/>
            <c:bubble3D val="0"/>
          </c:dPt>
          <c:dPt>
            <c:idx val="2"/>
            <c:bubble3D val="0"/>
          </c:dPt>
          <c:dLbls>
            <c:dLbl>
              <c:idx val="0"/>
              <c:layout/>
              <c:tx>
                <c:rich>
                  <a:bodyPr/>
                  <a:lstStyle/>
                  <a:p>
                    <a:r>
                      <a:rPr lang="ru-RU" smtClean="0"/>
                      <a:t>6389</a:t>
                    </a:r>
                    <a:r>
                      <a:rPr lang="en-US" smtClean="0"/>
                      <a:t>,0</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Лист1!$A$2:$A$3</c:f>
              <c:strCache>
                <c:ptCount val="2"/>
                <c:pt idx="0">
                  <c:v>дотации на выравнивание уровня бюджетной обеспеченности поселений из регионального фонда финансовой поддержки - 65%</c:v>
                </c:pt>
                <c:pt idx="1">
                  <c:v>районный фонд финансовой поддержки поселений - 35%</c:v>
                </c:pt>
              </c:strCache>
            </c:strRef>
          </c:cat>
          <c:val>
            <c:numRef>
              <c:f>Лист1!$B$2:$B$3</c:f>
              <c:numCache>
                <c:formatCode>0.0</c:formatCode>
                <c:ptCount val="2"/>
                <c:pt idx="0">
                  <c:v>6389</c:v>
                </c:pt>
                <c:pt idx="1">
                  <c:v>3500</c:v>
                </c:pt>
              </c:numCache>
            </c:numRef>
          </c:val>
        </c:ser>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56654158913200725"/>
          <c:y val="1.4119410687837312E-2"/>
          <c:w val="0.41925396207877541"/>
          <c:h val="0.9822566306502073"/>
        </c:manualLayout>
      </c:layout>
      <c:overlay val="0"/>
    </c:legend>
    <c:plotVisOnly val="1"/>
    <c:dispBlanksAs val="zero"/>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Лист1!$B$1</c:f>
              <c:strCache>
                <c:ptCount val="1"/>
                <c:pt idx="0">
                  <c:v>ГОД</c:v>
                </c:pt>
              </c:strCache>
            </c:strRef>
          </c:tx>
          <c:invertIfNegative val="0"/>
          <c:cat>
            <c:numRef>
              <c:f>Лист1!$A$2:$A$4</c:f>
              <c:numCache>
                <c:formatCode>General</c:formatCode>
                <c:ptCount val="3"/>
                <c:pt idx="0">
                  <c:v>2018</c:v>
                </c:pt>
                <c:pt idx="1">
                  <c:v>2019</c:v>
                </c:pt>
                <c:pt idx="2">
                  <c:v>2020</c:v>
                </c:pt>
              </c:numCache>
            </c:numRef>
          </c:cat>
          <c:val>
            <c:numRef>
              <c:f>Лист1!$B$2:$B$4</c:f>
              <c:numCache>
                <c:formatCode>0.0</c:formatCode>
                <c:ptCount val="3"/>
                <c:pt idx="0">
                  <c:v>1509531</c:v>
                </c:pt>
                <c:pt idx="1">
                  <c:v>973790</c:v>
                </c:pt>
                <c:pt idx="2">
                  <c:v>984809</c:v>
                </c:pt>
              </c:numCache>
            </c:numRef>
          </c:val>
        </c:ser>
        <c:dLbls>
          <c:showLegendKey val="0"/>
          <c:showVal val="0"/>
          <c:showCatName val="0"/>
          <c:showSerName val="0"/>
          <c:showPercent val="0"/>
          <c:showBubbleSize val="0"/>
        </c:dLbls>
        <c:gapWidth val="150"/>
        <c:shape val="cylinder"/>
        <c:axId val="109511040"/>
        <c:axId val="109512576"/>
        <c:axId val="0"/>
      </c:bar3DChart>
      <c:catAx>
        <c:axId val="109511040"/>
        <c:scaling>
          <c:orientation val="minMax"/>
        </c:scaling>
        <c:delete val="0"/>
        <c:axPos val="b"/>
        <c:numFmt formatCode="General" sourceLinked="1"/>
        <c:majorTickMark val="out"/>
        <c:minorTickMark val="none"/>
        <c:tickLblPos val="nextTo"/>
        <c:crossAx val="109512576"/>
        <c:crosses val="autoZero"/>
        <c:auto val="1"/>
        <c:lblAlgn val="ctr"/>
        <c:lblOffset val="100"/>
        <c:noMultiLvlLbl val="0"/>
      </c:catAx>
      <c:valAx>
        <c:axId val="109512576"/>
        <c:scaling>
          <c:orientation val="minMax"/>
        </c:scaling>
        <c:delete val="1"/>
        <c:axPos val="l"/>
        <c:numFmt formatCode="0.0" sourceLinked="1"/>
        <c:majorTickMark val="out"/>
        <c:minorTickMark val="none"/>
        <c:tickLblPos val="nextTo"/>
        <c:crossAx val="109511040"/>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10"/>
    </c:view3D>
    <c:floor>
      <c:thickness val="0"/>
    </c:floor>
    <c:sideWall>
      <c:thickness val="0"/>
    </c:sideWall>
    <c:backWall>
      <c:thickness val="0"/>
    </c:backWall>
    <c:plotArea>
      <c:layout>
        <c:manualLayout>
          <c:layoutTarget val="inner"/>
          <c:xMode val="edge"/>
          <c:yMode val="edge"/>
          <c:x val="5.7603772045380496E-2"/>
          <c:y val="7.7953408334333974E-4"/>
          <c:w val="0.92770718313208567"/>
          <c:h val="0.98805793940301667"/>
        </c:manualLayout>
      </c:layout>
      <c:pie3DChart>
        <c:varyColors val="1"/>
        <c:ser>
          <c:idx val="0"/>
          <c:order val="0"/>
          <c:tx>
            <c:strRef>
              <c:f>Лист1!$B$1</c:f>
              <c:strCache>
                <c:ptCount val="1"/>
                <c:pt idx="0">
                  <c:v>Столбец1</c:v>
                </c:pt>
              </c:strCache>
            </c:strRef>
          </c:tx>
          <c:explosion val="44"/>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Lbls>
            <c:dLbl>
              <c:idx val="0"/>
              <c:layout>
                <c:manualLayout>
                  <c:x val="-0.1170076603058797"/>
                  <c:y val="2.6295948429086606E-2"/>
                </c:manualLayout>
              </c:layout>
              <c:tx>
                <c:rich>
                  <a:bodyPr/>
                  <a:lstStyle/>
                  <a:p>
                    <a:pPr>
                      <a:defRPr sz="1400"/>
                    </a:pPr>
                    <a:r>
                      <a:rPr lang="ru-RU" sz="1400" dirty="0" smtClean="0"/>
                      <a:t>Общегосударственные вопросы – </a:t>
                    </a:r>
                    <a:r>
                      <a:rPr lang="ru-RU" sz="1400" dirty="0" smtClean="0"/>
                      <a:t>146239,0 (9,6</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1"/>
              <c:layout>
                <c:manualLayout>
                  <c:x val="-5.7591986007098063E-2"/>
                  <c:y val="-0.16552870243025361"/>
                </c:manualLayout>
              </c:layout>
              <c:tx>
                <c:rich>
                  <a:bodyPr/>
                  <a:lstStyle/>
                  <a:p>
                    <a:pPr>
                      <a:defRPr sz="1400"/>
                    </a:pPr>
                    <a:r>
                      <a:rPr lang="ru-RU" sz="1400" dirty="0" smtClean="0"/>
                      <a:t>Национальная оборона – 1 </a:t>
                    </a:r>
                    <a:r>
                      <a:rPr lang="ru-RU" sz="1400" dirty="0" smtClean="0"/>
                      <a:t>766,0 </a:t>
                    </a:r>
                    <a:r>
                      <a:rPr lang="ru-RU" sz="1400" dirty="0" smtClean="0"/>
                      <a:t>(</a:t>
                    </a:r>
                    <a:r>
                      <a:rPr lang="en-US" sz="1400" dirty="0" smtClean="0"/>
                      <a:t>0,</a:t>
                    </a:r>
                    <a:r>
                      <a:rPr lang="ru-RU" sz="1400" dirty="0" smtClean="0"/>
                      <a:t>1</a:t>
                    </a:r>
                    <a:r>
                      <a:rPr lang="en-US" sz="1400" dirty="0" smtClean="0"/>
                      <a:t>%</a:t>
                    </a:r>
                    <a:r>
                      <a:rPr lang="ru-RU" sz="1400" dirty="0" smtClean="0"/>
                      <a:t>)</a:t>
                    </a:r>
                  </a:p>
                  <a:p>
                    <a:pPr>
                      <a:defRPr sz="1400"/>
                    </a:pPr>
                    <a:endParaRPr lang="en-US" dirty="0"/>
                  </a:p>
                </c:rich>
              </c:tx>
              <c:spPr/>
              <c:dLblPos val="bestFit"/>
              <c:showLegendKey val="0"/>
              <c:showVal val="0"/>
              <c:showCatName val="0"/>
              <c:showSerName val="0"/>
              <c:showPercent val="0"/>
              <c:showBubbleSize val="0"/>
            </c:dLbl>
            <c:dLbl>
              <c:idx val="2"/>
              <c:layout>
                <c:manualLayout>
                  <c:x val="2.5695716454854817E-2"/>
                  <c:y val="-5.4303145931628494E-2"/>
                </c:manualLayout>
              </c:layout>
              <c:tx>
                <c:rich>
                  <a:bodyPr/>
                  <a:lstStyle/>
                  <a:p>
                    <a:pPr>
                      <a:defRPr sz="1400"/>
                    </a:pPr>
                    <a:r>
                      <a:rPr lang="ru-RU" sz="1400" dirty="0" smtClean="0"/>
                      <a:t>Межбюджетные</a:t>
                    </a:r>
                    <a:r>
                      <a:rPr lang="ru-RU" sz="1400" baseline="0" dirty="0" smtClean="0"/>
                      <a:t> трансферты</a:t>
                    </a:r>
                    <a:r>
                      <a:rPr lang="ru-RU" sz="1400" dirty="0" smtClean="0"/>
                      <a:t> </a:t>
                    </a:r>
                    <a:r>
                      <a:rPr lang="ru-RU" sz="1400" dirty="0" smtClean="0"/>
                      <a:t>– </a:t>
                    </a:r>
                    <a:r>
                      <a:rPr lang="ru-RU" sz="1400" dirty="0" smtClean="0"/>
                      <a:t>9889,0 </a:t>
                    </a:r>
                    <a:r>
                      <a:rPr lang="ru-RU" sz="1400" dirty="0" smtClean="0"/>
                      <a:t>(</a:t>
                    </a:r>
                    <a:r>
                      <a:rPr lang="en-US" sz="1400" dirty="0" smtClean="0"/>
                      <a:t>0,</a:t>
                    </a:r>
                    <a:r>
                      <a:rPr lang="ru-RU" sz="1400" dirty="0" smtClean="0"/>
                      <a:t>7</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3"/>
              <c:layout>
                <c:manualLayout>
                  <c:x val="3.496172215364008E-2"/>
                  <c:y val="8.9636222702022664E-2"/>
                </c:manualLayout>
              </c:layout>
              <c:tx>
                <c:rich>
                  <a:bodyPr/>
                  <a:lstStyle/>
                  <a:p>
                    <a:pPr>
                      <a:defRPr sz="1400"/>
                    </a:pPr>
                    <a:r>
                      <a:rPr lang="ru-RU" sz="1400" dirty="0" smtClean="0"/>
                      <a:t>Национальная экономика – </a:t>
                    </a:r>
                    <a:r>
                      <a:rPr lang="ru-RU" sz="1400" dirty="0" smtClean="0"/>
                      <a:t>11536,0 (0,8</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4"/>
              <c:layout>
                <c:manualLayout>
                  <c:x val="1.4427710936702951E-2"/>
                  <c:y val="0.34839266365952398"/>
                </c:manualLayout>
              </c:layout>
              <c:tx>
                <c:rich>
                  <a:bodyPr/>
                  <a:lstStyle/>
                  <a:p>
                    <a:pPr>
                      <a:defRPr sz="1400"/>
                    </a:pPr>
                    <a:r>
                      <a:rPr lang="ru-RU" sz="1400" dirty="0" smtClean="0"/>
                      <a:t>Жилищно-коммунальное</a:t>
                    </a:r>
                    <a:r>
                      <a:rPr lang="ru-RU" sz="1400" baseline="0" dirty="0" smtClean="0"/>
                      <a:t> хозяйство – </a:t>
                    </a:r>
                    <a:r>
                      <a:rPr lang="ru-RU" sz="1400" baseline="0" dirty="0" smtClean="0"/>
                      <a:t>3700,0 (0,3</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5"/>
              <c:layout>
                <c:manualLayout>
                  <c:x val="2.4133477097036702E-2"/>
                  <c:y val="-0.18952789967781364"/>
                </c:manualLayout>
              </c:layout>
              <c:tx>
                <c:rich>
                  <a:bodyPr/>
                  <a:lstStyle/>
                  <a:p>
                    <a:pPr>
                      <a:defRPr sz="1400"/>
                    </a:pPr>
                    <a:r>
                      <a:rPr lang="ru-RU" sz="1400" dirty="0" smtClean="0"/>
                      <a:t>Образование  - </a:t>
                    </a:r>
                    <a:r>
                      <a:rPr lang="ru-RU" sz="1400" dirty="0" smtClean="0"/>
                      <a:t>1165947,0 </a:t>
                    </a:r>
                    <a:r>
                      <a:rPr lang="ru-RU" sz="1400" dirty="0" smtClean="0"/>
                      <a:t>(</a:t>
                    </a:r>
                    <a:r>
                      <a:rPr lang="en-US" sz="1400" dirty="0" smtClean="0"/>
                      <a:t>7</a:t>
                    </a:r>
                    <a:r>
                      <a:rPr lang="ru-RU" sz="1400" dirty="0" smtClean="0"/>
                      <a:t>7,2</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6"/>
              <c:layout>
                <c:manualLayout>
                  <c:x val="-3.5333890993663263E-2"/>
                  <c:y val="0.13890562486407815"/>
                </c:manualLayout>
              </c:layout>
              <c:tx>
                <c:rich>
                  <a:bodyPr/>
                  <a:lstStyle/>
                  <a:p>
                    <a:pPr>
                      <a:defRPr sz="1400"/>
                    </a:pPr>
                    <a:r>
                      <a:rPr lang="ru-RU" sz="1400" dirty="0" smtClean="0"/>
                      <a:t>Культура – </a:t>
                    </a:r>
                    <a:r>
                      <a:rPr lang="ru-RU" sz="1400" dirty="0" smtClean="0"/>
                      <a:t>60769,0 (4</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7"/>
              <c:layout>
                <c:manualLayout>
                  <c:x val="-0.11628769897926861"/>
                  <c:y val="5.9175312332115301E-3"/>
                </c:manualLayout>
              </c:layout>
              <c:tx>
                <c:rich>
                  <a:bodyPr/>
                  <a:lstStyle/>
                  <a:p>
                    <a:pPr>
                      <a:defRPr sz="1400"/>
                    </a:pPr>
                    <a:r>
                      <a:rPr lang="ru-RU" sz="1400" dirty="0" smtClean="0"/>
                      <a:t>Социальная политика – </a:t>
                    </a:r>
                    <a:r>
                      <a:rPr lang="ru-RU" sz="1400" dirty="0" smtClean="0"/>
                      <a:t>43149,0 (2,8</a:t>
                    </a:r>
                    <a:r>
                      <a:rPr lang="en-US" sz="1400" dirty="0" smtClean="0"/>
                      <a:t>%</a:t>
                    </a:r>
                    <a:r>
                      <a:rPr lang="ru-RU" sz="1400" dirty="0" smtClean="0"/>
                      <a:t>)</a:t>
                    </a:r>
                    <a:endParaRPr lang="en-US" sz="1400" dirty="0"/>
                  </a:p>
                </c:rich>
              </c:tx>
              <c:spPr/>
              <c:dLblPos val="bestFit"/>
              <c:showLegendKey val="0"/>
              <c:showVal val="0"/>
              <c:showCatName val="0"/>
              <c:showSerName val="0"/>
              <c:showPercent val="0"/>
              <c:showBubbleSize val="0"/>
            </c:dLbl>
            <c:dLbl>
              <c:idx val="8"/>
              <c:layout>
                <c:manualLayout>
                  <c:x val="-0.10389760412295787"/>
                  <c:y val="-9.2972165954163397E-2"/>
                </c:manualLayout>
              </c:layout>
              <c:tx>
                <c:rich>
                  <a:bodyPr/>
                  <a:lstStyle/>
                  <a:p>
                    <a:pPr>
                      <a:defRPr sz="1400"/>
                    </a:pPr>
                    <a:r>
                      <a:rPr lang="ru-RU" sz="1400" dirty="0" smtClean="0"/>
                      <a:t>Физическая культура и спорт – </a:t>
                    </a:r>
                    <a:r>
                      <a:rPr lang="ru-RU" sz="1400" dirty="0" smtClean="0"/>
                      <a:t>52067,0 (3,5</a:t>
                    </a:r>
                    <a:r>
                      <a:rPr lang="en-US" sz="1400" dirty="0" smtClean="0"/>
                      <a:t>%</a:t>
                    </a:r>
                    <a:r>
                      <a:rPr lang="ru-RU" sz="1400" dirty="0" smtClean="0"/>
                      <a:t>)</a:t>
                    </a:r>
                    <a:endParaRPr lang="en-US" sz="1800" dirty="0"/>
                  </a:p>
                </c:rich>
              </c:tx>
              <c:spPr/>
              <c:dLblPos val="bestFit"/>
              <c:showLegendKey val="0"/>
              <c:showVal val="0"/>
              <c:showCatName val="0"/>
              <c:showSerName val="0"/>
              <c:showPercent val="0"/>
              <c:showBubbleSize val="0"/>
            </c:dLbl>
            <c:dLbl>
              <c:idx val="9"/>
              <c:layout>
                <c:manualLayout>
                  <c:x val="9.5485487838357669E-2"/>
                  <c:y val="-7.6553518406630619E-2"/>
                </c:manualLayout>
              </c:layout>
              <c:tx>
                <c:rich>
                  <a:bodyPr/>
                  <a:lstStyle/>
                  <a:p>
                    <a:pPr>
                      <a:defRPr sz="1400"/>
                    </a:pPr>
                    <a:r>
                      <a:rPr lang="ru-RU" sz="1400" dirty="0" smtClean="0"/>
                      <a:t>Средства массовой информации – </a:t>
                    </a:r>
                    <a:r>
                      <a:rPr lang="ru-RU" sz="1400" dirty="0" smtClean="0"/>
                      <a:t>14469,0 </a:t>
                    </a:r>
                    <a:r>
                      <a:rPr lang="ru-RU" sz="1400" dirty="0" smtClean="0"/>
                      <a:t>(</a:t>
                    </a:r>
                    <a:r>
                      <a:rPr lang="en-US" sz="1400" dirty="0" smtClean="0"/>
                      <a:t>1%</a:t>
                    </a:r>
                    <a:r>
                      <a:rPr lang="ru-RU" sz="1400" dirty="0" smtClean="0"/>
                      <a:t>)</a:t>
                    </a:r>
                    <a:endParaRPr lang="en-US" dirty="0"/>
                  </a:p>
                </c:rich>
              </c:tx>
              <c:spPr/>
              <c:dLblPos val="bestFit"/>
              <c:showLegendKey val="0"/>
              <c:showVal val="0"/>
              <c:showCatName val="0"/>
              <c:showSerName val="0"/>
              <c:showPercent val="0"/>
              <c:showBubbleSize val="0"/>
            </c:dLbl>
            <c:dLbl>
              <c:idx val="10"/>
              <c:layout>
                <c:manualLayout>
                  <c:x val="0.20853755000592225"/>
                  <c:y val="-9.8276510367253503E-2"/>
                </c:manualLayout>
              </c:layout>
              <c:tx>
                <c:rich>
                  <a:bodyPr/>
                  <a:lstStyle/>
                  <a:p>
                    <a:pPr>
                      <a:defRPr sz="1400"/>
                    </a:pPr>
                    <a:r>
                      <a:rPr lang="ru-RU" sz="1400" dirty="0" smtClean="0"/>
                      <a:t>Межбюджетные трансферты – 9285,0 (1,0</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showLegendKey val="0"/>
            <c:showVal val="0"/>
            <c:showCatName val="0"/>
            <c:showSerName val="0"/>
            <c:showPercent val="0"/>
            <c:showBubbleSize val="0"/>
          </c:dLbls>
          <c:cat>
            <c:strRef>
              <c:f>Лист1!$A$2:$A$11</c:f>
              <c:strCache>
                <c:ptCount val="10"/>
                <c:pt idx="0">
                  <c:v>Общегосударственные расходы -146239,0 т.р.</c:v>
                </c:pt>
                <c:pt idx="1">
                  <c:v>Национальная оборона - 1766,0 т.р.</c:v>
                </c:pt>
                <c:pt idx="2">
                  <c:v>Межбюджетные трансферты - 9889,0т.р.</c:v>
                </c:pt>
                <c:pt idx="3">
                  <c:v>Национальная экономика - 11536,0 т.р.</c:v>
                </c:pt>
                <c:pt idx="4">
                  <c:v>Жилищно-коммунальное хозяйство - 3700,0 т.р.</c:v>
                </c:pt>
                <c:pt idx="5">
                  <c:v>Образование - 1165947,0 т.р.</c:v>
                </c:pt>
                <c:pt idx="6">
                  <c:v>Культура - 60769,0 т.р</c:v>
                </c:pt>
                <c:pt idx="7">
                  <c:v>Социальная политика - 43149,0 т.р.</c:v>
                </c:pt>
                <c:pt idx="8">
                  <c:v>Физическая культура и спорт - 52067,0 т.о.</c:v>
                </c:pt>
                <c:pt idx="9">
                  <c:v>Средства массовой информации - 14469,0 т.р.</c:v>
                </c:pt>
              </c:strCache>
            </c:strRef>
          </c:cat>
          <c:val>
            <c:numRef>
              <c:f>Лист1!$B$2:$B$11</c:f>
              <c:numCache>
                <c:formatCode>0.00%</c:formatCode>
                <c:ptCount val="10"/>
                <c:pt idx="0">
                  <c:v>9.6000000000000002E-2</c:v>
                </c:pt>
                <c:pt idx="1">
                  <c:v>1E-3</c:v>
                </c:pt>
                <c:pt idx="2">
                  <c:v>7.0000000000000001E-3</c:v>
                </c:pt>
                <c:pt idx="3">
                  <c:v>8.0000000000000002E-3</c:v>
                </c:pt>
                <c:pt idx="4">
                  <c:v>3.0000000000000001E-3</c:v>
                </c:pt>
                <c:pt idx="5">
                  <c:v>0.77200000000000002</c:v>
                </c:pt>
                <c:pt idx="6">
                  <c:v>0.04</c:v>
                </c:pt>
                <c:pt idx="7">
                  <c:v>2.8000000000000001E-2</c:v>
                </c:pt>
                <c:pt idx="8">
                  <c:v>3.5000000000000003E-2</c:v>
                </c:pt>
                <c:pt idx="9">
                  <c:v>0.01</c:v>
                </c:pt>
              </c:numCache>
            </c:numRef>
          </c:val>
        </c:ser>
        <c:dLbls>
          <c:showLegendKey val="0"/>
          <c:showVal val="0"/>
          <c:showCatName val="0"/>
          <c:showSerName val="0"/>
          <c:showPercent val="0"/>
          <c:showBubbleSize val="0"/>
          <c:showLeaderLines val="0"/>
        </c:dLbls>
      </c:pie3DChart>
      <c:spPr>
        <a:noFill/>
        <a:ln w="25399">
          <a:noFill/>
        </a:ln>
      </c:spPr>
    </c:plotArea>
    <c:plotVisOnly val="1"/>
    <c:dispBlanksAs val="zero"/>
    <c:showDLblsOverMax val="0"/>
  </c:chart>
  <c:txPr>
    <a:bodyPr/>
    <a:lstStyle/>
    <a:p>
      <a:pPr>
        <a:defRPr sz="1800"/>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Столбец1</c:v>
                </c:pt>
              </c:strCache>
            </c:strRef>
          </c:tx>
          <c:spPr>
            <a:effectLst>
              <a:innerShdw blurRad="63500" dist="50800" dir="13500000">
                <a:prstClr val="black">
                  <a:alpha val="50000"/>
                </a:prstClr>
              </a:innerShdw>
            </a:effectLst>
            <a:scene3d>
              <a:camera prst="orthographicFront"/>
              <a:lightRig rig="soft" dir="t">
                <a:rot lat="0" lon="0" rev="0"/>
              </a:lightRig>
            </a:scene3d>
            <a:sp3d prstMaterial="matte">
              <a:bevelT w="63500" h="63500" prst="artDeco"/>
              <a:contourClr>
                <a:srgbClr val="000000"/>
              </a:contourClr>
            </a:sp3d>
          </c:spPr>
          <c:dPt>
            <c:idx val="0"/>
            <c:bubble3D val="0"/>
          </c:dPt>
          <c:dPt>
            <c:idx val="1"/>
            <c:bubble3D val="0"/>
          </c:dPt>
          <c:dLbls>
            <c:dLbl>
              <c:idx val="0"/>
              <c:layout/>
              <c:tx>
                <c:rich>
                  <a:bodyPr/>
                  <a:lstStyle/>
                  <a:p>
                    <a:pPr>
                      <a:defRPr/>
                    </a:pPr>
                    <a:r>
                      <a:rPr lang="ru-RU" dirty="0" smtClean="0"/>
                      <a:t>783870</a:t>
                    </a:r>
                    <a:r>
                      <a:rPr lang="en-US" dirty="0" smtClean="0"/>
                      <a:t>,0</a:t>
                    </a:r>
                    <a:r>
                      <a:rPr lang="ru-RU" dirty="0" smtClean="0"/>
                      <a:t> </a:t>
                    </a:r>
                    <a:endParaRPr lang="en-US" dirty="0"/>
                  </a:p>
                </c:rich>
              </c:tx>
              <c:spPr/>
              <c:showLegendKey val="0"/>
              <c:showVal val="0"/>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Муниципальные программы МО "Тахтамукайский район" - 84,3%</c:v>
                </c:pt>
                <c:pt idx="1">
                  <c:v>Ведомственные целевые программы - 1,3 %</c:v>
                </c:pt>
                <c:pt idx="2">
                  <c:v>Иные расходы - 14,4%</c:v>
                </c:pt>
              </c:strCache>
            </c:strRef>
          </c:cat>
          <c:val>
            <c:numRef>
              <c:f>Лист1!$B$2:$B$4</c:f>
              <c:numCache>
                <c:formatCode>0.0</c:formatCode>
                <c:ptCount val="3"/>
                <c:pt idx="0">
                  <c:v>783870</c:v>
                </c:pt>
                <c:pt idx="1">
                  <c:v>12095</c:v>
                </c:pt>
                <c:pt idx="2">
                  <c:v>133880</c:v>
                </c:pt>
              </c:numCache>
            </c:numRef>
          </c:val>
        </c:ser>
        <c:dLbls>
          <c:showLegendKey val="0"/>
          <c:showVal val="0"/>
          <c:showCatName val="0"/>
          <c:showSerName val="0"/>
          <c:showPercent val="0"/>
          <c:showBubbleSize val="0"/>
          <c:showLeaderLines val="0"/>
        </c:dLbls>
        <c:firstSliceAng val="0"/>
        <c:holeSize val="50"/>
      </c:doughnutChart>
      <c:spPr>
        <a:noFill/>
        <a:ln w="25410">
          <a:noFill/>
        </a:ln>
      </c:spPr>
    </c:plotArea>
    <c:legend>
      <c:legendPos val="r"/>
      <c:layout/>
      <c:overlay val="0"/>
      <c:txPr>
        <a:bodyPr/>
        <a:lstStyle/>
        <a:p>
          <a:pPr>
            <a:defRPr sz="1400"/>
          </a:pPr>
          <a:endParaRPr lang="ru-RU"/>
        </a:p>
      </c:txPr>
    </c:legend>
    <c:plotVisOnly val="1"/>
    <c:dispBlanksAs val="zero"/>
    <c:showDLblsOverMax val="0"/>
  </c:chart>
  <c:txPr>
    <a:bodyPr/>
    <a:lstStyle/>
    <a:p>
      <a:pPr>
        <a:defRPr sz="1801"/>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98B2C-4671-44E2-937B-2735125C5681}" type="doc">
      <dgm:prSet loTypeId="urn:microsoft.com/office/officeart/2005/8/layout/hierarchy2" loCatId="hierarchy" qsTypeId="urn:microsoft.com/office/officeart/2005/8/quickstyle/simple1#1" qsCatId="simple" csTypeId="urn:microsoft.com/office/officeart/2005/8/colors/accent1_2#1" csCatId="accent1" phldr="1"/>
      <dgm:spPr/>
      <dgm:t>
        <a:bodyPr/>
        <a:lstStyle/>
        <a:p>
          <a:endParaRPr lang="ru-RU"/>
        </a:p>
      </dgm:t>
    </dgm:pt>
    <dgm:pt modelId="{9F99C633-B1E4-478A-BB74-4ECD5ABE7B0B}">
      <dgm:prSet phldrT="[Текст]" custT="1"/>
      <dgm:spPr/>
      <dgm:t>
        <a:bodyPr/>
        <a:lstStyle/>
        <a:p>
          <a:r>
            <a:rPr lang="ru-RU" sz="1600" b="1" dirty="0" smtClean="0"/>
            <a:t>Доходы бюджета – </a:t>
          </a:r>
          <a:r>
            <a:rPr lang="ru-RU" sz="1600" dirty="0" smtClean="0"/>
            <a:t>поступающие в бюджет денежные средства</a:t>
          </a:r>
          <a:endParaRPr lang="ru-RU" sz="1600" dirty="0"/>
        </a:p>
      </dgm:t>
    </dgm:pt>
    <dgm:pt modelId="{2824473A-8929-4306-B9EE-B02489E76449}" type="parTrans" cxnId="{FD786FF0-E71F-44A3-8180-7C9507C25AEE}">
      <dgm:prSet/>
      <dgm:spPr/>
      <dgm:t>
        <a:bodyPr/>
        <a:lstStyle/>
        <a:p>
          <a:endParaRPr lang="ru-RU"/>
        </a:p>
      </dgm:t>
    </dgm:pt>
    <dgm:pt modelId="{3F2DED37-66FD-4951-AB16-86099861CA17}" type="sibTrans" cxnId="{FD786FF0-E71F-44A3-8180-7C9507C25AEE}">
      <dgm:prSet/>
      <dgm:spPr/>
      <dgm:t>
        <a:bodyPr/>
        <a:lstStyle/>
        <a:p>
          <a:endParaRPr lang="ru-RU"/>
        </a:p>
      </dgm:t>
    </dgm:pt>
    <dgm:pt modelId="{FCFBDC90-F017-4689-AE3A-B7214FE5E57F}">
      <dgm:prSet phldrT="[Текст]" custT="1"/>
      <dgm:spPr/>
      <dgm:t>
        <a:bodyPr/>
        <a:lstStyle/>
        <a:p>
          <a:r>
            <a:rPr lang="ru-RU" sz="1600" b="1" dirty="0" smtClean="0"/>
            <a:t>Налоговые и неналоговые доходы</a:t>
          </a:r>
          <a:endParaRPr lang="ru-RU" sz="1600" b="1" dirty="0"/>
        </a:p>
      </dgm:t>
    </dgm:pt>
    <dgm:pt modelId="{E00A011D-2C4D-4734-9B20-389A4C64BFCB}" type="parTrans" cxnId="{5AAD6D69-8BD8-4314-899B-D19577F7055D}">
      <dgm:prSet/>
      <dgm:spPr/>
      <dgm:t>
        <a:bodyPr/>
        <a:lstStyle/>
        <a:p>
          <a:endParaRPr lang="ru-RU"/>
        </a:p>
      </dgm:t>
    </dgm:pt>
    <dgm:pt modelId="{8DB44CFD-3BF2-40FC-9E4C-08D5F6521FE3}" type="sibTrans" cxnId="{5AAD6D69-8BD8-4314-899B-D19577F7055D}">
      <dgm:prSet/>
      <dgm:spPr/>
      <dgm:t>
        <a:bodyPr/>
        <a:lstStyle/>
        <a:p>
          <a:endParaRPr lang="ru-RU"/>
        </a:p>
      </dgm:t>
    </dgm:pt>
    <dgm:pt modelId="{4A212A13-2A76-4E76-BCED-4E4E6C6CD0B2}">
      <dgm:prSet phldrT="[Текст]" custT="1"/>
      <dgm:spPr/>
      <dgm:t>
        <a:bodyPr/>
        <a:lstStyle/>
        <a:p>
          <a:r>
            <a:rPr lang="ru-RU" sz="1200" b="1" dirty="0" smtClean="0"/>
            <a:t>Налоговые доходы – </a:t>
          </a:r>
          <a:r>
            <a:rPr lang="ru-RU" sz="1200" b="0" dirty="0" smtClean="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endParaRPr lang="ru-RU" sz="1400" b="1" dirty="0"/>
        </a:p>
      </dgm:t>
    </dgm:pt>
    <dgm:pt modelId="{A5DB936D-B9F5-45B2-ACE2-912B8501DA54}" type="parTrans" cxnId="{F6A9E1EB-3419-4C83-AC84-ED5C8AC2E69B}">
      <dgm:prSet/>
      <dgm:spPr/>
      <dgm:t>
        <a:bodyPr/>
        <a:lstStyle/>
        <a:p>
          <a:endParaRPr lang="ru-RU"/>
        </a:p>
      </dgm:t>
    </dgm:pt>
    <dgm:pt modelId="{5F1CCF0C-27FD-45F0-8053-DB09C3FD1AEF}" type="sibTrans" cxnId="{F6A9E1EB-3419-4C83-AC84-ED5C8AC2E69B}">
      <dgm:prSet/>
      <dgm:spPr/>
      <dgm:t>
        <a:bodyPr/>
        <a:lstStyle/>
        <a:p>
          <a:endParaRPr lang="ru-RU"/>
        </a:p>
      </dgm:t>
    </dgm:pt>
    <dgm:pt modelId="{80C1E42E-906A-409E-A3A6-5B8ADC7F98DA}">
      <dgm:prSet phldrT="[Текст]" custT="1"/>
      <dgm:spPr/>
      <dgm:t>
        <a:bodyPr/>
        <a:lstStyle/>
        <a:p>
          <a:r>
            <a:rPr lang="ru-RU" sz="1200" b="1" dirty="0" smtClean="0"/>
            <a:t>Неналоговые доходы –</a:t>
          </a:r>
          <a:r>
            <a:rPr lang="ru-RU" sz="1200" b="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endParaRPr lang="ru-RU" sz="1200" b="1" dirty="0"/>
        </a:p>
      </dgm:t>
    </dgm:pt>
    <dgm:pt modelId="{646D331A-43A4-4635-B42D-7A68D5370C5F}" type="parTrans" cxnId="{D0F55B3D-D204-414E-85ED-CC795EDAD990}">
      <dgm:prSet/>
      <dgm:spPr/>
      <dgm:t>
        <a:bodyPr/>
        <a:lstStyle/>
        <a:p>
          <a:endParaRPr lang="ru-RU"/>
        </a:p>
      </dgm:t>
    </dgm:pt>
    <dgm:pt modelId="{7609816F-8088-4F30-8E47-B9CA8F103E8F}" type="sibTrans" cxnId="{D0F55B3D-D204-414E-85ED-CC795EDAD990}">
      <dgm:prSet/>
      <dgm:spPr/>
      <dgm:t>
        <a:bodyPr/>
        <a:lstStyle/>
        <a:p>
          <a:endParaRPr lang="ru-RU"/>
        </a:p>
      </dgm:t>
    </dgm:pt>
    <dgm:pt modelId="{1CD54C41-14A0-4309-837E-20FBB27F5322}">
      <dgm:prSet phldrT="[Текст]" custT="1"/>
      <dgm:spPr/>
      <dgm:t>
        <a:bodyPr/>
        <a:lstStyle/>
        <a:p>
          <a:r>
            <a:rPr lang="ru-RU" sz="1200" b="1" dirty="0" smtClean="0"/>
            <a:t>Безвозмездные поступления</a:t>
          </a:r>
          <a:endParaRPr lang="ru-RU" sz="1200" b="1" dirty="0"/>
        </a:p>
      </dgm:t>
    </dgm:pt>
    <dgm:pt modelId="{1206CF80-4E23-411C-8FC4-3245F0CCACAF}" type="parTrans" cxnId="{8A6424BF-47BE-4F6F-91C4-39552FC3FDD4}">
      <dgm:prSet/>
      <dgm:spPr/>
      <dgm:t>
        <a:bodyPr/>
        <a:lstStyle/>
        <a:p>
          <a:endParaRPr lang="ru-RU"/>
        </a:p>
      </dgm:t>
    </dgm:pt>
    <dgm:pt modelId="{77C22729-4ECC-4A91-AC47-8AB343B18692}" type="sibTrans" cxnId="{8A6424BF-47BE-4F6F-91C4-39552FC3FDD4}">
      <dgm:prSet/>
      <dgm:spPr/>
      <dgm:t>
        <a:bodyPr/>
        <a:lstStyle/>
        <a:p>
          <a:endParaRPr lang="ru-RU"/>
        </a:p>
      </dgm:t>
    </dgm:pt>
    <dgm:pt modelId="{B7CBFD9E-9AE0-4A70-B2E5-EF6D44A9C70D}">
      <dgm:prSet phldrT="[Текст]" custT="1"/>
      <dgm:spPr/>
      <dgm:t>
        <a:bodyPr/>
        <a:lstStyle/>
        <a:p>
          <a:r>
            <a:rPr lang="ru-RU" sz="1200" b="0" dirty="0" smtClean="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endParaRPr lang="ru-RU" sz="1200" b="0" dirty="0"/>
        </a:p>
      </dgm:t>
    </dgm:pt>
    <dgm:pt modelId="{1734201A-EEA0-448C-834F-618DA00242E5}" type="parTrans" cxnId="{4787EC63-C0C0-4596-A893-165834E7CBA6}">
      <dgm:prSet/>
      <dgm:spPr/>
      <dgm:t>
        <a:bodyPr/>
        <a:lstStyle/>
        <a:p>
          <a:endParaRPr lang="ru-RU"/>
        </a:p>
      </dgm:t>
    </dgm:pt>
    <dgm:pt modelId="{D04C2E76-2B53-44B8-B35B-AA8B02018AE7}" type="sibTrans" cxnId="{4787EC63-C0C0-4596-A893-165834E7CBA6}">
      <dgm:prSet/>
      <dgm:spPr/>
      <dgm:t>
        <a:bodyPr/>
        <a:lstStyle/>
        <a:p>
          <a:endParaRPr lang="ru-RU"/>
        </a:p>
      </dgm:t>
    </dgm:pt>
    <dgm:pt modelId="{70906917-DAC0-4CBF-836E-673430D5114A}" type="pres">
      <dgm:prSet presAssocID="{60298B2C-4671-44E2-937B-2735125C5681}" presName="diagram" presStyleCnt="0">
        <dgm:presLayoutVars>
          <dgm:chPref val="1"/>
          <dgm:dir/>
          <dgm:animOne val="branch"/>
          <dgm:animLvl val="lvl"/>
          <dgm:resizeHandles val="exact"/>
        </dgm:presLayoutVars>
      </dgm:prSet>
      <dgm:spPr/>
      <dgm:t>
        <a:bodyPr/>
        <a:lstStyle/>
        <a:p>
          <a:endParaRPr lang="ru-RU"/>
        </a:p>
      </dgm:t>
    </dgm:pt>
    <dgm:pt modelId="{04F21A93-759A-4544-BD81-6B7F1E995C7B}" type="pres">
      <dgm:prSet presAssocID="{9F99C633-B1E4-478A-BB74-4ECD5ABE7B0B}" presName="root1" presStyleCnt="0"/>
      <dgm:spPr/>
    </dgm:pt>
    <dgm:pt modelId="{7100687B-A798-4149-8E47-6C6982D5BD7A}" type="pres">
      <dgm:prSet presAssocID="{9F99C633-B1E4-478A-BB74-4ECD5ABE7B0B}" presName="LevelOneTextNode" presStyleLbl="node0" presStyleIdx="0" presStyleCnt="1" custScaleY="201353">
        <dgm:presLayoutVars>
          <dgm:chPref val="3"/>
        </dgm:presLayoutVars>
      </dgm:prSet>
      <dgm:spPr/>
      <dgm:t>
        <a:bodyPr/>
        <a:lstStyle/>
        <a:p>
          <a:endParaRPr lang="ru-RU"/>
        </a:p>
      </dgm:t>
    </dgm:pt>
    <dgm:pt modelId="{9F1B8141-4A73-4BC8-9D9C-DC5C6EF4BEB3}" type="pres">
      <dgm:prSet presAssocID="{9F99C633-B1E4-478A-BB74-4ECD5ABE7B0B}" presName="level2hierChild" presStyleCnt="0"/>
      <dgm:spPr/>
    </dgm:pt>
    <dgm:pt modelId="{0DBD8CEC-BF8F-4605-A8DC-6FCCB57140BC}" type="pres">
      <dgm:prSet presAssocID="{E00A011D-2C4D-4734-9B20-389A4C64BFCB}" presName="conn2-1" presStyleLbl="parChTrans1D2" presStyleIdx="0" presStyleCnt="2"/>
      <dgm:spPr/>
      <dgm:t>
        <a:bodyPr/>
        <a:lstStyle/>
        <a:p>
          <a:endParaRPr lang="ru-RU"/>
        </a:p>
      </dgm:t>
    </dgm:pt>
    <dgm:pt modelId="{2BB1B041-F2DB-4F37-9896-270249ED5AD2}" type="pres">
      <dgm:prSet presAssocID="{E00A011D-2C4D-4734-9B20-389A4C64BFCB}" presName="connTx" presStyleLbl="parChTrans1D2" presStyleIdx="0" presStyleCnt="2"/>
      <dgm:spPr/>
      <dgm:t>
        <a:bodyPr/>
        <a:lstStyle/>
        <a:p>
          <a:endParaRPr lang="ru-RU"/>
        </a:p>
      </dgm:t>
    </dgm:pt>
    <dgm:pt modelId="{58E1768C-B3A5-400B-870F-516CE3C21660}" type="pres">
      <dgm:prSet presAssocID="{FCFBDC90-F017-4689-AE3A-B7214FE5E57F}" presName="root2" presStyleCnt="0"/>
      <dgm:spPr/>
    </dgm:pt>
    <dgm:pt modelId="{09CF62FD-6E0F-4599-A284-00E40D75B1CB}" type="pres">
      <dgm:prSet presAssocID="{FCFBDC90-F017-4689-AE3A-B7214FE5E57F}" presName="LevelTwoTextNode" presStyleLbl="node2" presStyleIdx="0" presStyleCnt="2" custScaleX="122965" custScaleY="160108" custLinFactY="-1325" custLinFactNeighborX="-1641" custLinFactNeighborY="-100000">
        <dgm:presLayoutVars>
          <dgm:chPref val="3"/>
        </dgm:presLayoutVars>
      </dgm:prSet>
      <dgm:spPr/>
      <dgm:t>
        <a:bodyPr/>
        <a:lstStyle/>
        <a:p>
          <a:endParaRPr lang="ru-RU"/>
        </a:p>
      </dgm:t>
    </dgm:pt>
    <dgm:pt modelId="{C835C94F-C7A3-490E-94E8-6F95DCA9E112}" type="pres">
      <dgm:prSet presAssocID="{FCFBDC90-F017-4689-AE3A-B7214FE5E57F}" presName="level3hierChild" presStyleCnt="0"/>
      <dgm:spPr/>
    </dgm:pt>
    <dgm:pt modelId="{43E3EE72-EF08-4E5B-8685-FC4727767429}" type="pres">
      <dgm:prSet presAssocID="{A5DB936D-B9F5-45B2-ACE2-912B8501DA54}" presName="conn2-1" presStyleLbl="parChTrans1D3" presStyleIdx="0" presStyleCnt="3"/>
      <dgm:spPr/>
      <dgm:t>
        <a:bodyPr/>
        <a:lstStyle/>
        <a:p>
          <a:endParaRPr lang="ru-RU"/>
        </a:p>
      </dgm:t>
    </dgm:pt>
    <dgm:pt modelId="{426C5E4F-4923-41D5-9067-D1FD153CED25}" type="pres">
      <dgm:prSet presAssocID="{A5DB936D-B9F5-45B2-ACE2-912B8501DA54}" presName="connTx" presStyleLbl="parChTrans1D3" presStyleIdx="0" presStyleCnt="3"/>
      <dgm:spPr/>
      <dgm:t>
        <a:bodyPr/>
        <a:lstStyle/>
        <a:p>
          <a:endParaRPr lang="ru-RU"/>
        </a:p>
      </dgm:t>
    </dgm:pt>
    <dgm:pt modelId="{0FA29ADE-B8AA-4E8C-932B-CEAFF9039EE7}" type="pres">
      <dgm:prSet presAssocID="{4A212A13-2A76-4E76-BCED-4E4E6C6CD0B2}" presName="root2" presStyleCnt="0"/>
      <dgm:spPr/>
    </dgm:pt>
    <dgm:pt modelId="{43A454CD-0B9C-44CF-8337-C53328FBC8D3}" type="pres">
      <dgm:prSet presAssocID="{4A212A13-2A76-4E76-BCED-4E4E6C6CD0B2}" presName="LevelTwoTextNode" presStyleLbl="node3" presStyleIdx="0" presStyleCnt="3" custAng="0" custScaleX="288552" custScaleY="182431" custLinFactNeighborX="1189" custLinFactNeighborY="34671">
        <dgm:presLayoutVars>
          <dgm:chPref val="3"/>
        </dgm:presLayoutVars>
      </dgm:prSet>
      <dgm:spPr/>
      <dgm:t>
        <a:bodyPr/>
        <a:lstStyle/>
        <a:p>
          <a:endParaRPr lang="ru-RU"/>
        </a:p>
      </dgm:t>
    </dgm:pt>
    <dgm:pt modelId="{0621A219-6EF7-4BCF-9850-CBBBE98B25E2}" type="pres">
      <dgm:prSet presAssocID="{4A212A13-2A76-4E76-BCED-4E4E6C6CD0B2}" presName="level3hierChild" presStyleCnt="0"/>
      <dgm:spPr/>
    </dgm:pt>
    <dgm:pt modelId="{E384971A-BD6D-4588-BAC6-EE6FFA9B096F}" type="pres">
      <dgm:prSet presAssocID="{646D331A-43A4-4635-B42D-7A68D5370C5F}" presName="conn2-1" presStyleLbl="parChTrans1D3" presStyleIdx="1" presStyleCnt="3"/>
      <dgm:spPr/>
      <dgm:t>
        <a:bodyPr/>
        <a:lstStyle/>
        <a:p>
          <a:endParaRPr lang="ru-RU"/>
        </a:p>
      </dgm:t>
    </dgm:pt>
    <dgm:pt modelId="{2E7F2CAA-668D-468C-B031-0A633D0D6DCB}" type="pres">
      <dgm:prSet presAssocID="{646D331A-43A4-4635-B42D-7A68D5370C5F}" presName="connTx" presStyleLbl="parChTrans1D3" presStyleIdx="1" presStyleCnt="3"/>
      <dgm:spPr/>
      <dgm:t>
        <a:bodyPr/>
        <a:lstStyle/>
        <a:p>
          <a:endParaRPr lang="ru-RU"/>
        </a:p>
      </dgm:t>
    </dgm:pt>
    <dgm:pt modelId="{F4EDC641-CC06-44A4-9618-B775DA32EBB5}" type="pres">
      <dgm:prSet presAssocID="{80C1E42E-906A-409E-A3A6-5B8ADC7F98DA}" presName="root2" presStyleCnt="0"/>
      <dgm:spPr/>
    </dgm:pt>
    <dgm:pt modelId="{5983FF5F-2E13-4FAF-ACAB-2CB87D3C51A7}" type="pres">
      <dgm:prSet presAssocID="{80C1E42E-906A-409E-A3A6-5B8ADC7F98DA}" presName="LevelTwoTextNode" presStyleLbl="node3" presStyleIdx="1" presStyleCnt="3" custScaleX="305343" custScaleY="184747" custLinFactNeighborX="1189" custLinFactNeighborY="19006">
        <dgm:presLayoutVars>
          <dgm:chPref val="3"/>
        </dgm:presLayoutVars>
      </dgm:prSet>
      <dgm:spPr/>
      <dgm:t>
        <a:bodyPr/>
        <a:lstStyle/>
        <a:p>
          <a:endParaRPr lang="ru-RU"/>
        </a:p>
      </dgm:t>
    </dgm:pt>
    <dgm:pt modelId="{D84095F8-242B-42A3-8437-FB3A6E0E0CE1}" type="pres">
      <dgm:prSet presAssocID="{80C1E42E-906A-409E-A3A6-5B8ADC7F98DA}" presName="level3hierChild" presStyleCnt="0"/>
      <dgm:spPr/>
    </dgm:pt>
    <dgm:pt modelId="{0709AEFA-A1F3-4AAC-B37D-4680EFA87652}" type="pres">
      <dgm:prSet presAssocID="{1206CF80-4E23-411C-8FC4-3245F0CCACAF}" presName="conn2-1" presStyleLbl="parChTrans1D2" presStyleIdx="1" presStyleCnt="2"/>
      <dgm:spPr/>
      <dgm:t>
        <a:bodyPr/>
        <a:lstStyle/>
        <a:p>
          <a:endParaRPr lang="ru-RU"/>
        </a:p>
      </dgm:t>
    </dgm:pt>
    <dgm:pt modelId="{8D7B3DFD-5BFB-4E47-867B-CD43DCF7353B}" type="pres">
      <dgm:prSet presAssocID="{1206CF80-4E23-411C-8FC4-3245F0CCACAF}" presName="connTx" presStyleLbl="parChTrans1D2" presStyleIdx="1" presStyleCnt="2"/>
      <dgm:spPr/>
      <dgm:t>
        <a:bodyPr/>
        <a:lstStyle/>
        <a:p>
          <a:endParaRPr lang="ru-RU"/>
        </a:p>
      </dgm:t>
    </dgm:pt>
    <dgm:pt modelId="{4E71A3A1-CAA2-444D-A077-EC919193ABE5}" type="pres">
      <dgm:prSet presAssocID="{1CD54C41-14A0-4309-837E-20FBB27F5322}" presName="root2" presStyleCnt="0"/>
      <dgm:spPr/>
    </dgm:pt>
    <dgm:pt modelId="{94A3241F-3A13-4630-8C47-37A967A3C7F1}" type="pres">
      <dgm:prSet presAssocID="{1CD54C41-14A0-4309-837E-20FBB27F5322}" presName="LevelTwoTextNode" presStyleLbl="node2" presStyleIdx="1" presStyleCnt="2" custScaleX="124263">
        <dgm:presLayoutVars>
          <dgm:chPref val="3"/>
        </dgm:presLayoutVars>
      </dgm:prSet>
      <dgm:spPr/>
      <dgm:t>
        <a:bodyPr/>
        <a:lstStyle/>
        <a:p>
          <a:endParaRPr lang="ru-RU"/>
        </a:p>
      </dgm:t>
    </dgm:pt>
    <dgm:pt modelId="{CBE2E7A0-FB01-4EC3-9F6F-6E3FC925F318}" type="pres">
      <dgm:prSet presAssocID="{1CD54C41-14A0-4309-837E-20FBB27F5322}" presName="level3hierChild" presStyleCnt="0"/>
      <dgm:spPr/>
    </dgm:pt>
    <dgm:pt modelId="{08B1F378-4070-4A70-BDDB-17A84E60317C}" type="pres">
      <dgm:prSet presAssocID="{1734201A-EEA0-448C-834F-618DA00242E5}" presName="conn2-1" presStyleLbl="parChTrans1D3" presStyleIdx="2" presStyleCnt="3"/>
      <dgm:spPr/>
      <dgm:t>
        <a:bodyPr/>
        <a:lstStyle/>
        <a:p>
          <a:endParaRPr lang="ru-RU"/>
        </a:p>
      </dgm:t>
    </dgm:pt>
    <dgm:pt modelId="{BC686C23-2DA0-4913-BE26-286B7BB38D9C}" type="pres">
      <dgm:prSet presAssocID="{1734201A-EEA0-448C-834F-618DA00242E5}" presName="connTx" presStyleLbl="parChTrans1D3" presStyleIdx="2" presStyleCnt="3"/>
      <dgm:spPr/>
      <dgm:t>
        <a:bodyPr/>
        <a:lstStyle/>
        <a:p>
          <a:endParaRPr lang="ru-RU"/>
        </a:p>
      </dgm:t>
    </dgm:pt>
    <dgm:pt modelId="{A18B1498-BF20-44DB-81EB-91E3DE478A94}" type="pres">
      <dgm:prSet presAssocID="{B7CBFD9E-9AE0-4A70-B2E5-EF6D44A9C70D}" presName="root2" presStyleCnt="0"/>
      <dgm:spPr/>
    </dgm:pt>
    <dgm:pt modelId="{62E71A64-6FA4-45CC-B986-484EC2B9D6C7}" type="pres">
      <dgm:prSet presAssocID="{B7CBFD9E-9AE0-4A70-B2E5-EF6D44A9C70D}" presName="LevelTwoTextNode" presStyleLbl="node3" presStyleIdx="2" presStyleCnt="3" custScaleX="300206" custScaleY="260231" custLinFactNeighborX="2685" custLinFactNeighborY="8098">
        <dgm:presLayoutVars>
          <dgm:chPref val="3"/>
        </dgm:presLayoutVars>
      </dgm:prSet>
      <dgm:spPr/>
      <dgm:t>
        <a:bodyPr/>
        <a:lstStyle/>
        <a:p>
          <a:endParaRPr lang="ru-RU"/>
        </a:p>
      </dgm:t>
    </dgm:pt>
    <dgm:pt modelId="{07C800DE-6F57-464C-9273-94C3B8CD5A6C}" type="pres">
      <dgm:prSet presAssocID="{B7CBFD9E-9AE0-4A70-B2E5-EF6D44A9C70D}" presName="level3hierChild" presStyleCnt="0"/>
      <dgm:spPr/>
    </dgm:pt>
  </dgm:ptLst>
  <dgm:cxnLst>
    <dgm:cxn modelId="{3053F838-C228-4933-8DC0-035F1139CCED}" type="presOf" srcId="{A5DB936D-B9F5-45B2-ACE2-912B8501DA54}" destId="{426C5E4F-4923-41D5-9067-D1FD153CED25}" srcOrd="1" destOrd="0" presId="urn:microsoft.com/office/officeart/2005/8/layout/hierarchy2"/>
    <dgm:cxn modelId="{5AAD6D69-8BD8-4314-899B-D19577F7055D}" srcId="{9F99C633-B1E4-478A-BB74-4ECD5ABE7B0B}" destId="{FCFBDC90-F017-4689-AE3A-B7214FE5E57F}" srcOrd="0" destOrd="0" parTransId="{E00A011D-2C4D-4734-9B20-389A4C64BFCB}" sibTransId="{8DB44CFD-3BF2-40FC-9E4C-08D5F6521FE3}"/>
    <dgm:cxn modelId="{C99026CD-08E4-4792-A074-B79C5309D04E}" type="presOf" srcId="{4A212A13-2A76-4E76-BCED-4E4E6C6CD0B2}" destId="{43A454CD-0B9C-44CF-8337-C53328FBC8D3}" srcOrd="0" destOrd="0" presId="urn:microsoft.com/office/officeart/2005/8/layout/hierarchy2"/>
    <dgm:cxn modelId="{E0C0362E-CDBF-4A6C-860E-053763E32F77}" type="presOf" srcId="{A5DB936D-B9F5-45B2-ACE2-912B8501DA54}" destId="{43E3EE72-EF08-4E5B-8685-FC4727767429}" srcOrd="0" destOrd="0" presId="urn:microsoft.com/office/officeart/2005/8/layout/hierarchy2"/>
    <dgm:cxn modelId="{FD786FF0-E71F-44A3-8180-7C9507C25AEE}" srcId="{60298B2C-4671-44E2-937B-2735125C5681}" destId="{9F99C633-B1E4-478A-BB74-4ECD5ABE7B0B}" srcOrd="0" destOrd="0" parTransId="{2824473A-8929-4306-B9EE-B02489E76449}" sibTransId="{3F2DED37-66FD-4951-AB16-86099861CA17}"/>
    <dgm:cxn modelId="{D102FD6C-85A5-4637-862B-35CA10AAEFBB}" type="presOf" srcId="{9F99C633-B1E4-478A-BB74-4ECD5ABE7B0B}" destId="{7100687B-A798-4149-8E47-6C6982D5BD7A}" srcOrd="0" destOrd="0" presId="urn:microsoft.com/office/officeart/2005/8/layout/hierarchy2"/>
    <dgm:cxn modelId="{4787EC63-C0C0-4596-A893-165834E7CBA6}" srcId="{1CD54C41-14A0-4309-837E-20FBB27F5322}" destId="{B7CBFD9E-9AE0-4A70-B2E5-EF6D44A9C70D}" srcOrd="0" destOrd="0" parTransId="{1734201A-EEA0-448C-834F-618DA00242E5}" sibTransId="{D04C2E76-2B53-44B8-B35B-AA8B02018AE7}"/>
    <dgm:cxn modelId="{D0F55B3D-D204-414E-85ED-CC795EDAD990}" srcId="{FCFBDC90-F017-4689-AE3A-B7214FE5E57F}" destId="{80C1E42E-906A-409E-A3A6-5B8ADC7F98DA}" srcOrd="1" destOrd="0" parTransId="{646D331A-43A4-4635-B42D-7A68D5370C5F}" sibTransId="{7609816F-8088-4F30-8E47-B9CA8F103E8F}"/>
    <dgm:cxn modelId="{125EEBC8-D259-487C-9081-C9E643A5F307}" type="presOf" srcId="{1734201A-EEA0-448C-834F-618DA00242E5}" destId="{08B1F378-4070-4A70-BDDB-17A84E60317C}" srcOrd="0" destOrd="0" presId="urn:microsoft.com/office/officeart/2005/8/layout/hierarchy2"/>
    <dgm:cxn modelId="{F6C6614D-D7CC-4910-A7A1-2DC0F6B5BD2E}" type="presOf" srcId="{646D331A-43A4-4635-B42D-7A68D5370C5F}" destId="{2E7F2CAA-668D-468C-B031-0A633D0D6DCB}" srcOrd="1" destOrd="0" presId="urn:microsoft.com/office/officeart/2005/8/layout/hierarchy2"/>
    <dgm:cxn modelId="{F0E36571-C76F-4916-BF65-FB0801E67ED7}" type="presOf" srcId="{646D331A-43A4-4635-B42D-7A68D5370C5F}" destId="{E384971A-BD6D-4588-BAC6-EE6FFA9B096F}" srcOrd="0" destOrd="0" presId="urn:microsoft.com/office/officeart/2005/8/layout/hierarchy2"/>
    <dgm:cxn modelId="{8A6424BF-47BE-4F6F-91C4-39552FC3FDD4}" srcId="{9F99C633-B1E4-478A-BB74-4ECD5ABE7B0B}" destId="{1CD54C41-14A0-4309-837E-20FBB27F5322}" srcOrd="1" destOrd="0" parTransId="{1206CF80-4E23-411C-8FC4-3245F0CCACAF}" sibTransId="{77C22729-4ECC-4A91-AC47-8AB343B18692}"/>
    <dgm:cxn modelId="{5E4DABB7-BF4A-4260-BA8D-0DBDA62887A1}" type="presOf" srcId="{E00A011D-2C4D-4734-9B20-389A4C64BFCB}" destId="{2BB1B041-F2DB-4F37-9896-270249ED5AD2}" srcOrd="1" destOrd="0" presId="urn:microsoft.com/office/officeart/2005/8/layout/hierarchy2"/>
    <dgm:cxn modelId="{0AFD30DB-3D47-47EC-A220-74CCECD9E84B}" type="presOf" srcId="{FCFBDC90-F017-4689-AE3A-B7214FE5E57F}" destId="{09CF62FD-6E0F-4599-A284-00E40D75B1CB}" srcOrd="0" destOrd="0" presId="urn:microsoft.com/office/officeart/2005/8/layout/hierarchy2"/>
    <dgm:cxn modelId="{2C22B61A-17F7-4A77-A737-8D92D2AA2B76}" type="presOf" srcId="{60298B2C-4671-44E2-937B-2735125C5681}" destId="{70906917-DAC0-4CBF-836E-673430D5114A}" srcOrd="0" destOrd="0" presId="urn:microsoft.com/office/officeart/2005/8/layout/hierarchy2"/>
    <dgm:cxn modelId="{E6BA0250-708A-43F6-BC73-C2937EB823A6}" type="presOf" srcId="{1206CF80-4E23-411C-8FC4-3245F0CCACAF}" destId="{8D7B3DFD-5BFB-4E47-867B-CD43DCF7353B}" srcOrd="1" destOrd="0" presId="urn:microsoft.com/office/officeart/2005/8/layout/hierarchy2"/>
    <dgm:cxn modelId="{C39F1130-BDC0-4E19-A3C5-3FE33766DE73}" type="presOf" srcId="{B7CBFD9E-9AE0-4A70-B2E5-EF6D44A9C70D}" destId="{62E71A64-6FA4-45CC-B986-484EC2B9D6C7}" srcOrd="0" destOrd="0" presId="urn:microsoft.com/office/officeart/2005/8/layout/hierarchy2"/>
    <dgm:cxn modelId="{F6A9E1EB-3419-4C83-AC84-ED5C8AC2E69B}" srcId="{FCFBDC90-F017-4689-AE3A-B7214FE5E57F}" destId="{4A212A13-2A76-4E76-BCED-4E4E6C6CD0B2}" srcOrd="0" destOrd="0" parTransId="{A5DB936D-B9F5-45B2-ACE2-912B8501DA54}" sibTransId="{5F1CCF0C-27FD-45F0-8053-DB09C3FD1AEF}"/>
    <dgm:cxn modelId="{56914F25-43A6-4D7F-B90F-6493D056AECC}" type="presOf" srcId="{1206CF80-4E23-411C-8FC4-3245F0CCACAF}" destId="{0709AEFA-A1F3-4AAC-B37D-4680EFA87652}" srcOrd="0" destOrd="0" presId="urn:microsoft.com/office/officeart/2005/8/layout/hierarchy2"/>
    <dgm:cxn modelId="{9189E5C4-6F95-4EFF-911A-C3CDD576E1FF}" type="presOf" srcId="{80C1E42E-906A-409E-A3A6-5B8ADC7F98DA}" destId="{5983FF5F-2E13-4FAF-ACAB-2CB87D3C51A7}" srcOrd="0" destOrd="0" presId="urn:microsoft.com/office/officeart/2005/8/layout/hierarchy2"/>
    <dgm:cxn modelId="{E427439D-CB21-4607-9937-9C7AE5C11966}" type="presOf" srcId="{1CD54C41-14A0-4309-837E-20FBB27F5322}" destId="{94A3241F-3A13-4630-8C47-37A967A3C7F1}" srcOrd="0" destOrd="0" presId="urn:microsoft.com/office/officeart/2005/8/layout/hierarchy2"/>
    <dgm:cxn modelId="{79950429-8285-499C-9CDF-FC169563B8D0}" type="presOf" srcId="{E00A011D-2C4D-4734-9B20-389A4C64BFCB}" destId="{0DBD8CEC-BF8F-4605-A8DC-6FCCB57140BC}" srcOrd="0" destOrd="0" presId="urn:microsoft.com/office/officeart/2005/8/layout/hierarchy2"/>
    <dgm:cxn modelId="{B6A3585E-3C65-48B5-A326-E85A02FD2C4B}" type="presOf" srcId="{1734201A-EEA0-448C-834F-618DA00242E5}" destId="{BC686C23-2DA0-4913-BE26-286B7BB38D9C}" srcOrd="1" destOrd="0" presId="urn:microsoft.com/office/officeart/2005/8/layout/hierarchy2"/>
    <dgm:cxn modelId="{054E9DD2-EFD7-4F25-8115-ABDAD01F7F61}" type="presParOf" srcId="{70906917-DAC0-4CBF-836E-673430D5114A}" destId="{04F21A93-759A-4544-BD81-6B7F1E995C7B}" srcOrd="0" destOrd="0" presId="urn:microsoft.com/office/officeart/2005/8/layout/hierarchy2"/>
    <dgm:cxn modelId="{B49AA7C6-3331-486A-AE95-8C62F7C43894}" type="presParOf" srcId="{04F21A93-759A-4544-BD81-6B7F1E995C7B}" destId="{7100687B-A798-4149-8E47-6C6982D5BD7A}" srcOrd="0" destOrd="0" presId="urn:microsoft.com/office/officeart/2005/8/layout/hierarchy2"/>
    <dgm:cxn modelId="{0E97924F-6A5B-410B-84DE-1813348DE901}" type="presParOf" srcId="{04F21A93-759A-4544-BD81-6B7F1E995C7B}" destId="{9F1B8141-4A73-4BC8-9D9C-DC5C6EF4BEB3}" srcOrd="1" destOrd="0" presId="urn:microsoft.com/office/officeart/2005/8/layout/hierarchy2"/>
    <dgm:cxn modelId="{F1705863-3958-4DAF-8BD0-49524336298E}" type="presParOf" srcId="{9F1B8141-4A73-4BC8-9D9C-DC5C6EF4BEB3}" destId="{0DBD8CEC-BF8F-4605-A8DC-6FCCB57140BC}" srcOrd="0" destOrd="0" presId="urn:microsoft.com/office/officeart/2005/8/layout/hierarchy2"/>
    <dgm:cxn modelId="{D316FA67-E4C9-4F38-9FF0-689CF3FE39A4}" type="presParOf" srcId="{0DBD8CEC-BF8F-4605-A8DC-6FCCB57140BC}" destId="{2BB1B041-F2DB-4F37-9896-270249ED5AD2}" srcOrd="0" destOrd="0" presId="urn:microsoft.com/office/officeart/2005/8/layout/hierarchy2"/>
    <dgm:cxn modelId="{E9CC9733-3D09-4A78-94CB-0CBFA1F75E72}" type="presParOf" srcId="{9F1B8141-4A73-4BC8-9D9C-DC5C6EF4BEB3}" destId="{58E1768C-B3A5-400B-870F-516CE3C21660}" srcOrd="1" destOrd="0" presId="urn:microsoft.com/office/officeart/2005/8/layout/hierarchy2"/>
    <dgm:cxn modelId="{5A5FF081-075C-4ED1-8B41-E84908560160}" type="presParOf" srcId="{58E1768C-B3A5-400B-870F-516CE3C21660}" destId="{09CF62FD-6E0F-4599-A284-00E40D75B1CB}" srcOrd="0" destOrd="0" presId="urn:microsoft.com/office/officeart/2005/8/layout/hierarchy2"/>
    <dgm:cxn modelId="{988D426F-26F0-4C45-A76E-045B025682FE}" type="presParOf" srcId="{58E1768C-B3A5-400B-870F-516CE3C21660}" destId="{C835C94F-C7A3-490E-94E8-6F95DCA9E112}" srcOrd="1" destOrd="0" presId="urn:microsoft.com/office/officeart/2005/8/layout/hierarchy2"/>
    <dgm:cxn modelId="{131B495C-28AC-4512-88DC-24616F7B30EB}" type="presParOf" srcId="{C835C94F-C7A3-490E-94E8-6F95DCA9E112}" destId="{43E3EE72-EF08-4E5B-8685-FC4727767429}" srcOrd="0" destOrd="0" presId="urn:microsoft.com/office/officeart/2005/8/layout/hierarchy2"/>
    <dgm:cxn modelId="{703C2D90-3C89-454C-B626-048BD230585D}" type="presParOf" srcId="{43E3EE72-EF08-4E5B-8685-FC4727767429}" destId="{426C5E4F-4923-41D5-9067-D1FD153CED25}" srcOrd="0" destOrd="0" presId="urn:microsoft.com/office/officeart/2005/8/layout/hierarchy2"/>
    <dgm:cxn modelId="{1A69EF6C-1B17-4EDB-BA96-E9E62D752872}" type="presParOf" srcId="{C835C94F-C7A3-490E-94E8-6F95DCA9E112}" destId="{0FA29ADE-B8AA-4E8C-932B-CEAFF9039EE7}" srcOrd="1" destOrd="0" presId="urn:microsoft.com/office/officeart/2005/8/layout/hierarchy2"/>
    <dgm:cxn modelId="{266A4FE1-FB4F-4AC6-BE3B-9099AE263175}" type="presParOf" srcId="{0FA29ADE-B8AA-4E8C-932B-CEAFF9039EE7}" destId="{43A454CD-0B9C-44CF-8337-C53328FBC8D3}" srcOrd="0" destOrd="0" presId="urn:microsoft.com/office/officeart/2005/8/layout/hierarchy2"/>
    <dgm:cxn modelId="{D51D51F7-A651-47A1-A574-1F08B97C1DD0}" type="presParOf" srcId="{0FA29ADE-B8AA-4E8C-932B-CEAFF9039EE7}" destId="{0621A219-6EF7-4BCF-9850-CBBBE98B25E2}" srcOrd="1" destOrd="0" presId="urn:microsoft.com/office/officeart/2005/8/layout/hierarchy2"/>
    <dgm:cxn modelId="{A27741B0-1450-49AB-AAC7-25D7D948954C}" type="presParOf" srcId="{C835C94F-C7A3-490E-94E8-6F95DCA9E112}" destId="{E384971A-BD6D-4588-BAC6-EE6FFA9B096F}" srcOrd="2" destOrd="0" presId="urn:microsoft.com/office/officeart/2005/8/layout/hierarchy2"/>
    <dgm:cxn modelId="{4D8FCAC3-40E5-4548-A10A-1F7CD158529E}" type="presParOf" srcId="{E384971A-BD6D-4588-BAC6-EE6FFA9B096F}" destId="{2E7F2CAA-668D-468C-B031-0A633D0D6DCB}" srcOrd="0" destOrd="0" presId="urn:microsoft.com/office/officeart/2005/8/layout/hierarchy2"/>
    <dgm:cxn modelId="{97F54DDF-7C5A-46F6-82B3-F96034FDA2D4}" type="presParOf" srcId="{C835C94F-C7A3-490E-94E8-6F95DCA9E112}" destId="{F4EDC641-CC06-44A4-9618-B775DA32EBB5}" srcOrd="3" destOrd="0" presId="urn:microsoft.com/office/officeart/2005/8/layout/hierarchy2"/>
    <dgm:cxn modelId="{653266E0-53B5-4D36-9CC4-A51268E21F4F}" type="presParOf" srcId="{F4EDC641-CC06-44A4-9618-B775DA32EBB5}" destId="{5983FF5F-2E13-4FAF-ACAB-2CB87D3C51A7}" srcOrd="0" destOrd="0" presId="urn:microsoft.com/office/officeart/2005/8/layout/hierarchy2"/>
    <dgm:cxn modelId="{804FBAFD-6927-4BD6-9724-9A13B725F705}" type="presParOf" srcId="{F4EDC641-CC06-44A4-9618-B775DA32EBB5}" destId="{D84095F8-242B-42A3-8437-FB3A6E0E0CE1}" srcOrd="1" destOrd="0" presId="urn:microsoft.com/office/officeart/2005/8/layout/hierarchy2"/>
    <dgm:cxn modelId="{0FDC3E33-C0B3-46B1-B3DD-18537E37050E}" type="presParOf" srcId="{9F1B8141-4A73-4BC8-9D9C-DC5C6EF4BEB3}" destId="{0709AEFA-A1F3-4AAC-B37D-4680EFA87652}" srcOrd="2" destOrd="0" presId="urn:microsoft.com/office/officeart/2005/8/layout/hierarchy2"/>
    <dgm:cxn modelId="{8548A77C-3D5B-45EA-93FE-A5A3EC49C096}" type="presParOf" srcId="{0709AEFA-A1F3-4AAC-B37D-4680EFA87652}" destId="{8D7B3DFD-5BFB-4E47-867B-CD43DCF7353B}" srcOrd="0" destOrd="0" presId="urn:microsoft.com/office/officeart/2005/8/layout/hierarchy2"/>
    <dgm:cxn modelId="{352FE3B0-F2B0-4DF2-ABEE-53111AB2E7C6}" type="presParOf" srcId="{9F1B8141-4A73-4BC8-9D9C-DC5C6EF4BEB3}" destId="{4E71A3A1-CAA2-444D-A077-EC919193ABE5}" srcOrd="3" destOrd="0" presId="urn:microsoft.com/office/officeart/2005/8/layout/hierarchy2"/>
    <dgm:cxn modelId="{0D8C017A-5D4C-4D8F-90F3-80D5828815D7}" type="presParOf" srcId="{4E71A3A1-CAA2-444D-A077-EC919193ABE5}" destId="{94A3241F-3A13-4630-8C47-37A967A3C7F1}" srcOrd="0" destOrd="0" presId="urn:microsoft.com/office/officeart/2005/8/layout/hierarchy2"/>
    <dgm:cxn modelId="{D87DAEFB-A8E2-4164-AA21-C1E465FAE5D7}" type="presParOf" srcId="{4E71A3A1-CAA2-444D-A077-EC919193ABE5}" destId="{CBE2E7A0-FB01-4EC3-9F6F-6E3FC925F318}" srcOrd="1" destOrd="0" presId="urn:microsoft.com/office/officeart/2005/8/layout/hierarchy2"/>
    <dgm:cxn modelId="{2CC6DDEE-0CE0-45D4-997B-3B414EFA7021}" type="presParOf" srcId="{CBE2E7A0-FB01-4EC3-9F6F-6E3FC925F318}" destId="{08B1F378-4070-4A70-BDDB-17A84E60317C}" srcOrd="0" destOrd="0" presId="urn:microsoft.com/office/officeart/2005/8/layout/hierarchy2"/>
    <dgm:cxn modelId="{445B663A-CDCA-4C03-BF31-60CA9237DDD7}" type="presParOf" srcId="{08B1F378-4070-4A70-BDDB-17A84E60317C}" destId="{BC686C23-2DA0-4913-BE26-286B7BB38D9C}" srcOrd="0" destOrd="0" presId="urn:microsoft.com/office/officeart/2005/8/layout/hierarchy2"/>
    <dgm:cxn modelId="{3F7234E8-27ED-4AAA-BA15-980FD4B95E35}" type="presParOf" srcId="{CBE2E7A0-FB01-4EC3-9F6F-6E3FC925F318}" destId="{A18B1498-BF20-44DB-81EB-91E3DE478A94}" srcOrd="1" destOrd="0" presId="urn:microsoft.com/office/officeart/2005/8/layout/hierarchy2"/>
    <dgm:cxn modelId="{BBFF8EA8-9C85-4E8C-9880-7E1723B9A6B5}" type="presParOf" srcId="{A18B1498-BF20-44DB-81EB-91E3DE478A94}" destId="{62E71A64-6FA4-45CC-B986-484EC2B9D6C7}" srcOrd="0" destOrd="0" presId="urn:microsoft.com/office/officeart/2005/8/layout/hierarchy2"/>
    <dgm:cxn modelId="{6D06320F-7B17-40FC-A294-EDB5E235CC4E}" type="presParOf" srcId="{A18B1498-BF20-44DB-81EB-91E3DE478A94}" destId="{07C800DE-6F57-464C-9273-94C3B8CD5A6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C6F5BD-A666-4B70-8FCC-24644398D34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C7877C8-E098-4B34-BAA2-A3ABC68FCCA9}">
      <dgm:prSet phldrT="[Текст]" custT="1"/>
      <dgm:spPr/>
      <dgm:t>
        <a:bodyPr/>
        <a:lstStyle/>
        <a:p>
          <a:r>
            <a:rPr lang="ru-RU" sz="1400" dirty="0" smtClean="0"/>
            <a:t>Федеральный уровень</a:t>
          </a:r>
          <a:endParaRPr lang="ru-RU" sz="1400" dirty="0"/>
        </a:p>
      </dgm:t>
    </dgm:pt>
    <dgm:pt modelId="{2719060D-8A49-47E2-BEF4-A10FA57341D2}" type="parTrans" cxnId="{DB7D337D-2841-4DE4-8475-FA8634E26135}">
      <dgm:prSet/>
      <dgm:spPr/>
      <dgm:t>
        <a:bodyPr/>
        <a:lstStyle/>
        <a:p>
          <a:endParaRPr lang="ru-RU"/>
        </a:p>
      </dgm:t>
    </dgm:pt>
    <dgm:pt modelId="{AE994612-A04A-462E-A2C0-1D21FCF04505}" type="sibTrans" cxnId="{DB7D337D-2841-4DE4-8475-FA8634E26135}">
      <dgm:prSet/>
      <dgm:spPr/>
      <dgm:t>
        <a:bodyPr/>
        <a:lstStyle/>
        <a:p>
          <a:endParaRPr lang="ru-RU"/>
        </a:p>
      </dgm:t>
    </dgm:pt>
    <dgm:pt modelId="{81E6EA58-541D-4934-8EB5-30A2307507DC}">
      <dgm:prSet phldrT="[Текст]" custT="1"/>
      <dgm:spPr/>
      <dgm:t>
        <a:bodyPr/>
        <a:lstStyle/>
        <a:p>
          <a:pPr algn="ctr"/>
          <a:r>
            <a:rPr lang="ru-RU" sz="1200" dirty="0" smtClean="0"/>
            <a:t>Определяет масштаб проблемы, правовые и финансовые механизмы  ее решения</a:t>
          </a:r>
          <a:endParaRPr lang="ru-RU" sz="1200" dirty="0"/>
        </a:p>
      </dgm:t>
    </dgm:pt>
    <dgm:pt modelId="{47BA82EA-C172-465D-8F22-1B3004BFDB3F}" type="parTrans" cxnId="{424FB380-1BE8-43D7-9DED-DD272EB250DD}">
      <dgm:prSet/>
      <dgm:spPr/>
      <dgm:t>
        <a:bodyPr/>
        <a:lstStyle/>
        <a:p>
          <a:endParaRPr lang="ru-RU"/>
        </a:p>
      </dgm:t>
    </dgm:pt>
    <dgm:pt modelId="{793E3606-F7A8-48C5-9680-BB1CE402402B}" type="sibTrans" cxnId="{424FB380-1BE8-43D7-9DED-DD272EB250DD}">
      <dgm:prSet/>
      <dgm:spPr/>
      <dgm:t>
        <a:bodyPr/>
        <a:lstStyle/>
        <a:p>
          <a:endParaRPr lang="ru-RU"/>
        </a:p>
      </dgm:t>
    </dgm:pt>
    <dgm:pt modelId="{C837EC00-F3E7-47CB-9AE0-1E0ECF71EFDF}">
      <dgm:prSet phldrT="[Текст]" custT="1"/>
      <dgm:spPr/>
      <dgm:t>
        <a:bodyPr/>
        <a:lstStyle/>
        <a:p>
          <a:r>
            <a:rPr lang="ru-RU" sz="1400" dirty="0" smtClean="0"/>
            <a:t>Региональный уровень</a:t>
          </a:r>
          <a:endParaRPr lang="ru-RU" sz="1400" dirty="0"/>
        </a:p>
      </dgm:t>
    </dgm:pt>
    <dgm:pt modelId="{EE8D1655-31E8-4C69-978D-B05C9ADF03B3}" type="parTrans" cxnId="{9BBA270F-93B8-4DD2-9CBC-D2D660DE4E4B}">
      <dgm:prSet/>
      <dgm:spPr/>
      <dgm:t>
        <a:bodyPr/>
        <a:lstStyle/>
        <a:p>
          <a:endParaRPr lang="ru-RU"/>
        </a:p>
      </dgm:t>
    </dgm:pt>
    <dgm:pt modelId="{50AEDB1D-CDF9-4FA8-B7E0-1CA4D870E031}" type="sibTrans" cxnId="{9BBA270F-93B8-4DD2-9CBC-D2D660DE4E4B}">
      <dgm:prSet/>
      <dgm:spPr/>
      <dgm:t>
        <a:bodyPr/>
        <a:lstStyle/>
        <a:p>
          <a:endParaRPr lang="ru-RU"/>
        </a:p>
      </dgm:t>
    </dgm:pt>
    <dgm:pt modelId="{4C01699D-9F47-4654-BB21-E14AB31F30DD}">
      <dgm:prSet phldrT="[Текст]" custT="1"/>
      <dgm:spPr/>
      <dgm:t>
        <a:bodyPr/>
        <a:lstStyle/>
        <a:p>
          <a:r>
            <a:rPr lang="ru-RU" sz="1200" dirty="0" smtClean="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endParaRPr lang="ru-RU" sz="1200" dirty="0"/>
        </a:p>
      </dgm:t>
    </dgm:pt>
    <dgm:pt modelId="{39406606-2AB5-49DA-A131-9C9551176CBF}" type="parTrans" cxnId="{58920543-ACA6-4031-AA92-49EF2F083DD1}">
      <dgm:prSet/>
      <dgm:spPr/>
      <dgm:t>
        <a:bodyPr/>
        <a:lstStyle/>
        <a:p>
          <a:endParaRPr lang="ru-RU"/>
        </a:p>
      </dgm:t>
    </dgm:pt>
    <dgm:pt modelId="{5DD606A9-6177-4353-BE74-FD5B58ED02C2}" type="sibTrans" cxnId="{58920543-ACA6-4031-AA92-49EF2F083DD1}">
      <dgm:prSet/>
      <dgm:spPr/>
      <dgm:t>
        <a:bodyPr/>
        <a:lstStyle/>
        <a:p>
          <a:endParaRPr lang="ru-RU"/>
        </a:p>
      </dgm:t>
    </dgm:pt>
    <dgm:pt modelId="{146A13A6-2B7E-4B57-BDF1-1A453519F0C4}">
      <dgm:prSet phldrT="[Текст]" custT="1"/>
      <dgm:spPr/>
      <dgm:t>
        <a:bodyPr/>
        <a:lstStyle/>
        <a:p>
          <a:r>
            <a:rPr lang="ru-RU" sz="1400" dirty="0" smtClean="0"/>
            <a:t>Местный бюджет</a:t>
          </a:r>
          <a:endParaRPr lang="ru-RU" sz="1400" dirty="0"/>
        </a:p>
      </dgm:t>
    </dgm:pt>
    <dgm:pt modelId="{7C4971CD-55CC-4789-B6BB-71DC69ACE3AA}" type="parTrans" cxnId="{BEF4980D-3D05-4173-8246-429F82AC933A}">
      <dgm:prSet/>
      <dgm:spPr/>
      <dgm:t>
        <a:bodyPr/>
        <a:lstStyle/>
        <a:p>
          <a:endParaRPr lang="ru-RU"/>
        </a:p>
      </dgm:t>
    </dgm:pt>
    <dgm:pt modelId="{D1071F64-30DA-4BB8-B635-BB1F028CE3D4}" type="sibTrans" cxnId="{BEF4980D-3D05-4173-8246-429F82AC933A}">
      <dgm:prSet/>
      <dgm:spPr/>
      <dgm:t>
        <a:bodyPr/>
        <a:lstStyle/>
        <a:p>
          <a:endParaRPr lang="ru-RU"/>
        </a:p>
      </dgm:t>
    </dgm:pt>
    <dgm:pt modelId="{B83341E2-355D-4796-9FAE-9650C0807B0D}">
      <dgm:prSet phldrT="[Текст]" custT="1"/>
      <dgm:spPr/>
      <dgm:t>
        <a:bodyPr/>
        <a:lstStyle/>
        <a:p>
          <a:r>
            <a:rPr lang="ru-RU" sz="1200" dirty="0" smtClean="0">
              <a:latin typeface="+mj-lt"/>
            </a:rPr>
            <a:t>Предусматривает план действий , привлечение ресурсов для </a:t>
          </a:r>
          <a:r>
            <a:rPr lang="ru-RU" sz="1200" dirty="0" smtClean="0">
              <a:latin typeface="+mj-lt"/>
            </a:rPr>
            <a:t> строительства и оснащения объектов строительства, </a:t>
          </a:r>
          <a:r>
            <a:rPr lang="ru-RU" sz="1200" dirty="0" smtClean="0">
              <a:latin typeface="+mj-lt"/>
            </a:rPr>
            <a:t>эффективное управление бюджетными средствами</a:t>
          </a:r>
          <a:r>
            <a:rPr lang="ru-RU" sz="1200" dirty="0" smtClean="0">
              <a:latin typeface="+mj-lt"/>
            </a:rPr>
            <a:t>,</a:t>
          </a:r>
          <a:endParaRPr lang="ru-RU" sz="1200" dirty="0">
            <a:latin typeface="+mj-lt"/>
          </a:endParaRPr>
        </a:p>
      </dgm:t>
    </dgm:pt>
    <dgm:pt modelId="{A47D9CE8-F6F2-46CC-A30E-70B55BCE962D}" type="parTrans" cxnId="{0CC3EF41-C767-4369-B030-7A316D0F816B}">
      <dgm:prSet/>
      <dgm:spPr/>
      <dgm:t>
        <a:bodyPr/>
        <a:lstStyle/>
        <a:p>
          <a:endParaRPr lang="ru-RU"/>
        </a:p>
      </dgm:t>
    </dgm:pt>
    <dgm:pt modelId="{B691C522-1018-49AA-9817-7DBF1E7F2799}" type="sibTrans" cxnId="{0CC3EF41-C767-4369-B030-7A316D0F816B}">
      <dgm:prSet/>
      <dgm:spPr/>
      <dgm:t>
        <a:bodyPr/>
        <a:lstStyle/>
        <a:p>
          <a:endParaRPr lang="ru-RU"/>
        </a:p>
      </dgm:t>
    </dgm:pt>
    <dgm:pt modelId="{ECB37C6C-FA33-436B-BFC6-FDA819237AE3}" type="pres">
      <dgm:prSet presAssocID="{A5C6F5BD-A666-4B70-8FCC-24644398D34C}" presName="Name0" presStyleCnt="0">
        <dgm:presLayoutVars>
          <dgm:dir/>
          <dgm:animLvl val="lvl"/>
          <dgm:resizeHandles val="exact"/>
        </dgm:presLayoutVars>
      </dgm:prSet>
      <dgm:spPr/>
      <dgm:t>
        <a:bodyPr/>
        <a:lstStyle/>
        <a:p>
          <a:endParaRPr lang="ru-RU"/>
        </a:p>
      </dgm:t>
    </dgm:pt>
    <dgm:pt modelId="{98EA887A-4E73-4018-ACB7-7E1D09CA13C8}" type="pres">
      <dgm:prSet presAssocID="{A5C6F5BD-A666-4B70-8FCC-24644398D34C}" presName="tSp" presStyleCnt="0"/>
      <dgm:spPr/>
    </dgm:pt>
    <dgm:pt modelId="{524A8544-AD8D-4D95-997D-DA5FE96A0506}" type="pres">
      <dgm:prSet presAssocID="{A5C6F5BD-A666-4B70-8FCC-24644398D34C}" presName="bSp" presStyleCnt="0"/>
      <dgm:spPr/>
    </dgm:pt>
    <dgm:pt modelId="{E16535AD-205C-444A-B872-873A34EFEA2E}" type="pres">
      <dgm:prSet presAssocID="{A5C6F5BD-A666-4B70-8FCC-24644398D34C}" presName="process" presStyleCnt="0"/>
      <dgm:spPr/>
    </dgm:pt>
    <dgm:pt modelId="{1B6E6D49-437A-4235-8338-C9FA320EA67F}" type="pres">
      <dgm:prSet presAssocID="{4C7877C8-E098-4B34-BAA2-A3ABC68FCCA9}" presName="composite1" presStyleCnt="0"/>
      <dgm:spPr/>
    </dgm:pt>
    <dgm:pt modelId="{772FC8FA-B121-4542-9E8F-5AF0538C1280}" type="pres">
      <dgm:prSet presAssocID="{4C7877C8-E098-4B34-BAA2-A3ABC68FCCA9}" presName="dummyNode1" presStyleLbl="node1" presStyleIdx="0" presStyleCnt="3"/>
      <dgm:spPr/>
    </dgm:pt>
    <dgm:pt modelId="{55F524DF-BE28-4CE3-A943-0868370541B2}" type="pres">
      <dgm:prSet presAssocID="{4C7877C8-E098-4B34-BAA2-A3ABC68FCCA9}" presName="childNode1" presStyleLbl="bgAcc1" presStyleIdx="0" presStyleCnt="3">
        <dgm:presLayoutVars>
          <dgm:bulletEnabled val="1"/>
        </dgm:presLayoutVars>
      </dgm:prSet>
      <dgm:spPr/>
      <dgm:t>
        <a:bodyPr/>
        <a:lstStyle/>
        <a:p>
          <a:endParaRPr lang="ru-RU"/>
        </a:p>
      </dgm:t>
    </dgm:pt>
    <dgm:pt modelId="{03878389-F188-40B2-A416-E1A3F49A52F8}" type="pres">
      <dgm:prSet presAssocID="{4C7877C8-E098-4B34-BAA2-A3ABC68FCCA9}" presName="childNode1tx" presStyleLbl="bgAcc1" presStyleIdx="0" presStyleCnt="3">
        <dgm:presLayoutVars>
          <dgm:bulletEnabled val="1"/>
        </dgm:presLayoutVars>
      </dgm:prSet>
      <dgm:spPr/>
      <dgm:t>
        <a:bodyPr/>
        <a:lstStyle/>
        <a:p>
          <a:endParaRPr lang="ru-RU"/>
        </a:p>
      </dgm:t>
    </dgm:pt>
    <dgm:pt modelId="{3B777D00-55DC-497E-9480-C6A8F0CB21F6}" type="pres">
      <dgm:prSet presAssocID="{4C7877C8-E098-4B34-BAA2-A3ABC68FCCA9}" presName="parentNode1" presStyleLbl="node1" presStyleIdx="0" presStyleCnt="3">
        <dgm:presLayoutVars>
          <dgm:chMax val="1"/>
          <dgm:bulletEnabled val="1"/>
        </dgm:presLayoutVars>
      </dgm:prSet>
      <dgm:spPr/>
      <dgm:t>
        <a:bodyPr/>
        <a:lstStyle/>
        <a:p>
          <a:endParaRPr lang="ru-RU"/>
        </a:p>
      </dgm:t>
    </dgm:pt>
    <dgm:pt modelId="{6FC66590-3DA3-4D65-8B7C-35FE4E670E66}" type="pres">
      <dgm:prSet presAssocID="{4C7877C8-E098-4B34-BAA2-A3ABC68FCCA9}" presName="connSite1" presStyleCnt="0"/>
      <dgm:spPr/>
    </dgm:pt>
    <dgm:pt modelId="{0F0DDA91-7B1F-4086-BA22-2612ABDE1692}" type="pres">
      <dgm:prSet presAssocID="{AE994612-A04A-462E-A2C0-1D21FCF04505}" presName="Name9" presStyleLbl="sibTrans2D1" presStyleIdx="0" presStyleCnt="2"/>
      <dgm:spPr/>
      <dgm:t>
        <a:bodyPr/>
        <a:lstStyle/>
        <a:p>
          <a:endParaRPr lang="ru-RU"/>
        </a:p>
      </dgm:t>
    </dgm:pt>
    <dgm:pt modelId="{9088BEA7-0B8B-4B3A-9574-7B7FFB001337}" type="pres">
      <dgm:prSet presAssocID="{C837EC00-F3E7-47CB-9AE0-1E0ECF71EFDF}" presName="composite2" presStyleCnt="0"/>
      <dgm:spPr/>
    </dgm:pt>
    <dgm:pt modelId="{C81CAAFC-5A63-498F-8738-FF1E6885EB79}" type="pres">
      <dgm:prSet presAssocID="{C837EC00-F3E7-47CB-9AE0-1E0ECF71EFDF}" presName="dummyNode2" presStyleLbl="node1" presStyleIdx="0" presStyleCnt="3"/>
      <dgm:spPr/>
    </dgm:pt>
    <dgm:pt modelId="{5263AC0C-57E2-4B7E-9482-C55B560B3D6E}" type="pres">
      <dgm:prSet presAssocID="{C837EC00-F3E7-47CB-9AE0-1E0ECF71EFDF}" presName="childNode2" presStyleLbl="bgAcc1" presStyleIdx="1" presStyleCnt="3" custScaleY="142527" custLinFactNeighborX="-2494" custLinFactNeighborY="17863">
        <dgm:presLayoutVars>
          <dgm:bulletEnabled val="1"/>
        </dgm:presLayoutVars>
      </dgm:prSet>
      <dgm:spPr/>
      <dgm:t>
        <a:bodyPr/>
        <a:lstStyle/>
        <a:p>
          <a:endParaRPr lang="ru-RU"/>
        </a:p>
      </dgm:t>
    </dgm:pt>
    <dgm:pt modelId="{FD8098E3-6799-4FFF-8263-E50D1CAA9894}" type="pres">
      <dgm:prSet presAssocID="{C837EC00-F3E7-47CB-9AE0-1E0ECF71EFDF}" presName="childNode2tx" presStyleLbl="bgAcc1" presStyleIdx="1" presStyleCnt="3">
        <dgm:presLayoutVars>
          <dgm:bulletEnabled val="1"/>
        </dgm:presLayoutVars>
      </dgm:prSet>
      <dgm:spPr/>
      <dgm:t>
        <a:bodyPr/>
        <a:lstStyle/>
        <a:p>
          <a:endParaRPr lang="ru-RU"/>
        </a:p>
      </dgm:t>
    </dgm:pt>
    <dgm:pt modelId="{E1F38C98-9155-4C5B-BA2B-01F8D6E44D91}" type="pres">
      <dgm:prSet presAssocID="{C837EC00-F3E7-47CB-9AE0-1E0ECF71EFDF}" presName="parentNode2" presStyleLbl="node1" presStyleIdx="1" presStyleCnt="3">
        <dgm:presLayoutVars>
          <dgm:chMax val="0"/>
          <dgm:bulletEnabled val="1"/>
        </dgm:presLayoutVars>
      </dgm:prSet>
      <dgm:spPr/>
      <dgm:t>
        <a:bodyPr/>
        <a:lstStyle/>
        <a:p>
          <a:endParaRPr lang="ru-RU"/>
        </a:p>
      </dgm:t>
    </dgm:pt>
    <dgm:pt modelId="{B0770140-25BA-4BD4-ABC2-C6CC521FD70F}" type="pres">
      <dgm:prSet presAssocID="{C837EC00-F3E7-47CB-9AE0-1E0ECF71EFDF}" presName="connSite2" presStyleCnt="0"/>
      <dgm:spPr/>
    </dgm:pt>
    <dgm:pt modelId="{9F92F024-5E80-4186-9995-DBDD6A91B4C7}" type="pres">
      <dgm:prSet presAssocID="{50AEDB1D-CDF9-4FA8-B7E0-1CA4D870E031}" presName="Name18" presStyleLbl="sibTrans2D1" presStyleIdx="1" presStyleCnt="2" custAng="20289698" custLinFactNeighborX="-4687" custLinFactNeighborY="-2911"/>
      <dgm:spPr/>
      <dgm:t>
        <a:bodyPr/>
        <a:lstStyle/>
        <a:p>
          <a:endParaRPr lang="ru-RU"/>
        </a:p>
      </dgm:t>
    </dgm:pt>
    <dgm:pt modelId="{4B9E77C2-CD54-45CE-959E-C1052C07BE34}" type="pres">
      <dgm:prSet presAssocID="{146A13A6-2B7E-4B57-BDF1-1A453519F0C4}" presName="composite1" presStyleCnt="0"/>
      <dgm:spPr/>
    </dgm:pt>
    <dgm:pt modelId="{0F1151D0-4E97-4E3F-A6D8-AA314CD9BC74}" type="pres">
      <dgm:prSet presAssocID="{146A13A6-2B7E-4B57-BDF1-1A453519F0C4}" presName="dummyNode1" presStyleLbl="node1" presStyleIdx="1" presStyleCnt="3"/>
      <dgm:spPr/>
    </dgm:pt>
    <dgm:pt modelId="{25E57405-2AE0-4827-8187-88AAC89AFD81}" type="pres">
      <dgm:prSet presAssocID="{146A13A6-2B7E-4B57-BDF1-1A453519F0C4}" presName="childNode1" presStyleLbl="bgAcc1" presStyleIdx="2" presStyleCnt="3" custScaleY="181752" custLinFactNeighborX="-1606" custLinFactNeighborY="27459">
        <dgm:presLayoutVars>
          <dgm:bulletEnabled val="1"/>
        </dgm:presLayoutVars>
      </dgm:prSet>
      <dgm:spPr/>
      <dgm:t>
        <a:bodyPr/>
        <a:lstStyle/>
        <a:p>
          <a:endParaRPr lang="ru-RU"/>
        </a:p>
      </dgm:t>
    </dgm:pt>
    <dgm:pt modelId="{B62587D9-5CE6-4572-8E1C-DADCF67E50D9}" type="pres">
      <dgm:prSet presAssocID="{146A13A6-2B7E-4B57-BDF1-1A453519F0C4}" presName="childNode1tx" presStyleLbl="bgAcc1" presStyleIdx="2" presStyleCnt="3">
        <dgm:presLayoutVars>
          <dgm:bulletEnabled val="1"/>
        </dgm:presLayoutVars>
      </dgm:prSet>
      <dgm:spPr/>
      <dgm:t>
        <a:bodyPr/>
        <a:lstStyle/>
        <a:p>
          <a:endParaRPr lang="ru-RU"/>
        </a:p>
      </dgm:t>
    </dgm:pt>
    <dgm:pt modelId="{CB28327E-CD5A-4BFF-A781-EBBC375FC581}" type="pres">
      <dgm:prSet presAssocID="{146A13A6-2B7E-4B57-BDF1-1A453519F0C4}" presName="parentNode1" presStyleLbl="node1" presStyleIdx="2" presStyleCnt="3" custLinFactNeighborX="-18436" custLinFactNeighborY="28164">
        <dgm:presLayoutVars>
          <dgm:chMax val="1"/>
          <dgm:bulletEnabled val="1"/>
        </dgm:presLayoutVars>
      </dgm:prSet>
      <dgm:spPr/>
      <dgm:t>
        <a:bodyPr/>
        <a:lstStyle/>
        <a:p>
          <a:endParaRPr lang="ru-RU"/>
        </a:p>
      </dgm:t>
    </dgm:pt>
    <dgm:pt modelId="{8BBAFD7E-4878-4A7F-8DD5-8E2734E5F1A6}" type="pres">
      <dgm:prSet presAssocID="{146A13A6-2B7E-4B57-BDF1-1A453519F0C4}" presName="connSite1" presStyleCnt="0"/>
      <dgm:spPr/>
    </dgm:pt>
  </dgm:ptLst>
  <dgm:cxnLst>
    <dgm:cxn modelId="{9BBA270F-93B8-4DD2-9CBC-D2D660DE4E4B}" srcId="{A5C6F5BD-A666-4B70-8FCC-24644398D34C}" destId="{C837EC00-F3E7-47CB-9AE0-1E0ECF71EFDF}" srcOrd="1" destOrd="0" parTransId="{EE8D1655-31E8-4C69-978D-B05C9ADF03B3}" sibTransId="{50AEDB1D-CDF9-4FA8-B7E0-1CA4D870E031}"/>
    <dgm:cxn modelId="{5EAA9547-71AB-4FD5-A85C-AF0D718F4B5B}" type="presOf" srcId="{81E6EA58-541D-4934-8EB5-30A2307507DC}" destId="{03878389-F188-40B2-A416-E1A3F49A52F8}" srcOrd="1" destOrd="0" presId="urn:microsoft.com/office/officeart/2005/8/layout/hProcess4"/>
    <dgm:cxn modelId="{C6A97093-04C3-4220-B37B-4E04798BE5E5}" type="presOf" srcId="{B83341E2-355D-4796-9FAE-9650C0807B0D}" destId="{B62587D9-5CE6-4572-8E1C-DADCF67E50D9}" srcOrd="1" destOrd="0" presId="urn:microsoft.com/office/officeart/2005/8/layout/hProcess4"/>
    <dgm:cxn modelId="{14300B7B-7AA7-45AF-A1FE-03A5CC419D58}" type="presOf" srcId="{146A13A6-2B7E-4B57-BDF1-1A453519F0C4}" destId="{CB28327E-CD5A-4BFF-A781-EBBC375FC581}" srcOrd="0" destOrd="0" presId="urn:microsoft.com/office/officeart/2005/8/layout/hProcess4"/>
    <dgm:cxn modelId="{854A5656-03CB-4933-8B80-4C1CA2B0EE2E}" type="presOf" srcId="{4C7877C8-E098-4B34-BAA2-A3ABC68FCCA9}" destId="{3B777D00-55DC-497E-9480-C6A8F0CB21F6}" srcOrd="0" destOrd="0" presId="urn:microsoft.com/office/officeart/2005/8/layout/hProcess4"/>
    <dgm:cxn modelId="{80759E41-1BA9-4CDC-B613-490CE83EE606}" type="presOf" srcId="{B83341E2-355D-4796-9FAE-9650C0807B0D}" destId="{25E57405-2AE0-4827-8187-88AAC89AFD81}" srcOrd="0" destOrd="0" presId="urn:microsoft.com/office/officeart/2005/8/layout/hProcess4"/>
    <dgm:cxn modelId="{5C5B1277-0C26-4025-AC00-9B0BCC5CCB3A}" type="presOf" srcId="{AE994612-A04A-462E-A2C0-1D21FCF04505}" destId="{0F0DDA91-7B1F-4086-BA22-2612ABDE1692}" srcOrd="0" destOrd="0" presId="urn:microsoft.com/office/officeart/2005/8/layout/hProcess4"/>
    <dgm:cxn modelId="{0CC3EF41-C767-4369-B030-7A316D0F816B}" srcId="{146A13A6-2B7E-4B57-BDF1-1A453519F0C4}" destId="{B83341E2-355D-4796-9FAE-9650C0807B0D}" srcOrd="0" destOrd="0" parTransId="{A47D9CE8-F6F2-46CC-A30E-70B55BCE962D}" sibTransId="{B691C522-1018-49AA-9817-7DBF1E7F2799}"/>
    <dgm:cxn modelId="{A74F5D10-F343-4E84-BA95-E692F3133683}" type="presOf" srcId="{81E6EA58-541D-4934-8EB5-30A2307507DC}" destId="{55F524DF-BE28-4CE3-A943-0868370541B2}" srcOrd="0" destOrd="0" presId="urn:microsoft.com/office/officeart/2005/8/layout/hProcess4"/>
    <dgm:cxn modelId="{33A70394-3206-4F35-91D8-1A10C360439E}" type="presOf" srcId="{A5C6F5BD-A666-4B70-8FCC-24644398D34C}" destId="{ECB37C6C-FA33-436B-BFC6-FDA819237AE3}" srcOrd="0" destOrd="0" presId="urn:microsoft.com/office/officeart/2005/8/layout/hProcess4"/>
    <dgm:cxn modelId="{DB7D337D-2841-4DE4-8475-FA8634E26135}" srcId="{A5C6F5BD-A666-4B70-8FCC-24644398D34C}" destId="{4C7877C8-E098-4B34-BAA2-A3ABC68FCCA9}" srcOrd="0" destOrd="0" parTransId="{2719060D-8A49-47E2-BEF4-A10FA57341D2}" sibTransId="{AE994612-A04A-462E-A2C0-1D21FCF04505}"/>
    <dgm:cxn modelId="{58920543-ACA6-4031-AA92-49EF2F083DD1}" srcId="{C837EC00-F3E7-47CB-9AE0-1E0ECF71EFDF}" destId="{4C01699D-9F47-4654-BB21-E14AB31F30DD}" srcOrd="0" destOrd="0" parTransId="{39406606-2AB5-49DA-A131-9C9551176CBF}" sibTransId="{5DD606A9-6177-4353-BE74-FD5B58ED02C2}"/>
    <dgm:cxn modelId="{BEF4980D-3D05-4173-8246-429F82AC933A}" srcId="{A5C6F5BD-A666-4B70-8FCC-24644398D34C}" destId="{146A13A6-2B7E-4B57-BDF1-1A453519F0C4}" srcOrd="2" destOrd="0" parTransId="{7C4971CD-55CC-4789-B6BB-71DC69ACE3AA}" sibTransId="{D1071F64-30DA-4BB8-B635-BB1F028CE3D4}"/>
    <dgm:cxn modelId="{424FB380-1BE8-43D7-9DED-DD272EB250DD}" srcId="{4C7877C8-E098-4B34-BAA2-A3ABC68FCCA9}" destId="{81E6EA58-541D-4934-8EB5-30A2307507DC}" srcOrd="0" destOrd="0" parTransId="{47BA82EA-C172-465D-8F22-1B3004BFDB3F}" sibTransId="{793E3606-F7A8-48C5-9680-BB1CE402402B}"/>
    <dgm:cxn modelId="{5765F3CF-F91D-4E0C-9E3F-7C1F0B9344F3}" type="presOf" srcId="{4C01699D-9F47-4654-BB21-E14AB31F30DD}" destId="{5263AC0C-57E2-4B7E-9482-C55B560B3D6E}" srcOrd="0" destOrd="0" presId="urn:microsoft.com/office/officeart/2005/8/layout/hProcess4"/>
    <dgm:cxn modelId="{5B8AB057-528F-4C50-A223-C7C18B8FDF6F}" type="presOf" srcId="{C837EC00-F3E7-47CB-9AE0-1E0ECF71EFDF}" destId="{E1F38C98-9155-4C5B-BA2B-01F8D6E44D91}" srcOrd="0" destOrd="0" presId="urn:microsoft.com/office/officeart/2005/8/layout/hProcess4"/>
    <dgm:cxn modelId="{32101B2D-92BA-45C3-AD19-112206F98488}" type="presOf" srcId="{50AEDB1D-CDF9-4FA8-B7E0-1CA4D870E031}" destId="{9F92F024-5E80-4186-9995-DBDD6A91B4C7}" srcOrd="0" destOrd="0" presId="urn:microsoft.com/office/officeart/2005/8/layout/hProcess4"/>
    <dgm:cxn modelId="{B9A1DEA1-AA73-45A8-B303-F197BA14B8BC}" type="presOf" srcId="{4C01699D-9F47-4654-BB21-E14AB31F30DD}" destId="{FD8098E3-6799-4FFF-8263-E50D1CAA9894}" srcOrd="1" destOrd="0" presId="urn:microsoft.com/office/officeart/2005/8/layout/hProcess4"/>
    <dgm:cxn modelId="{E5CD29A5-475B-4E41-A383-7D5F734D89C3}" type="presParOf" srcId="{ECB37C6C-FA33-436B-BFC6-FDA819237AE3}" destId="{98EA887A-4E73-4018-ACB7-7E1D09CA13C8}" srcOrd="0" destOrd="0" presId="urn:microsoft.com/office/officeart/2005/8/layout/hProcess4"/>
    <dgm:cxn modelId="{C1369D93-783F-4634-A877-CE873AFF43B1}" type="presParOf" srcId="{ECB37C6C-FA33-436B-BFC6-FDA819237AE3}" destId="{524A8544-AD8D-4D95-997D-DA5FE96A0506}" srcOrd="1" destOrd="0" presId="urn:microsoft.com/office/officeart/2005/8/layout/hProcess4"/>
    <dgm:cxn modelId="{F265680D-4F49-4DAA-88E8-30D6FE6D711B}" type="presParOf" srcId="{ECB37C6C-FA33-436B-BFC6-FDA819237AE3}" destId="{E16535AD-205C-444A-B872-873A34EFEA2E}" srcOrd="2" destOrd="0" presId="urn:microsoft.com/office/officeart/2005/8/layout/hProcess4"/>
    <dgm:cxn modelId="{F898009A-C8C7-4C17-9DD4-3B5740588F37}" type="presParOf" srcId="{E16535AD-205C-444A-B872-873A34EFEA2E}" destId="{1B6E6D49-437A-4235-8338-C9FA320EA67F}" srcOrd="0" destOrd="0" presId="urn:microsoft.com/office/officeart/2005/8/layout/hProcess4"/>
    <dgm:cxn modelId="{C0D7B6E4-A267-4D28-AD75-EF3CE17EF872}" type="presParOf" srcId="{1B6E6D49-437A-4235-8338-C9FA320EA67F}" destId="{772FC8FA-B121-4542-9E8F-5AF0538C1280}" srcOrd="0" destOrd="0" presId="urn:microsoft.com/office/officeart/2005/8/layout/hProcess4"/>
    <dgm:cxn modelId="{A80914ED-ACB6-41AB-A30E-B65CEDE8045B}" type="presParOf" srcId="{1B6E6D49-437A-4235-8338-C9FA320EA67F}" destId="{55F524DF-BE28-4CE3-A943-0868370541B2}" srcOrd="1" destOrd="0" presId="urn:microsoft.com/office/officeart/2005/8/layout/hProcess4"/>
    <dgm:cxn modelId="{DD7F3F91-FCCB-433A-B8FF-DBE2B7AFC2DF}" type="presParOf" srcId="{1B6E6D49-437A-4235-8338-C9FA320EA67F}" destId="{03878389-F188-40B2-A416-E1A3F49A52F8}" srcOrd="2" destOrd="0" presId="urn:microsoft.com/office/officeart/2005/8/layout/hProcess4"/>
    <dgm:cxn modelId="{FF0234EB-A059-45F1-9F1E-9B44279403F4}" type="presParOf" srcId="{1B6E6D49-437A-4235-8338-C9FA320EA67F}" destId="{3B777D00-55DC-497E-9480-C6A8F0CB21F6}" srcOrd="3" destOrd="0" presId="urn:microsoft.com/office/officeart/2005/8/layout/hProcess4"/>
    <dgm:cxn modelId="{8B94F9FF-FC57-4830-8DF3-B7BE2C08A379}" type="presParOf" srcId="{1B6E6D49-437A-4235-8338-C9FA320EA67F}" destId="{6FC66590-3DA3-4D65-8B7C-35FE4E670E66}" srcOrd="4" destOrd="0" presId="urn:microsoft.com/office/officeart/2005/8/layout/hProcess4"/>
    <dgm:cxn modelId="{158C9267-365D-4353-9275-6F41C84DABCB}" type="presParOf" srcId="{E16535AD-205C-444A-B872-873A34EFEA2E}" destId="{0F0DDA91-7B1F-4086-BA22-2612ABDE1692}" srcOrd="1" destOrd="0" presId="urn:microsoft.com/office/officeart/2005/8/layout/hProcess4"/>
    <dgm:cxn modelId="{69060BBA-B2DD-4685-A555-0B96199CFC39}" type="presParOf" srcId="{E16535AD-205C-444A-B872-873A34EFEA2E}" destId="{9088BEA7-0B8B-4B3A-9574-7B7FFB001337}" srcOrd="2" destOrd="0" presId="urn:microsoft.com/office/officeart/2005/8/layout/hProcess4"/>
    <dgm:cxn modelId="{078BA736-EB49-4EE0-94FA-2E3BEE1803B9}" type="presParOf" srcId="{9088BEA7-0B8B-4B3A-9574-7B7FFB001337}" destId="{C81CAAFC-5A63-498F-8738-FF1E6885EB79}" srcOrd="0" destOrd="0" presId="urn:microsoft.com/office/officeart/2005/8/layout/hProcess4"/>
    <dgm:cxn modelId="{3F734825-65AE-41B5-BC76-96808465D517}" type="presParOf" srcId="{9088BEA7-0B8B-4B3A-9574-7B7FFB001337}" destId="{5263AC0C-57E2-4B7E-9482-C55B560B3D6E}" srcOrd="1" destOrd="0" presId="urn:microsoft.com/office/officeart/2005/8/layout/hProcess4"/>
    <dgm:cxn modelId="{CB2E78E1-9966-470D-9921-61C110F1044F}" type="presParOf" srcId="{9088BEA7-0B8B-4B3A-9574-7B7FFB001337}" destId="{FD8098E3-6799-4FFF-8263-E50D1CAA9894}" srcOrd="2" destOrd="0" presId="urn:microsoft.com/office/officeart/2005/8/layout/hProcess4"/>
    <dgm:cxn modelId="{41E8A5C3-FF4C-40BB-AEC0-201F46CA2DA1}" type="presParOf" srcId="{9088BEA7-0B8B-4B3A-9574-7B7FFB001337}" destId="{E1F38C98-9155-4C5B-BA2B-01F8D6E44D91}" srcOrd="3" destOrd="0" presId="urn:microsoft.com/office/officeart/2005/8/layout/hProcess4"/>
    <dgm:cxn modelId="{C0759ABA-2208-4E44-8EB3-4259584F370F}" type="presParOf" srcId="{9088BEA7-0B8B-4B3A-9574-7B7FFB001337}" destId="{B0770140-25BA-4BD4-ABC2-C6CC521FD70F}" srcOrd="4" destOrd="0" presId="urn:microsoft.com/office/officeart/2005/8/layout/hProcess4"/>
    <dgm:cxn modelId="{DE743941-ADE6-4241-A559-DAC4C6BAF195}" type="presParOf" srcId="{E16535AD-205C-444A-B872-873A34EFEA2E}" destId="{9F92F024-5E80-4186-9995-DBDD6A91B4C7}" srcOrd="3" destOrd="0" presId="urn:microsoft.com/office/officeart/2005/8/layout/hProcess4"/>
    <dgm:cxn modelId="{3C877AE5-3BD1-494E-BDFF-A9E92A8E7983}" type="presParOf" srcId="{E16535AD-205C-444A-B872-873A34EFEA2E}" destId="{4B9E77C2-CD54-45CE-959E-C1052C07BE34}" srcOrd="4" destOrd="0" presId="urn:microsoft.com/office/officeart/2005/8/layout/hProcess4"/>
    <dgm:cxn modelId="{D570B99E-371F-4B62-A182-A5423E466F1C}" type="presParOf" srcId="{4B9E77C2-CD54-45CE-959E-C1052C07BE34}" destId="{0F1151D0-4E97-4E3F-A6D8-AA314CD9BC74}" srcOrd="0" destOrd="0" presId="urn:microsoft.com/office/officeart/2005/8/layout/hProcess4"/>
    <dgm:cxn modelId="{2FFD85FB-5032-49BE-A1E7-A2F935A44258}" type="presParOf" srcId="{4B9E77C2-CD54-45CE-959E-C1052C07BE34}" destId="{25E57405-2AE0-4827-8187-88AAC89AFD81}" srcOrd="1" destOrd="0" presId="urn:microsoft.com/office/officeart/2005/8/layout/hProcess4"/>
    <dgm:cxn modelId="{D67B16DB-B323-425D-A477-49D5CB5C87C1}" type="presParOf" srcId="{4B9E77C2-CD54-45CE-959E-C1052C07BE34}" destId="{B62587D9-5CE6-4572-8E1C-DADCF67E50D9}" srcOrd="2" destOrd="0" presId="urn:microsoft.com/office/officeart/2005/8/layout/hProcess4"/>
    <dgm:cxn modelId="{040E144B-BC86-421E-BDF2-A9305A80E9EA}" type="presParOf" srcId="{4B9E77C2-CD54-45CE-959E-C1052C07BE34}" destId="{CB28327E-CD5A-4BFF-A781-EBBC375FC581}" srcOrd="3" destOrd="0" presId="urn:microsoft.com/office/officeart/2005/8/layout/hProcess4"/>
    <dgm:cxn modelId="{369E1567-5A76-4942-8A5D-F858B36A3B9D}" type="presParOf" srcId="{4B9E77C2-CD54-45CE-959E-C1052C07BE34}" destId="{8BBAFD7E-4878-4A7F-8DD5-8E2734E5F1A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0687B-A798-4149-8E47-6C6982D5BD7A}">
      <dsp:nvSpPr>
        <dsp:cNvPr id="0" name=""/>
        <dsp:cNvSpPr/>
      </dsp:nvSpPr>
      <dsp:spPr>
        <a:xfrm>
          <a:off x="7699" y="2198401"/>
          <a:ext cx="1346934" cy="13560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Доходы бюджета – </a:t>
          </a:r>
          <a:r>
            <a:rPr lang="ru-RU" sz="1600" kern="1200" dirty="0" smtClean="0"/>
            <a:t>поступающие в бюджет денежные средства</a:t>
          </a:r>
          <a:endParaRPr lang="ru-RU" sz="1600" kern="1200" dirty="0"/>
        </a:p>
      </dsp:txBody>
      <dsp:txXfrm>
        <a:off x="47149" y="2237851"/>
        <a:ext cx="1268034" cy="1277146"/>
      </dsp:txXfrm>
    </dsp:sp>
    <dsp:sp modelId="{0DBD8CEC-BF8F-4605-A8DC-6FCCB57140BC}">
      <dsp:nvSpPr>
        <dsp:cNvPr id="0" name=""/>
        <dsp:cNvSpPr/>
      </dsp:nvSpPr>
      <dsp:spPr>
        <a:xfrm rot="17206886">
          <a:off x="718213" y="2008841"/>
          <a:ext cx="1789512" cy="21863"/>
        </a:xfrm>
        <a:custGeom>
          <a:avLst/>
          <a:gdLst/>
          <a:ahLst/>
          <a:cxnLst/>
          <a:rect l="0" t="0" r="0" b="0"/>
          <a:pathLst>
            <a:path>
              <a:moveTo>
                <a:pt x="0" y="10931"/>
              </a:moveTo>
              <a:lnTo>
                <a:pt x="1789512" y="10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568232" y="1975035"/>
        <a:ext cx="89475" cy="89475"/>
      </dsp:txXfrm>
    </dsp:sp>
    <dsp:sp modelId="{09CF62FD-6E0F-4599-A284-00E40D75B1CB}">
      <dsp:nvSpPr>
        <dsp:cNvPr id="0" name=""/>
        <dsp:cNvSpPr/>
      </dsp:nvSpPr>
      <dsp:spPr>
        <a:xfrm>
          <a:off x="1871305" y="623984"/>
          <a:ext cx="1656258" cy="10782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Налоговые и неналоговые доходы</a:t>
          </a:r>
          <a:endParaRPr lang="ru-RU" sz="1600" b="1" kern="1200" dirty="0"/>
        </a:p>
      </dsp:txBody>
      <dsp:txXfrm>
        <a:off x="1902887" y="655566"/>
        <a:ext cx="1593094" cy="1015111"/>
      </dsp:txXfrm>
    </dsp:sp>
    <dsp:sp modelId="{43E3EE72-EF08-4E5B-8685-FC4727767429}">
      <dsp:nvSpPr>
        <dsp:cNvPr id="0" name=""/>
        <dsp:cNvSpPr/>
      </dsp:nvSpPr>
      <dsp:spPr>
        <a:xfrm rot="1371898">
          <a:off x="3502965" y="1273826"/>
          <a:ext cx="626088" cy="21863"/>
        </a:xfrm>
        <a:custGeom>
          <a:avLst/>
          <a:gdLst/>
          <a:ahLst/>
          <a:cxnLst/>
          <a:rect l="0" t="0" r="0" b="0"/>
          <a:pathLst>
            <a:path>
              <a:moveTo>
                <a:pt x="0" y="10931"/>
              </a:moveTo>
              <a:lnTo>
                <a:pt x="626088"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00357" y="1269106"/>
        <a:ext cx="31304" cy="31304"/>
      </dsp:txXfrm>
    </dsp:sp>
    <dsp:sp modelId="{43A454CD-0B9C-44CF-8337-C53328FBC8D3}">
      <dsp:nvSpPr>
        <dsp:cNvPr id="0" name=""/>
        <dsp:cNvSpPr/>
      </dsp:nvSpPr>
      <dsp:spPr>
        <a:xfrm>
          <a:off x="4104455" y="792088"/>
          <a:ext cx="3886607" cy="12286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Налоговые доходы – </a:t>
          </a:r>
          <a:r>
            <a:rPr lang="ru-RU" sz="1200" b="0" kern="1200" dirty="0" smtClean="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pPr lvl="0" algn="ctr" defTabSz="533400">
            <a:lnSpc>
              <a:spcPct val="90000"/>
            </a:lnSpc>
            <a:spcBef>
              <a:spcPct val="0"/>
            </a:spcBef>
            <a:spcAft>
              <a:spcPct val="35000"/>
            </a:spcAft>
          </a:pPr>
          <a:endParaRPr lang="ru-RU" sz="1400" b="1" kern="1200" dirty="0"/>
        </a:p>
      </dsp:txBody>
      <dsp:txXfrm>
        <a:off x="4140440" y="828073"/>
        <a:ext cx="3814637" cy="1156643"/>
      </dsp:txXfrm>
    </dsp:sp>
    <dsp:sp modelId="{E384971A-BD6D-4588-BAC6-EE6FFA9B096F}">
      <dsp:nvSpPr>
        <dsp:cNvPr id="0" name=""/>
        <dsp:cNvSpPr/>
      </dsp:nvSpPr>
      <dsp:spPr>
        <a:xfrm rot="4135335">
          <a:off x="3021359" y="1889793"/>
          <a:ext cx="1580985" cy="21863"/>
        </a:xfrm>
        <a:custGeom>
          <a:avLst/>
          <a:gdLst/>
          <a:ahLst/>
          <a:cxnLst/>
          <a:rect l="0" t="0" r="0" b="0"/>
          <a:pathLst>
            <a:path>
              <a:moveTo>
                <a:pt x="0" y="10931"/>
              </a:moveTo>
              <a:lnTo>
                <a:pt x="1580985"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772327" y="1861200"/>
        <a:ext cx="79049" cy="79049"/>
      </dsp:txXfrm>
    </dsp:sp>
    <dsp:sp modelId="{5983FF5F-2E13-4FAF-ACAB-2CB87D3C51A7}">
      <dsp:nvSpPr>
        <dsp:cNvPr id="0" name=""/>
        <dsp:cNvSpPr/>
      </dsp:nvSpPr>
      <dsp:spPr>
        <a:xfrm>
          <a:off x="4096140" y="2016223"/>
          <a:ext cx="4112771" cy="12442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Неналоговые доходы –</a:t>
          </a:r>
          <a:r>
            <a:rPr lang="ru-RU" sz="1200" b="0" kern="120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pPr lvl="0" algn="ctr" defTabSz="533400">
            <a:lnSpc>
              <a:spcPct val="90000"/>
            </a:lnSpc>
            <a:spcBef>
              <a:spcPct val="0"/>
            </a:spcBef>
            <a:spcAft>
              <a:spcPct val="35000"/>
            </a:spcAft>
          </a:pPr>
          <a:endParaRPr lang="ru-RU" sz="1200" b="1" kern="1200" dirty="0"/>
        </a:p>
      </dsp:txBody>
      <dsp:txXfrm>
        <a:off x="4132582" y="2052665"/>
        <a:ext cx="4039887" cy="1171326"/>
      </dsp:txXfrm>
    </dsp:sp>
    <dsp:sp modelId="{0709AEFA-A1F3-4AAC-B37D-4680EFA87652}">
      <dsp:nvSpPr>
        <dsp:cNvPr id="0" name=""/>
        <dsp:cNvSpPr/>
      </dsp:nvSpPr>
      <dsp:spPr>
        <a:xfrm rot="3984114">
          <a:off x="951090" y="3482151"/>
          <a:ext cx="1345862" cy="21863"/>
        </a:xfrm>
        <a:custGeom>
          <a:avLst/>
          <a:gdLst/>
          <a:ahLst/>
          <a:cxnLst/>
          <a:rect l="0" t="0" r="0" b="0"/>
          <a:pathLst>
            <a:path>
              <a:moveTo>
                <a:pt x="0" y="10931"/>
              </a:moveTo>
              <a:lnTo>
                <a:pt x="1345862" y="10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590374" y="3459436"/>
        <a:ext cx="67293" cy="67293"/>
      </dsp:txXfrm>
    </dsp:sp>
    <dsp:sp modelId="{94A3241F-3A13-4630-8C47-37A967A3C7F1}">
      <dsp:nvSpPr>
        <dsp:cNvPr id="0" name=""/>
        <dsp:cNvSpPr/>
      </dsp:nvSpPr>
      <dsp:spPr>
        <a:xfrm>
          <a:off x="1893408" y="3773007"/>
          <a:ext cx="1673741" cy="673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Безвозмездные поступления</a:t>
          </a:r>
          <a:endParaRPr lang="ru-RU" sz="1200" b="1" kern="1200" dirty="0"/>
        </a:p>
      </dsp:txBody>
      <dsp:txXfrm>
        <a:off x="1913133" y="3792732"/>
        <a:ext cx="1634291" cy="634017"/>
      </dsp:txXfrm>
    </dsp:sp>
    <dsp:sp modelId="{08B1F378-4070-4A70-BDDB-17A84E60317C}">
      <dsp:nvSpPr>
        <dsp:cNvPr id="0" name=""/>
        <dsp:cNvSpPr/>
      </dsp:nvSpPr>
      <dsp:spPr>
        <a:xfrm rot="325124">
          <a:off x="3565859" y="4126077"/>
          <a:ext cx="577520" cy="21863"/>
        </a:xfrm>
        <a:custGeom>
          <a:avLst/>
          <a:gdLst/>
          <a:ahLst/>
          <a:cxnLst/>
          <a:rect l="0" t="0" r="0" b="0"/>
          <a:pathLst>
            <a:path>
              <a:moveTo>
                <a:pt x="0" y="10931"/>
              </a:moveTo>
              <a:lnTo>
                <a:pt x="577520"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40181" y="4122571"/>
        <a:ext cx="28876" cy="28876"/>
      </dsp:txXfrm>
    </dsp:sp>
    <dsp:sp modelId="{62E71A64-6FA4-45CC-B986-484EC2B9D6C7}">
      <dsp:nvSpPr>
        <dsp:cNvPr id="0" name=""/>
        <dsp:cNvSpPr/>
      </dsp:nvSpPr>
      <dsp:spPr>
        <a:xfrm>
          <a:off x="4142089" y="3287992"/>
          <a:ext cx="4043579" cy="1752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0" kern="1200" dirty="0" smtClean="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pPr lvl="0" algn="ctr" defTabSz="533400">
            <a:lnSpc>
              <a:spcPct val="90000"/>
            </a:lnSpc>
            <a:spcBef>
              <a:spcPct val="0"/>
            </a:spcBef>
            <a:spcAft>
              <a:spcPct val="35000"/>
            </a:spcAft>
          </a:pPr>
          <a:endParaRPr lang="ru-RU" sz="1200" b="0" kern="1200" dirty="0"/>
        </a:p>
      </dsp:txBody>
      <dsp:txXfrm>
        <a:off x="4193420" y="3339323"/>
        <a:ext cx="3940917" cy="1649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524DF-BE28-4CE3-A943-0868370541B2}">
      <dsp:nvSpPr>
        <dsp:cNvPr id="0" name=""/>
        <dsp:cNvSpPr/>
      </dsp:nvSpPr>
      <dsp:spPr>
        <a:xfrm>
          <a:off x="1681" y="1338069"/>
          <a:ext cx="2255560" cy="18603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Char char="••"/>
          </a:pPr>
          <a:r>
            <a:rPr lang="ru-RU" sz="1200" kern="1200" dirty="0" smtClean="0"/>
            <a:t>Определяет масштаб проблемы, правовые и финансовые механизмы  ее решения</a:t>
          </a:r>
          <a:endParaRPr lang="ru-RU" sz="1200" kern="1200" dirty="0"/>
        </a:p>
      </dsp:txBody>
      <dsp:txXfrm>
        <a:off x="44493" y="1380881"/>
        <a:ext cx="2169936" cy="1376091"/>
      </dsp:txXfrm>
    </dsp:sp>
    <dsp:sp modelId="{0F0DDA91-7B1F-4086-BA22-2612ABDE1692}">
      <dsp:nvSpPr>
        <dsp:cNvPr id="0" name=""/>
        <dsp:cNvSpPr/>
      </dsp:nvSpPr>
      <dsp:spPr>
        <a:xfrm>
          <a:off x="1361124" y="2013155"/>
          <a:ext cx="2407651" cy="2407651"/>
        </a:xfrm>
        <a:prstGeom prst="leftCircularArrow">
          <a:avLst>
            <a:gd name="adj1" fmla="val 2996"/>
            <a:gd name="adj2" fmla="val 367342"/>
            <a:gd name="adj3" fmla="val 2734281"/>
            <a:gd name="adj4" fmla="val 9615917"/>
            <a:gd name="adj5" fmla="val 349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777D00-55DC-497E-9480-C6A8F0CB21F6}">
      <dsp:nvSpPr>
        <dsp:cNvPr id="0" name=""/>
        <dsp:cNvSpPr/>
      </dsp:nvSpPr>
      <dsp:spPr>
        <a:xfrm>
          <a:off x="502917" y="2799784"/>
          <a:ext cx="2004942" cy="7972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Федеральный уровень</a:t>
          </a:r>
          <a:endParaRPr lang="ru-RU" sz="1400" kern="1200" dirty="0"/>
        </a:p>
      </dsp:txBody>
      <dsp:txXfrm>
        <a:off x="526269" y="2823136"/>
        <a:ext cx="1958238" cy="750595"/>
      </dsp:txXfrm>
    </dsp:sp>
    <dsp:sp modelId="{5263AC0C-57E2-4B7E-9482-C55B560B3D6E}">
      <dsp:nvSpPr>
        <dsp:cNvPr id="0" name=""/>
        <dsp:cNvSpPr/>
      </dsp:nvSpPr>
      <dsp:spPr>
        <a:xfrm>
          <a:off x="2795113" y="1271982"/>
          <a:ext cx="2255560" cy="26515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endParaRPr lang="ru-RU" sz="1200" kern="1200" dirty="0"/>
        </a:p>
      </dsp:txBody>
      <dsp:txXfrm>
        <a:off x="2856132" y="1901184"/>
        <a:ext cx="2133522" cy="1961301"/>
      </dsp:txXfrm>
    </dsp:sp>
    <dsp:sp modelId="{9F92F024-5E80-4186-9995-DBDD6A91B4C7}">
      <dsp:nvSpPr>
        <dsp:cNvPr id="0" name=""/>
        <dsp:cNvSpPr/>
      </dsp:nvSpPr>
      <dsp:spPr>
        <a:xfrm rot="20289698">
          <a:off x="3807639" y="356982"/>
          <a:ext cx="2750910" cy="2750910"/>
        </a:xfrm>
        <a:prstGeom prst="circularArrow">
          <a:avLst>
            <a:gd name="adj1" fmla="val 2622"/>
            <a:gd name="adj2" fmla="val 318707"/>
            <a:gd name="adj3" fmla="val 20278385"/>
            <a:gd name="adj4" fmla="val 13348113"/>
            <a:gd name="adj5"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F38C98-9155-4C5B-BA2B-01F8D6E44D91}">
      <dsp:nvSpPr>
        <dsp:cNvPr id="0" name=""/>
        <dsp:cNvSpPr/>
      </dsp:nvSpPr>
      <dsp:spPr>
        <a:xfrm>
          <a:off x="3352602" y="936594"/>
          <a:ext cx="2004942" cy="7972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Региональный уровень</a:t>
          </a:r>
          <a:endParaRPr lang="ru-RU" sz="1400" kern="1200" dirty="0"/>
        </a:p>
      </dsp:txBody>
      <dsp:txXfrm>
        <a:off x="3375954" y="959946"/>
        <a:ext cx="1958238" cy="750595"/>
      </dsp:txXfrm>
    </dsp:sp>
    <dsp:sp modelId="{25E57405-2AE0-4827-8187-88AAC89AFD81}">
      <dsp:nvSpPr>
        <dsp:cNvPr id="0" name=""/>
        <dsp:cNvSpPr/>
      </dsp:nvSpPr>
      <dsp:spPr>
        <a:xfrm>
          <a:off x="5664828" y="1088464"/>
          <a:ext cx="2255560" cy="33812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latin typeface="+mj-lt"/>
            </a:rPr>
            <a:t>Предусматривает план действий , привлечение ресурсов для </a:t>
          </a:r>
          <a:r>
            <a:rPr lang="ru-RU" sz="1200" kern="1200" dirty="0" smtClean="0">
              <a:latin typeface="+mj-lt"/>
            </a:rPr>
            <a:t> строительства и оснащения объектов строительства, </a:t>
          </a:r>
          <a:r>
            <a:rPr lang="ru-RU" sz="1200" kern="1200" dirty="0" smtClean="0">
              <a:latin typeface="+mj-lt"/>
            </a:rPr>
            <a:t>эффективное управление бюджетными средствами</a:t>
          </a:r>
          <a:r>
            <a:rPr lang="ru-RU" sz="1200" kern="1200" dirty="0" smtClean="0">
              <a:latin typeface="+mj-lt"/>
            </a:rPr>
            <a:t>,</a:t>
          </a:r>
          <a:endParaRPr lang="ru-RU" sz="1200" kern="1200" dirty="0">
            <a:latin typeface="+mj-lt"/>
          </a:endParaRPr>
        </a:p>
      </dsp:txBody>
      <dsp:txXfrm>
        <a:off x="5730891" y="1154527"/>
        <a:ext cx="2123434" cy="2524571"/>
      </dsp:txXfrm>
    </dsp:sp>
    <dsp:sp modelId="{CB28327E-CD5A-4BFF-A781-EBBC375FC581}">
      <dsp:nvSpPr>
        <dsp:cNvPr id="0" name=""/>
        <dsp:cNvSpPr/>
      </dsp:nvSpPr>
      <dsp:spPr>
        <a:xfrm>
          <a:off x="5832657" y="3024336"/>
          <a:ext cx="2004942" cy="7972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Местный бюджет</a:t>
          </a:r>
          <a:endParaRPr lang="ru-RU" sz="1400" kern="1200" dirty="0"/>
        </a:p>
      </dsp:txBody>
      <dsp:txXfrm>
        <a:off x="5856009" y="3047688"/>
        <a:ext cx="1958238" cy="7505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0.13638</cdr:x>
      <cdr:y>0.43818</cdr:y>
    </cdr:from>
    <cdr:to>
      <cdr:x>0.30031</cdr:x>
      <cdr:y>0.55055</cdr:y>
    </cdr:to>
    <cdr:sp macro="" textlink="">
      <cdr:nvSpPr>
        <cdr:cNvPr id="2" name="TextBox 1"/>
        <cdr:cNvSpPr txBox="1"/>
      </cdr:nvSpPr>
      <cdr:spPr>
        <a:xfrm xmlns:a="http://schemas.openxmlformats.org/drawingml/2006/main">
          <a:off x="1018456" y="1684784"/>
          <a:ext cx="122413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t>929 845 </a:t>
          </a:r>
          <a:r>
            <a:rPr lang="ru-RU" sz="1400" b="1" dirty="0" err="1" smtClean="0"/>
            <a:t>т.р</a:t>
          </a:r>
          <a:r>
            <a:rPr lang="ru-RU" sz="1400" b="1" dirty="0" smtClean="0"/>
            <a:t>.</a:t>
          </a:r>
        </a:p>
        <a:p xmlns:a="http://schemas.openxmlformats.org/drawingml/2006/main">
          <a:endParaRPr lang="ru-RU"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0.20661</cdr:x>
      <cdr:y>0.34175</cdr:y>
    </cdr:from>
    <cdr:to>
      <cdr:x>0.30577</cdr:x>
      <cdr:y>0.37973</cdr:y>
    </cdr:to>
    <cdr:cxnSp macro="">
      <cdr:nvCxnSpPr>
        <cdr:cNvPr id="3" name="Прямая соединительная линия 2"/>
        <cdr:cNvCxnSpPr/>
      </cdr:nvCxnSpPr>
      <cdr:spPr>
        <a:xfrm xmlns:a="http://schemas.openxmlformats.org/drawingml/2006/main" flipH="1">
          <a:off x="1800324" y="1943869"/>
          <a:ext cx="864096" cy="21602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0.20661</cdr:x>
      <cdr:y>0.18983</cdr:y>
    </cdr:from>
    <cdr:to>
      <cdr:x>0.35535</cdr:x>
      <cdr:y>0.25313</cdr:y>
    </cdr:to>
    <cdr:cxnSp macro="">
      <cdr:nvCxnSpPr>
        <cdr:cNvPr id="6" name="Прямая соединительная линия 5"/>
        <cdr:cNvCxnSpPr/>
      </cdr:nvCxnSpPr>
      <cdr:spPr>
        <a:xfrm xmlns:a="http://schemas.openxmlformats.org/drawingml/2006/main">
          <a:off x="1800324" y="1079773"/>
          <a:ext cx="1296144" cy="36004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0.34709</cdr:x>
      <cdr:y>0.10122</cdr:y>
    </cdr:from>
    <cdr:to>
      <cdr:x>0.42973</cdr:x>
      <cdr:y>0.25313</cdr:y>
    </cdr:to>
    <cdr:cxnSp macro="">
      <cdr:nvCxnSpPr>
        <cdr:cNvPr id="9" name="Прямая соединительная линия 8"/>
        <cdr:cNvCxnSpPr/>
      </cdr:nvCxnSpPr>
      <cdr:spPr>
        <a:xfrm xmlns:a="http://schemas.openxmlformats.org/drawingml/2006/main">
          <a:off x="3024460" y="575717"/>
          <a:ext cx="720080" cy="86409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0.5041</cdr:x>
      <cdr:y>0.16451</cdr:y>
    </cdr:from>
    <cdr:to>
      <cdr:x>0.5041</cdr:x>
      <cdr:y>0.24047</cdr:y>
    </cdr:to>
    <cdr:cxnSp macro="">
      <cdr:nvCxnSpPr>
        <cdr:cNvPr id="11" name="Прямая соединительная линия 10"/>
        <cdr:cNvCxnSpPr/>
      </cdr:nvCxnSpPr>
      <cdr:spPr>
        <a:xfrm xmlns:a="http://schemas.openxmlformats.org/drawingml/2006/main">
          <a:off x="4392612" y="935757"/>
          <a:ext cx="0" cy="43204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0.76027</cdr:x>
      <cdr:y>0.08856</cdr:y>
    </cdr:from>
    <cdr:to>
      <cdr:x>0.78506</cdr:x>
      <cdr:y>0.27845</cdr:y>
    </cdr:to>
    <cdr:cxnSp macro="">
      <cdr:nvCxnSpPr>
        <cdr:cNvPr id="13" name="Прямая соединительная линия 12"/>
        <cdr:cNvCxnSpPr/>
      </cdr:nvCxnSpPr>
      <cdr:spPr>
        <a:xfrm xmlns:a="http://schemas.openxmlformats.org/drawingml/2006/main" flipH="1">
          <a:off x="6624860" y="503709"/>
          <a:ext cx="216024" cy="108012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0.7768</cdr:x>
      <cdr:y>0.17717</cdr:y>
    </cdr:from>
    <cdr:to>
      <cdr:x>0.81812</cdr:x>
      <cdr:y>0.26579</cdr:y>
    </cdr:to>
    <cdr:cxnSp macro="">
      <cdr:nvCxnSpPr>
        <cdr:cNvPr id="17" name="Прямая соединительная линия 16"/>
        <cdr:cNvCxnSpPr/>
      </cdr:nvCxnSpPr>
      <cdr:spPr>
        <a:xfrm xmlns:a="http://schemas.openxmlformats.org/drawingml/2006/main" flipH="1">
          <a:off x="6768876" y="1007765"/>
          <a:ext cx="360040" cy="50405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0.80986</cdr:x>
      <cdr:y>0.36707</cdr:y>
    </cdr:from>
    <cdr:to>
      <cdr:x>0.91479</cdr:x>
      <cdr:y>0.52783</cdr:y>
    </cdr:to>
    <cdr:cxnSp macro="">
      <cdr:nvCxnSpPr>
        <cdr:cNvPr id="22" name="Прямая соединительная линия 21"/>
        <cdr:cNvCxnSpPr/>
      </cdr:nvCxnSpPr>
      <cdr:spPr>
        <a:xfrm xmlns:a="http://schemas.openxmlformats.org/drawingml/2006/main">
          <a:off x="7056908" y="2087885"/>
          <a:ext cx="914400" cy="9144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0.79333</cdr:x>
      <cdr:y>0.27845</cdr:y>
    </cdr:from>
    <cdr:to>
      <cdr:x>0.87596</cdr:x>
      <cdr:y>0.29111</cdr:y>
    </cdr:to>
    <cdr:cxnSp macro="">
      <cdr:nvCxnSpPr>
        <cdr:cNvPr id="24" name="Прямая соединительная линия 23"/>
        <cdr:cNvCxnSpPr/>
      </cdr:nvCxnSpPr>
      <cdr:spPr>
        <a:xfrm xmlns:a="http://schemas.openxmlformats.org/drawingml/2006/main">
          <a:off x="6912892" y="1583829"/>
          <a:ext cx="720080" cy="7200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B1F5A27-42CB-475C-9260-FBCC358BAB1B}" type="datetimeFigureOut">
              <a:rPr lang="ru-RU"/>
              <a:pPr>
                <a:defRPr/>
              </a:pPr>
              <a:t>17.01.2018</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946F778-67AD-4C8B-9BD1-9BD7ACC5E3C3}" type="slidenum">
              <a:rPr lang="ru-RU"/>
              <a:pPr>
                <a:defRPr/>
              </a:pPr>
              <a:t>‹#›</a:t>
            </a:fld>
            <a:endParaRPr lang="ru-RU"/>
          </a:p>
        </p:txBody>
      </p:sp>
    </p:spTree>
    <p:extLst>
      <p:ext uri="{BB962C8B-B14F-4D97-AF65-F5344CB8AC3E}">
        <p14:creationId xmlns:p14="http://schemas.microsoft.com/office/powerpoint/2010/main" val="24491685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946F778-67AD-4C8B-9BD1-9BD7ACC5E3C3}" type="slidenum">
              <a:rPr lang="ru-RU" smtClean="0"/>
              <a:pPr>
                <a:defRPr/>
              </a:pPr>
              <a:t>14</a:t>
            </a:fld>
            <a:endParaRPr lang="ru-RU"/>
          </a:p>
        </p:txBody>
      </p:sp>
    </p:spTree>
    <p:extLst>
      <p:ext uri="{BB962C8B-B14F-4D97-AF65-F5344CB8AC3E}">
        <p14:creationId xmlns:p14="http://schemas.microsoft.com/office/powerpoint/2010/main" val="170722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a:defRPr/>
            </a:pPr>
            <a:fld id="{A09BD795-D448-4A3F-A00A-84326D04F6C5}" type="datetimeFigureOut">
              <a:rPr lang="ru-RU" smtClean="0"/>
              <a:pPr>
                <a:defRPr/>
              </a:pPr>
              <a:t>17.01.2018</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pPr>
              <a:defRPr/>
            </a:pPr>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pPr>
              <a:defRPr/>
            </a:pPr>
            <a:fld id="{8B8B13FA-52F1-4330-8C7A-7B395E7A0853}"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386E72E9-0073-416F-96FD-E125D3E2F58A}" type="datetimeFigureOut">
              <a:rPr lang="ru-RU" smtClean="0"/>
              <a:pPr>
                <a:defRPr/>
              </a:pPr>
              <a:t>17.01.2018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0734804-BBD6-4B3D-AC30-E6197ACC144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7EA03C3D-A8F4-4838-823F-BB8E199FFE03}" type="datetimeFigureOut">
              <a:rPr lang="ru-RU" smtClean="0"/>
              <a:pPr>
                <a:defRPr/>
              </a:pPr>
              <a:t>17.01.2018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DD35EDC-5959-47B7-AD00-FD40FC9CEB8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pPr>
              <a:defRPr/>
            </a:pPr>
            <a:fld id="{CE47F05A-E00B-4E36-BA99-02540FC9A48E}" type="datetimeFigureOut">
              <a:rPr lang="ru-RU" smtClean="0"/>
              <a:pPr>
                <a:defRPr/>
              </a:pPr>
              <a:t>17.01.2018</a:t>
            </a:fld>
            <a:endParaRPr lang="ru-RU"/>
          </a:p>
        </p:txBody>
      </p:sp>
      <p:sp>
        <p:nvSpPr>
          <p:cNvPr id="9" name="Номер слайда 8"/>
          <p:cNvSpPr>
            <a:spLocks noGrp="1"/>
          </p:cNvSpPr>
          <p:nvPr>
            <p:ph type="sldNum" sz="quarter" idx="15"/>
          </p:nvPr>
        </p:nvSpPr>
        <p:spPr/>
        <p:txBody>
          <a:bodyPr rtlCol="0"/>
          <a:lstStyle/>
          <a:p>
            <a:pPr>
              <a:defRPr/>
            </a:pPr>
            <a:fld id="{931B28E2-EDC7-410C-A794-E6551B396A75}" type="slidenum">
              <a:rPr lang="ru-RU" smtClean="0"/>
              <a:pPr>
                <a:defRPr/>
              </a:pPr>
              <a:t>‹#›</a:t>
            </a:fld>
            <a:endParaRPr lang="ru-RU"/>
          </a:p>
        </p:txBody>
      </p:sp>
      <p:sp>
        <p:nvSpPr>
          <p:cNvPr id="10" name="Нижний колонтитул 9"/>
          <p:cNvSpPr>
            <a:spLocks noGrp="1"/>
          </p:cNvSpPr>
          <p:nvPr>
            <p:ph type="ftr" sz="quarter" idx="16"/>
          </p:nvPr>
        </p:nvSpPr>
        <p:spPr/>
        <p:txBody>
          <a:bodyPr rtlCol="0"/>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a:defRPr/>
            </a:pPr>
            <a:fld id="{17050665-8D58-46AF-BE46-03C231992A2F}" type="datetimeFigureOut">
              <a:rPr lang="ru-RU" smtClean="0"/>
              <a:pPr>
                <a:defRPr/>
              </a:pPr>
              <a:t>17.01.2018</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pPr>
              <a:defRPr/>
            </a:pPr>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pPr>
              <a:defRPr/>
            </a:pPr>
            <a:fld id="{23FB87C4-EB18-434E-B80B-787384100E04}"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ACC79D77-351F-44DA-A01B-7056FAB89389}" type="datetimeFigureOut">
              <a:rPr lang="ru-RU" smtClean="0"/>
              <a:pPr>
                <a:defRPr/>
              </a:pPr>
              <a:t>17.01.2018</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4FB5183C-BB96-4909-B130-09CAC8072E1F}" type="slidenum">
              <a:rPr lang="ru-RU" smtClean="0"/>
              <a:pPr>
                <a:defRPr/>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pPr>
              <a:defRPr/>
            </a:pPr>
            <a:fld id="{F721027D-4059-469F-8F00-9787C8EF1CA2}" type="datetimeFigureOut">
              <a:rPr lang="ru-RU" smtClean="0"/>
              <a:pPr>
                <a:defRPr/>
              </a:pPr>
              <a:t>17.01.2018</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3BD102C-F4C8-4B06-BCC2-639851A0F63E}" type="slidenum">
              <a:rPr lang="ru-RU" smtClean="0"/>
              <a:pPr>
                <a:defRPr/>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pPr>
              <a:defRPr/>
            </a:pPr>
            <a:fld id="{966DB77F-2089-43E4-9221-E830DB73F88D}" type="datetimeFigureOut">
              <a:rPr lang="ru-RU" smtClean="0"/>
              <a:pPr>
                <a:defRPr/>
              </a:pPr>
              <a:t>17.01.2018</a:t>
            </a:fld>
            <a:endParaRPr lang="ru-RU"/>
          </a:p>
        </p:txBody>
      </p:sp>
      <p:sp>
        <p:nvSpPr>
          <p:cNvPr id="7" name="Номер слайда 6"/>
          <p:cNvSpPr>
            <a:spLocks noGrp="1"/>
          </p:cNvSpPr>
          <p:nvPr>
            <p:ph type="sldNum" sz="quarter" idx="11"/>
          </p:nvPr>
        </p:nvSpPr>
        <p:spPr/>
        <p:txBody>
          <a:bodyPr rtlCol="0"/>
          <a:lstStyle/>
          <a:p>
            <a:pPr>
              <a:defRPr/>
            </a:pPr>
            <a:fld id="{1D81A4BF-5887-41F4-8BF4-E9CB1E62700C}" type="slidenum">
              <a:rPr lang="ru-RU" smtClean="0"/>
              <a:pPr>
                <a:defRPr/>
              </a:pPr>
              <a:t>‹#›</a:t>
            </a:fld>
            <a:endParaRPr lang="ru-RU"/>
          </a:p>
        </p:txBody>
      </p:sp>
      <p:sp>
        <p:nvSpPr>
          <p:cNvPr id="8" name="Нижний колонтитул 7"/>
          <p:cNvSpPr>
            <a:spLocks noGrp="1"/>
          </p:cNvSpPr>
          <p:nvPr>
            <p:ph type="ftr" sz="quarter" idx="12"/>
          </p:nvPr>
        </p:nvSpPr>
        <p:spPr/>
        <p:txBody>
          <a:bodyPr rtlCol="0"/>
          <a:lstStyle/>
          <a:p>
            <a:pPr>
              <a:defRPr/>
            </a:pPr>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35933479-A60A-480E-8C6B-268551222AF2}" type="datetimeFigureOut">
              <a:rPr lang="ru-RU" smtClean="0"/>
              <a:pPr>
                <a:defRPr/>
              </a:pPr>
              <a:t>17.01.2018</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C2B39676-D1BC-4D34-9394-8C8B9EFAB3EB}"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pPr>
              <a:defRPr/>
            </a:pPr>
            <a:fld id="{149DAFFF-998B-4488-923B-0AB275EDB2BC}" type="datetimeFigureOut">
              <a:rPr lang="ru-RU" smtClean="0"/>
              <a:pPr>
                <a:defRPr/>
              </a:pPr>
              <a:t>17.01.2018</a:t>
            </a:fld>
            <a:endParaRPr lang="ru-RU"/>
          </a:p>
        </p:txBody>
      </p:sp>
      <p:sp>
        <p:nvSpPr>
          <p:cNvPr id="22" name="Номер слайда 21"/>
          <p:cNvSpPr>
            <a:spLocks noGrp="1"/>
          </p:cNvSpPr>
          <p:nvPr>
            <p:ph type="sldNum" sz="quarter" idx="15"/>
          </p:nvPr>
        </p:nvSpPr>
        <p:spPr/>
        <p:txBody>
          <a:bodyPr rtlCol="0"/>
          <a:lstStyle/>
          <a:p>
            <a:pPr>
              <a:defRPr/>
            </a:pPr>
            <a:fld id="{6F7D02AE-5329-41DA-9C10-C25949081A09}" type="slidenum">
              <a:rPr lang="ru-RU" smtClean="0"/>
              <a:pPr>
                <a:defRPr/>
              </a:pPr>
              <a:t>‹#›</a:t>
            </a:fld>
            <a:endParaRPr lang="ru-RU"/>
          </a:p>
        </p:txBody>
      </p:sp>
      <p:sp>
        <p:nvSpPr>
          <p:cNvPr id="23" name="Нижний колонтитул 22"/>
          <p:cNvSpPr>
            <a:spLocks noGrp="1"/>
          </p:cNvSpPr>
          <p:nvPr>
            <p:ph type="ftr" sz="quarter" idx="16"/>
          </p:nvPr>
        </p:nvSpPr>
        <p:spPr/>
        <p:txBody>
          <a:bodyPr rtlCol="0"/>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pPr>
              <a:defRPr/>
            </a:pPr>
            <a:fld id="{6F6BB943-E027-4F80-893C-9071788449DC}" type="datetimeFigureOut">
              <a:rPr lang="ru-RU" smtClean="0"/>
              <a:pPr>
                <a:defRPr/>
              </a:pPr>
              <a:t>17.01.2018</a:t>
            </a:fld>
            <a:endParaRPr lang="ru-RU"/>
          </a:p>
        </p:txBody>
      </p:sp>
      <p:sp>
        <p:nvSpPr>
          <p:cNvPr id="18" name="Номер слайда 17"/>
          <p:cNvSpPr>
            <a:spLocks noGrp="1"/>
          </p:cNvSpPr>
          <p:nvPr>
            <p:ph type="sldNum" sz="quarter" idx="11"/>
          </p:nvPr>
        </p:nvSpPr>
        <p:spPr/>
        <p:txBody>
          <a:bodyPr rtlCol="0"/>
          <a:lstStyle/>
          <a:p>
            <a:pPr>
              <a:defRPr/>
            </a:pPr>
            <a:fld id="{2115D3D8-EC33-4C94-992B-B0313F93D7AB}" type="slidenum">
              <a:rPr lang="ru-RU" smtClean="0"/>
              <a:pPr>
                <a:defRPr/>
              </a:pPr>
              <a:t>‹#›</a:t>
            </a:fld>
            <a:endParaRPr lang="ru-RU"/>
          </a:p>
        </p:txBody>
      </p:sp>
      <p:sp>
        <p:nvSpPr>
          <p:cNvPr id="21" name="Нижний колонтитул 20"/>
          <p:cNvSpPr>
            <a:spLocks noGrp="1"/>
          </p:cNvSpPr>
          <p:nvPr>
            <p:ph type="ftr" sz="quarter" idx="12"/>
          </p:nvPr>
        </p:nvSpPr>
        <p:spPr/>
        <p:txBody>
          <a:bodyPr rtlCol="0"/>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078A734A-18AB-4DE1-A352-32BB22A22F73}" type="datetimeFigureOut">
              <a:rPr lang="ru-RU" smtClean="0"/>
              <a:pPr>
                <a:defRPr/>
              </a:pPr>
              <a:t>17.01.2018</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EC6A9F3C-A00C-4BF5-8980-103AC1BA867F}"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4" y="260650"/>
            <a:ext cx="7175351" cy="648070"/>
          </a:xfrm>
        </p:spPr>
        <p:txBody>
          <a:bodyPr>
            <a:normAutofit fontScale="90000"/>
          </a:bodyPr>
          <a:lstStyle/>
          <a:p>
            <a:pPr fontAlgn="auto">
              <a:spcAft>
                <a:spcPts val="0"/>
              </a:spcAft>
              <a:buClr>
                <a:schemeClr val="accent6">
                  <a:lumMod val="75000"/>
                </a:schemeClr>
              </a:buClr>
              <a:defRPr/>
            </a:pPr>
            <a:r>
              <a:rPr lang="ru-RU" sz="4800" dirty="0" smtClean="0"/>
              <a:t>Бюджет для граждан</a:t>
            </a:r>
            <a:endParaRPr lang="ru-RU" sz="4800" dirty="0"/>
          </a:p>
        </p:txBody>
      </p:sp>
      <p:sp>
        <p:nvSpPr>
          <p:cNvPr id="3" name="Подзаголовок 2"/>
          <p:cNvSpPr>
            <a:spLocks noGrp="1"/>
          </p:cNvSpPr>
          <p:nvPr>
            <p:ph type="subTitle" idx="1"/>
          </p:nvPr>
        </p:nvSpPr>
        <p:spPr>
          <a:xfrm>
            <a:off x="1403350" y="6093296"/>
            <a:ext cx="6841058" cy="648072"/>
          </a:xfrm>
        </p:spPr>
        <p:txBody>
          <a:bodyPr rtlCol="0">
            <a:normAutofit fontScale="85000" lnSpcReduction="20000"/>
          </a:bodyPr>
          <a:lstStyle/>
          <a:p>
            <a:pPr algn="ctr" fontAlgn="auto">
              <a:buClr>
                <a:schemeClr val="accent6">
                  <a:lumMod val="75000"/>
                </a:schemeClr>
              </a:buClr>
              <a:defRPr/>
            </a:pPr>
            <a:r>
              <a:rPr lang="ru-RU" dirty="0" smtClean="0"/>
              <a:t>К </a:t>
            </a:r>
            <a:r>
              <a:rPr lang="ru-RU" dirty="0" smtClean="0"/>
              <a:t>проекту решения </a:t>
            </a:r>
            <a:r>
              <a:rPr lang="ru-RU" dirty="0" smtClean="0"/>
              <a:t>о бюджете муниципального образования «</a:t>
            </a:r>
            <a:r>
              <a:rPr lang="ru-RU" dirty="0" err="1" smtClean="0"/>
              <a:t>Тахтамукайский</a:t>
            </a:r>
            <a:r>
              <a:rPr lang="ru-RU" dirty="0" smtClean="0"/>
              <a:t> район» на </a:t>
            </a:r>
            <a:r>
              <a:rPr lang="ru-RU" dirty="0" smtClean="0"/>
              <a:t>2018 </a:t>
            </a:r>
            <a:r>
              <a:rPr lang="ru-RU" dirty="0" smtClean="0"/>
              <a:t>год и плановый период </a:t>
            </a:r>
            <a:r>
              <a:rPr lang="ru-RU" dirty="0" smtClean="0"/>
              <a:t>2019 </a:t>
            </a:r>
            <a:r>
              <a:rPr lang="ru-RU" dirty="0" smtClean="0"/>
              <a:t>и </a:t>
            </a:r>
            <a:r>
              <a:rPr lang="ru-RU" dirty="0" smtClean="0"/>
              <a:t>2020 </a:t>
            </a:r>
            <a:r>
              <a:rPr lang="ru-RU" dirty="0" smtClean="0"/>
              <a:t>годов</a:t>
            </a:r>
            <a:r>
              <a:rPr lang="en-US" dirty="0" smtClean="0"/>
              <a:t> </a:t>
            </a:r>
            <a:endParaRPr lang="ru-RU"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52736"/>
            <a:ext cx="2469576" cy="164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5112" y="4550673"/>
            <a:ext cx="2096096" cy="157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3246" y="1110635"/>
            <a:ext cx="2370282" cy="16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3537" y="1268761"/>
            <a:ext cx="2235246" cy="167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3305" y="1132826"/>
            <a:ext cx="2396927" cy="169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4444605"/>
            <a:ext cx="2232247" cy="160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4761" y="4388765"/>
            <a:ext cx="2376264" cy="161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4761" y="2780557"/>
            <a:ext cx="2952328" cy="166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369" y="2742775"/>
            <a:ext cx="2181894" cy="164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54959" y="2859129"/>
            <a:ext cx="2236249" cy="161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4" y="2564904"/>
            <a:ext cx="8208912" cy="494928"/>
          </a:xfrm>
        </p:spPr>
        <p:txBody>
          <a:bodyPr>
            <a:normAutofit fontScale="90000"/>
          </a:bodyPr>
          <a:lstStyle/>
          <a:p>
            <a:pPr marL="320040" indent="-320040" algn="just" fontAlgn="auto">
              <a:spcAft>
                <a:spcPts val="0"/>
              </a:spcAft>
              <a:buClr>
                <a:schemeClr val="accent6">
                  <a:lumMod val="75000"/>
                </a:schemeClr>
              </a:buClr>
              <a:defRPr/>
            </a:pPr>
            <a:r>
              <a:rPr lang="ru-RU" sz="2000" dirty="0" smtClean="0"/>
              <a:t>Безвозмездные поступления из республиканского бюджета</a:t>
            </a:r>
            <a:br>
              <a:rPr lang="ru-RU" sz="2000" dirty="0" smtClean="0"/>
            </a:br>
            <a:r>
              <a:rPr lang="ru-RU" sz="2000" dirty="0" smtClean="0"/>
              <a:t/>
            </a:r>
            <a:br>
              <a:rPr lang="ru-RU" sz="2000" dirty="0" smtClean="0"/>
            </a:br>
            <a:r>
              <a:rPr lang="ru-RU" sz="1400" dirty="0" smtClean="0"/>
              <a:t>Все жители России являются гражданами своей страны и должны иметь равный доступ к услугам. Именно поэтому существует система межбюджетных отношений – это отношения между органами государственной власти РФ, органами государственной власти субъектов РФ и органами местного самоуправления, связанные и формированием и исполнением соответствующих бюджетов. В рамках этих отношений распределяются финансовые потоки, при которых субъекты с низкими доходами получают межбюджетную помощь от вышестоящих бюджетов.</a:t>
            </a:r>
            <a:br>
              <a:rPr lang="ru-RU" sz="1400" dirty="0" smtClean="0"/>
            </a:br>
            <a:r>
              <a:rPr lang="ru-RU" sz="1400" dirty="0" smtClean="0"/>
              <a:t/>
            </a:r>
            <a:br>
              <a:rPr lang="ru-RU" sz="1400" dirty="0" smtClean="0"/>
            </a:br>
            <a:r>
              <a:rPr lang="ru-RU" sz="1800" dirty="0" smtClean="0"/>
              <a:t>Структура безвозмездных поступлений из республиканского бюджета  в </a:t>
            </a:r>
            <a:r>
              <a:rPr lang="ru-RU" sz="1800" dirty="0" smtClean="0"/>
              <a:t>проекте бюджет </a:t>
            </a:r>
            <a:r>
              <a:rPr lang="ru-RU" sz="1800" dirty="0" smtClean="0"/>
              <a:t>МО «</a:t>
            </a:r>
            <a:r>
              <a:rPr lang="ru-RU" sz="1800" dirty="0" err="1" smtClean="0"/>
              <a:t>Тахтамукайский</a:t>
            </a:r>
            <a:r>
              <a:rPr lang="ru-RU" sz="1800" dirty="0" smtClean="0"/>
              <a:t> район» на </a:t>
            </a:r>
            <a:r>
              <a:rPr lang="ru-RU" sz="1800" dirty="0" smtClean="0"/>
              <a:t>2018-2019 </a:t>
            </a:r>
            <a:r>
              <a:rPr lang="ru-RU" sz="1800" dirty="0" smtClean="0"/>
              <a:t>гг. (</a:t>
            </a:r>
            <a:r>
              <a:rPr lang="ru-RU" sz="1800" dirty="0" err="1" smtClean="0"/>
              <a:t>тыс.руб</a:t>
            </a:r>
            <a:r>
              <a:rPr lang="ru-RU" sz="1800" dirty="0" smtClean="0"/>
              <a:t>.)</a:t>
            </a:r>
            <a:endParaRPr lang="ru-RU" sz="2000" dirty="0"/>
          </a:p>
        </p:txBody>
      </p:sp>
      <p:graphicFrame>
        <p:nvGraphicFramePr>
          <p:cNvPr id="3" name="Диаграмма 3"/>
          <p:cNvGraphicFramePr>
            <a:graphicFrameLocks/>
          </p:cNvGraphicFramePr>
          <p:nvPr>
            <p:extLst>
              <p:ext uri="{D42A27DB-BD31-4B8C-83A1-F6EECF244321}">
                <p14:modId xmlns:p14="http://schemas.microsoft.com/office/powerpoint/2010/main" val="283589948"/>
              </p:ext>
            </p:extLst>
          </p:nvPr>
        </p:nvGraphicFramePr>
        <p:xfrm>
          <a:off x="900113" y="2997200"/>
          <a:ext cx="7920037" cy="35274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08720"/>
            <a:ext cx="8280920" cy="1080120"/>
          </a:xfrm>
        </p:spPr>
        <p:txBody>
          <a:bodyPr>
            <a:normAutofit fontScale="90000"/>
          </a:bodyPr>
          <a:lstStyle/>
          <a:p>
            <a:pPr marL="320040" indent="-320040" algn="ctr" fontAlgn="auto">
              <a:spcAft>
                <a:spcPts val="0"/>
              </a:spcAft>
              <a:buClr>
                <a:schemeClr val="accent6">
                  <a:lumMod val="75000"/>
                </a:schemeClr>
              </a:buClr>
              <a:defRPr/>
            </a:pPr>
            <a:r>
              <a:rPr lang="ru-RU" sz="1800" b="1" dirty="0" smtClean="0"/>
              <a:t>Межбюджетные трансферты – средства, предоставляемые одним бюджетом бюджетной системы Российской федерации другому бюджетному бюджетной системы Российской Федерации.</a:t>
            </a:r>
            <a:br>
              <a:rPr lang="ru-RU" sz="1800" b="1" dirty="0" smtClean="0"/>
            </a:br>
            <a:r>
              <a:rPr lang="ru-RU" sz="1800" b="1" dirty="0" smtClean="0"/>
              <a:t>Межбюджетные трансферты из бюджета МО «</a:t>
            </a:r>
            <a:r>
              <a:rPr lang="ru-RU" sz="1800" b="1" dirty="0" err="1" smtClean="0"/>
              <a:t>Тахтамукайский</a:t>
            </a:r>
            <a:r>
              <a:rPr lang="ru-RU" sz="1800" b="1" dirty="0" smtClean="0"/>
              <a:t> район» в бюджеты поселений в </a:t>
            </a:r>
            <a:r>
              <a:rPr lang="ru-RU" sz="1800" b="1" dirty="0" smtClean="0"/>
              <a:t>2018 </a:t>
            </a:r>
            <a:r>
              <a:rPr lang="ru-RU" sz="1800" b="1" dirty="0" smtClean="0"/>
              <a:t>году составят (</a:t>
            </a:r>
            <a:r>
              <a:rPr lang="ru-RU" sz="1800" b="1" dirty="0" err="1" smtClean="0"/>
              <a:t>тыс.руб</a:t>
            </a:r>
            <a:r>
              <a:rPr lang="ru-RU" sz="1800" b="1" dirty="0" smtClean="0"/>
              <a:t>.)</a:t>
            </a:r>
            <a:br>
              <a:rPr lang="ru-RU" sz="1800" b="1" dirty="0" smtClean="0"/>
            </a:br>
            <a:endParaRPr lang="ru-RU" sz="1800" b="1" dirty="0"/>
          </a:p>
        </p:txBody>
      </p:sp>
      <p:graphicFrame>
        <p:nvGraphicFramePr>
          <p:cNvPr id="3" name="Диаграмма 2"/>
          <p:cNvGraphicFramePr>
            <a:graphicFrameLocks/>
          </p:cNvGraphicFramePr>
          <p:nvPr>
            <p:extLst>
              <p:ext uri="{D42A27DB-BD31-4B8C-83A1-F6EECF244321}">
                <p14:modId xmlns:p14="http://schemas.microsoft.com/office/powerpoint/2010/main" val="3647612229"/>
              </p:ext>
            </p:extLst>
          </p:nvPr>
        </p:nvGraphicFramePr>
        <p:xfrm>
          <a:off x="827584" y="1988840"/>
          <a:ext cx="7729339" cy="475312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467600" cy="3600400"/>
          </a:xfrm>
        </p:spPr>
        <p:txBody>
          <a:bodyPr>
            <a:normAutofit fontScale="90000"/>
          </a:bodyPr>
          <a:lstStyle/>
          <a:p>
            <a:r>
              <a:rPr lang="ru-RU" sz="1800" u="sng" dirty="0" smtClean="0"/>
              <a:t>МУНИЦИПАЛЬНЫЙ ДОЛГ</a:t>
            </a:r>
            <a:r>
              <a:rPr lang="ru-RU" sz="1400" u="sng" dirty="0" smtClean="0"/>
              <a:t/>
            </a:r>
            <a:br>
              <a:rPr lang="ru-RU" sz="1400" u="sng" dirty="0" smtClean="0"/>
            </a:br>
            <a:r>
              <a:rPr lang="ru-RU" sz="1400" u="sng" dirty="0" smtClean="0"/>
              <a:t/>
            </a:r>
            <a:br>
              <a:rPr lang="ru-RU" sz="1400" u="sng" dirty="0" smtClean="0"/>
            </a:br>
            <a:r>
              <a:rPr lang="ru-RU" sz="1400" b="1" dirty="0" smtClean="0"/>
              <a:t>Муниципальный долг   -    обязательства, возникающие из   муниципальных </a:t>
            </a:r>
            <a:r>
              <a:rPr lang="ru-RU" sz="1400" dirty="0" smtClean="0"/>
              <a:t>заимствований, гарантий по обязательствам третьих лиц, другие обязательства в соответствии   с   видами   долговых  </a:t>
            </a:r>
            <a:r>
              <a:rPr lang="ru-RU" sz="1400" dirty="0"/>
              <a:t>о</a:t>
            </a:r>
            <a:r>
              <a:rPr lang="ru-RU" sz="1400" dirty="0" smtClean="0"/>
              <a:t>бязательств, установленными Бюджетным Кодексом РФ, принятые на себя муниципальным образованием.</a:t>
            </a:r>
            <a:br>
              <a:rPr lang="ru-RU" sz="1400" dirty="0" smtClean="0"/>
            </a:br>
            <a:r>
              <a:rPr lang="ru-RU" sz="1400" b="1" dirty="0" smtClean="0"/>
              <a:t>Предельный объем муниципального долга </a:t>
            </a:r>
            <a:r>
              <a:rPr lang="ru-RU" sz="1400" dirty="0" smtClean="0"/>
              <a:t>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4249886269"/>
              </p:ext>
            </p:extLst>
          </p:nvPr>
        </p:nvGraphicFramePr>
        <p:xfrm>
          <a:off x="395536" y="4077072"/>
          <a:ext cx="8280920" cy="1259840"/>
        </p:xfrm>
        <a:graphic>
          <a:graphicData uri="http://schemas.openxmlformats.org/drawingml/2006/table">
            <a:tbl>
              <a:tblPr firstRow="1" bandRow="1">
                <a:tableStyleId>{5C22544A-7EE6-4342-B048-85BDC9FD1C3A}</a:tableStyleId>
              </a:tblPr>
              <a:tblGrid>
                <a:gridCol w="4104456"/>
                <a:gridCol w="1368152"/>
                <a:gridCol w="1440160"/>
                <a:gridCol w="1368152"/>
              </a:tblGrid>
              <a:tr h="370840">
                <a:tc>
                  <a:txBody>
                    <a:bodyPr/>
                    <a:lstStyle/>
                    <a:p>
                      <a:r>
                        <a:rPr lang="ru-RU" sz="1400" dirty="0" smtClean="0"/>
                        <a:t>НАИМЕНОВАНИЕ</a:t>
                      </a:r>
                      <a:endParaRPr lang="ru-RU" sz="1400" dirty="0"/>
                    </a:p>
                  </a:txBody>
                  <a:tcPr/>
                </a:tc>
                <a:tc>
                  <a:txBody>
                    <a:bodyPr/>
                    <a:lstStyle/>
                    <a:p>
                      <a:pPr algn="ctr"/>
                      <a:r>
                        <a:rPr lang="ru-RU" sz="1400" dirty="0" smtClean="0"/>
                        <a:t>1 января </a:t>
                      </a:r>
                      <a:r>
                        <a:rPr lang="ru-RU" sz="1400" dirty="0" smtClean="0"/>
                        <a:t>2019г</a:t>
                      </a:r>
                      <a:r>
                        <a:rPr lang="ru-RU" sz="1400" dirty="0" smtClean="0"/>
                        <a:t>.</a:t>
                      </a:r>
                      <a:endParaRPr lang="ru-RU" sz="1400" dirty="0"/>
                    </a:p>
                  </a:txBody>
                  <a:tcPr/>
                </a:tc>
                <a:tc>
                  <a:txBody>
                    <a:bodyPr/>
                    <a:lstStyle/>
                    <a:p>
                      <a:pPr algn="ctr"/>
                      <a:r>
                        <a:rPr lang="ru-RU" sz="1400" dirty="0" smtClean="0"/>
                        <a:t>1 января </a:t>
                      </a:r>
                      <a:r>
                        <a:rPr lang="ru-RU" sz="1400" dirty="0" smtClean="0"/>
                        <a:t>2020г</a:t>
                      </a:r>
                      <a:r>
                        <a:rPr lang="ru-RU" sz="1400" dirty="0" smtClean="0"/>
                        <a:t>.</a:t>
                      </a:r>
                      <a:endParaRPr lang="ru-RU" sz="1400" dirty="0"/>
                    </a:p>
                  </a:txBody>
                  <a:tcPr/>
                </a:tc>
                <a:tc>
                  <a:txBody>
                    <a:bodyPr/>
                    <a:lstStyle/>
                    <a:p>
                      <a:pPr algn="ctr"/>
                      <a:r>
                        <a:rPr lang="ru-RU" sz="1400" dirty="0" smtClean="0"/>
                        <a:t>1 января </a:t>
                      </a:r>
                      <a:r>
                        <a:rPr lang="ru-RU" sz="1400" dirty="0" smtClean="0"/>
                        <a:t>2021г</a:t>
                      </a:r>
                      <a:r>
                        <a:rPr lang="ru-RU" sz="1400" dirty="0" smtClean="0"/>
                        <a:t>.</a:t>
                      </a:r>
                      <a:endParaRPr lang="ru-RU" sz="1400" dirty="0"/>
                    </a:p>
                  </a:txBody>
                  <a:tcPr/>
                </a:tc>
              </a:tr>
              <a:tr h="370840">
                <a:tc>
                  <a:txBody>
                    <a:bodyPr/>
                    <a:lstStyle/>
                    <a:p>
                      <a:r>
                        <a:rPr lang="ru-RU" sz="1400" dirty="0" smtClean="0"/>
                        <a:t>Муниципальный долг</a:t>
                      </a:r>
                      <a:endParaRPr lang="ru-RU" sz="1400" dirty="0"/>
                    </a:p>
                  </a:txBody>
                  <a:tcPr/>
                </a:tc>
                <a:tc>
                  <a:txBody>
                    <a:bodyPr/>
                    <a:lstStyle/>
                    <a:p>
                      <a:r>
                        <a:rPr lang="ru-RU" sz="1400" dirty="0" smtClean="0"/>
                        <a:t>0</a:t>
                      </a:r>
                      <a:endParaRPr lang="ru-RU" sz="1400" dirty="0"/>
                    </a:p>
                  </a:txBody>
                  <a:tcPr/>
                </a:tc>
                <a:tc>
                  <a:txBody>
                    <a:bodyPr/>
                    <a:lstStyle/>
                    <a:p>
                      <a:r>
                        <a:rPr lang="ru-RU" sz="1400" dirty="0" smtClean="0"/>
                        <a:t>0</a:t>
                      </a:r>
                      <a:endParaRPr lang="ru-RU" sz="1400" dirty="0"/>
                    </a:p>
                  </a:txBody>
                  <a:tcPr/>
                </a:tc>
                <a:tc>
                  <a:txBody>
                    <a:bodyPr/>
                    <a:lstStyle/>
                    <a:p>
                      <a:r>
                        <a:rPr lang="ru-RU" sz="1400" smtClean="0"/>
                        <a:t>0</a:t>
                      </a:r>
                      <a:endParaRPr lang="ru-RU" sz="1400" dirty="0"/>
                    </a:p>
                  </a:txBody>
                  <a:tcPr/>
                </a:tc>
              </a:tr>
              <a:tr h="370840">
                <a:tc>
                  <a:txBody>
                    <a:bodyPr/>
                    <a:lstStyle/>
                    <a:p>
                      <a:r>
                        <a:rPr lang="ru-RU" sz="1400" dirty="0" smtClean="0"/>
                        <a:t>Верхний предел муниципального</a:t>
                      </a:r>
                      <a:r>
                        <a:rPr lang="ru-RU" sz="1400" baseline="0" dirty="0" smtClean="0"/>
                        <a:t> долга</a:t>
                      </a:r>
                      <a:endParaRPr lang="ru-RU" sz="1400" dirty="0"/>
                    </a:p>
                  </a:txBody>
                  <a:tcPr/>
                </a:tc>
                <a:tc>
                  <a:txBody>
                    <a:bodyPr/>
                    <a:lstStyle/>
                    <a:p>
                      <a:r>
                        <a:rPr lang="ru-RU" sz="1400" dirty="0" smtClean="0"/>
                        <a:t>260</a:t>
                      </a:r>
                      <a:r>
                        <a:rPr lang="ru-RU" sz="1400" baseline="0" dirty="0" smtClean="0"/>
                        <a:t> 710</a:t>
                      </a:r>
                      <a:endParaRPr lang="ru-RU" sz="1400" dirty="0"/>
                    </a:p>
                  </a:txBody>
                  <a:tcPr/>
                </a:tc>
                <a:tc>
                  <a:txBody>
                    <a:bodyPr/>
                    <a:lstStyle/>
                    <a:p>
                      <a:r>
                        <a:rPr lang="ru-RU" sz="1400" dirty="0" smtClean="0"/>
                        <a:t>269</a:t>
                      </a:r>
                      <a:r>
                        <a:rPr lang="ru-RU" sz="1400" baseline="0" dirty="0" smtClean="0"/>
                        <a:t> 161</a:t>
                      </a:r>
                      <a:endParaRPr lang="ru-RU" sz="1400" dirty="0"/>
                    </a:p>
                  </a:txBody>
                  <a:tcPr/>
                </a:tc>
                <a:tc>
                  <a:txBody>
                    <a:bodyPr/>
                    <a:lstStyle/>
                    <a:p>
                      <a:r>
                        <a:rPr lang="ru-RU" sz="1400" dirty="0" smtClean="0"/>
                        <a:t>276</a:t>
                      </a:r>
                      <a:r>
                        <a:rPr lang="ru-RU" sz="1400" baseline="0" dirty="0" smtClean="0"/>
                        <a:t> 712</a:t>
                      </a:r>
                      <a:endParaRPr lang="ru-RU" sz="1400" dirty="0"/>
                    </a:p>
                  </a:txBody>
                  <a:tcPr/>
                </a:tc>
              </a:tr>
            </a:tbl>
          </a:graphicData>
        </a:graphic>
      </p:graphicFrame>
    </p:spTree>
    <p:extLst>
      <p:ext uri="{BB962C8B-B14F-4D97-AF65-F5344CB8AC3E}">
        <p14:creationId xmlns:p14="http://schemas.microsoft.com/office/powerpoint/2010/main" val="4237363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066130"/>
          </a:xfrm>
        </p:spPr>
        <p:txBody>
          <a:bodyPr>
            <a:normAutofit/>
          </a:bodyPr>
          <a:lstStyle/>
          <a:p>
            <a:pPr algn="ctr"/>
            <a:r>
              <a:rPr lang="ru-RU" sz="1600" b="1" dirty="0" smtClean="0"/>
              <a:t>ДИНАМИКА ОБЪЕМА РАСХОДОВ </a:t>
            </a:r>
            <a:r>
              <a:rPr lang="ru-RU" sz="1600" b="1" dirty="0"/>
              <a:t> </a:t>
            </a:r>
            <a:r>
              <a:rPr lang="ru-RU" sz="1600" b="1" dirty="0" smtClean="0"/>
              <a:t>В ПРОЕКТЕ </a:t>
            </a:r>
            <a:r>
              <a:rPr lang="ru-RU" sz="1600" b="1" dirty="0" smtClean="0"/>
              <a:t>БЮДЖЕТА </a:t>
            </a:r>
            <a:r>
              <a:rPr lang="ru-RU" sz="1600" b="1" dirty="0" smtClean="0"/>
              <a:t>МО «ТАХТАМУКАЙСКИЙ РАЙОН» НА </a:t>
            </a:r>
            <a:r>
              <a:rPr lang="ru-RU" sz="1600" b="1" dirty="0" smtClean="0"/>
              <a:t>2018-2020 </a:t>
            </a:r>
            <a:r>
              <a:rPr lang="ru-RU" sz="1600" b="1" dirty="0" smtClean="0"/>
              <a:t>ГГ.</a:t>
            </a:r>
            <a:endParaRPr lang="ru-RU" sz="1600" b="1" dirty="0"/>
          </a:p>
        </p:txBody>
      </p:sp>
      <p:graphicFrame>
        <p:nvGraphicFramePr>
          <p:cNvPr id="11" name="Объект 10"/>
          <p:cNvGraphicFramePr>
            <a:graphicFrameLocks noGrp="1"/>
          </p:cNvGraphicFramePr>
          <p:nvPr>
            <p:ph sz="quarter" idx="1"/>
            <p:extLst>
              <p:ext uri="{D42A27DB-BD31-4B8C-83A1-F6EECF244321}">
                <p14:modId xmlns:p14="http://schemas.microsoft.com/office/powerpoint/2010/main" val="120746862"/>
              </p:ext>
            </p:extLst>
          </p:nvPr>
        </p:nvGraphicFramePr>
        <p:xfrm>
          <a:off x="467544" y="1844824"/>
          <a:ext cx="7467600"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3275856" y="3026094"/>
            <a:ext cx="1296144" cy="307777"/>
          </a:xfrm>
          <a:prstGeom prst="rect">
            <a:avLst/>
          </a:prstGeom>
          <a:noFill/>
        </p:spPr>
        <p:txBody>
          <a:bodyPr wrap="square" rtlCol="0">
            <a:spAutoFit/>
          </a:bodyPr>
          <a:lstStyle/>
          <a:p>
            <a:r>
              <a:rPr lang="ru-RU" sz="1400" b="1" dirty="0" smtClean="0">
                <a:latin typeface="+mn-lt"/>
              </a:rPr>
              <a:t>938 192 </a:t>
            </a:r>
            <a:r>
              <a:rPr lang="ru-RU" sz="1400" b="1" dirty="0" err="1" smtClean="0">
                <a:latin typeface="+mn-lt"/>
              </a:rPr>
              <a:t>т.р</a:t>
            </a:r>
            <a:r>
              <a:rPr lang="ru-RU" sz="1400" dirty="0" smtClean="0"/>
              <a:t>.</a:t>
            </a:r>
            <a:endParaRPr lang="ru-RU" sz="1400" dirty="0"/>
          </a:p>
        </p:txBody>
      </p:sp>
      <p:sp>
        <p:nvSpPr>
          <p:cNvPr id="13" name="TextBox 12"/>
          <p:cNvSpPr txBox="1"/>
          <p:nvPr/>
        </p:nvSpPr>
        <p:spPr>
          <a:xfrm>
            <a:off x="5076056" y="1988840"/>
            <a:ext cx="1440160" cy="307777"/>
          </a:xfrm>
          <a:prstGeom prst="rect">
            <a:avLst/>
          </a:prstGeom>
          <a:noFill/>
        </p:spPr>
        <p:txBody>
          <a:bodyPr wrap="square" rtlCol="0">
            <a:spAutoFit/>
          </a:bodyPr>
          <a:lstStyle/>
          <a:p>
            <a:r>
              <a:rPr lang="ru-RU" sz="1400" b="1" dirty="0" smtClean="0">
                <a:latin typeface="+mn-lt"/>
              </a:rPr>
              <a:t>969 393 </a:t>
            </a:r>
            <a:r>
              <a:rPr lang="ru-RU" sz="1400" b="1" dirty="0" err="1" smtClean="0">
                <a:latin typeface="+mn-lt"/>
              </a:rPr>
              <a:t>т.р</a:t>
            </a:r>
            <a:r>
              <a:rPr lang="ru-RU" sz="1400" b="1" dirty="0" smtClean="0">
                <a:latin typeface="+mn-lt"/>
              </a:rPr>
              <a:t>.</a:t>
            </a:r>
            <a:endParaRPr lang="ru-RU" sz="1400" b="1" dirty="0">
              <a:latin typeface="+mn-lt"/>
            </a:endParaRPr>
          </a:p>
        </p:txBody>
      </p:sp>
    </p:spTree>
    <p:extLst>
      <p:ext uri="{BB962C8B-B14F-4D97-AF65-F5344CB8AC3E}">
        <p14:creationId xmlns:p14="http://schemas.microsoft.com/office/powerpoint/2010/main" val="326509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496944" cy="576064"/>
          </a:xfrm>
        </p:spPr>
        <p:txBody>
          <a:bodyPr>
            <a:normAutofit fontScale="90000"/>
          </a:bodyPr>
          <a:lstStyle/>
          <a:p>
            <a:pPr marL="0" indent="0" fontAlgn="auto">
              <a:spcAft>
                <a:spcPts val="0"/>
              </a:spcAft>
              <a:buClr>
                <a:schemeClr val="accent6">
                  <a:lumMod val="75000"/>
                </a:schemeClr>
              </a:buClr>
              <a:buFont typeface="Georgia" pitchFamily="18" charset="0"/>
              <a:buNone/>
              <a:defRPr/>
            </a:pPr>
            <a:r>
              <a:rPr lang="ru-RU" sz="1800" dirty="0" smtClean="0"/>
              <a:t>Основные направления </a:t>
            </a:r>
            <a:r>
              <a:rPr lang="ru-RU" sz="1800" dirty="0" smtClean="0"/>
              <a:t>расходов в проекте </a:t>
            </a:r>
            <a:r>
              <a:rPr lang="ru-RU" sz="1800" dirty="0" smtClean="0"/>
              <a:t>бюджета МО «</a:t>
            </a:r>
            <a:r>
              <a:rPr lang="ru-RU" sz="1800" dirty="0" err="1" smtClean="0"/>
              <a:t>Тахтамукайский</a:t>
            </a:r>
            <a:r>
              <a:rPr lang="ru-RU" sz="1800" dirty="0" smtClean="0"/>
              <a:t> район» на </a:t>
            </a:r>
            <a:r>
              <a:rPr lang="ru-RU" sz="1800" dirty="0" smtClean="0"/>
              <a:t>2018 </a:t>
            </a:r>
            <a:r>
              <a:rPr lang="ru-RU" sz="1800" dirty="0" smtClean="0"/>
              <a:t>г. (</a:t>
            </a:r>
            <a:r>
              <a:rPr lang="ru-RU" sz="1800" dirty="0" err="1" smtClean="0"/>
              <a:t>тыс.руб</a:t>
            </a:r>
            <a:r>
              <a:rPr lang="ru-RU" sz="1800" dirty="0" smtClean="0"/>
              <a:t>.)</a:t>
            </a:r>
            <a:endParaRPr lang="ru-RU" sz="1800" dirty="0"/>
          </a:p>
        </p:txBody>
      </p:sp>
      <p:graphicFrame>
        <p:nvGraphicFramePr>
          <p:cNvPr id="3" name="Диаграмма 2"/>
          <p:cNvGraphicFramePr>
            <a:graphicFrameLocks/>
          </p:cNvGraphicFramePr>
          <p:nvPr>
            <p:extLst>
              <p:ext uri="{D42A27DB-BD31-4B8C-83A1-F6EECF244321}">
                <p14:modId xmlns:p14="http://schemas.microsoft.com/office/powerpoint/2010/main" val="2344328525"/>
              </p:ext>
            </p:extLst>
          </p:nvPr>
        </p:nvGraphicFramePr>
        <p:xfrm>
          <a:off x="179388" y="981075"/>
          <a:ext cx="8713787" cy="5688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305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787208" cy="764704"/>
          </a:xfrm>
        </p:spPr>
        <p:txBody>
          <a:bodyPr>
            <a:normAutofit fontScale="90000"/>
          </a:bodyPr>
          <a:lstStyle/>
          <a:p>
            <a:pPr algn="ctr"/>
            <a:r>
              <a:rPr lang="ru-RU" sz="1600" dirty="0" smtClean="0"/>
              <a:t>Распределение </a:t>
            </a:r>
            <a:r>
              <a:rPr lang="ru-RU" sz="1600" dirty="0" smtClean="0"/>
              <a:t>расходов в проекте </a:t>
            </a:r>
            <a:r>
              <a:rPr lang="ru-RU" sz="1600" dirty="0" smtClean="0"/>
              <a:t>бюджета МО «</a:t>
            </a:r>
            <a:r>
              <a:rPr lang="ru-RU" sz="1600" dirty="0" err="1" smtClean="0"/>
              <a:t>Тахтамукайский</a:t>
            </a:r>
            <a:r>
              <a:rPr lang="ru-RU" sz="1600" dirty="0" smtClean="0"/>
              <a:t> район» на </a:t>
            </a:r>
            <a:r>
              <a:rPr lang="ru-RU" sz="1600" dirty="0" smtClean="0"/>
              <a:t>2018 </a:t>
            </a:r>
            <a:r>
              <a:rPr lang="ru-RU" sz="1600" dirty="0" smtClean="0"/>
              <a:t>год на плановый период </a:t>
            </a:r>
            <a:r>
              <a:rPr lang="ru-RU" sz="1600" dirty="0" smtClean="0"/>
              <a:t>2018-2020 </a:t>
            </a:r>
            <a:r>
              <a:rPr lang="ru-RU" sz="1600" dirty="0" smtClean="0"/>
              <a:t>гг. по разделам и подразделам классификаций расходов бюджетов Российской Федерации</a:t>
            </a:r>
            <a:endParaRPr lang="ru-RU" sz="1600" dirty="0"/>
          </a:p>
        </p:txBody>
      </p:sp>
      <p:graphicFrame>
        <p:nvGraphicFramePr>
          <p:cNvPr id="4" name="Таблица 3"/>
          <p:cNvGraphicFramePr>
            <a:graphicFrameLocks noGrp="1"/>
          </p:cNvGraphicFramePr>
          <p:nvPr>
            <p:extLst>
              <p:ext uri="{D42A27DB-BD31-4B8C-83A1-F6EECF244321}">
                <p14:modId xmlns:p14="http://schemas.microsoft.com/office/powerpoint/2010/main" val="1031566041"/>
              </p:ext>
            </p:extLst>
          </p:nvPr>
        </p:nvGraphicFramePr>
        <p:xfrm>
          <a:off x="107504" y="764702"/>
          <a:ext cx="8784974" cy="5350385"/>
        </p:xfrm>
        <a:graphic>
          <a:graphicData uri="http://schemas.openxmlformats.org/drawingml/2006/table">
            <a:tbl>
              <a:tblPr firstRow="1" bandRow="1">
                <a:tableStyleId>{5C22544A-7EE6-4342-B048-85BDC9FD1C3A}</a:tableStyleId>
              </a:tblPr>
              <a:tblGrid>
                <a:gridCol w="4798516"/>
                <a:gridCol w="738233"/>
                <a:gridCol w="664410"/>
                <a:gridCol w="855625"/>
                <a:gridCol w="878032"/>
                <a:gridCol w="850158"/>
              </a:tblGrid>
              <a:tr h="576066">
                <a:tc>
                  <a:txBody>
                    <a:bodyPr/>
                    <a:lstStyle/>
                    <a:p>
                      <a:pPr algn="ctr"/>
                      <a:r>
                        <a:rPr lang="ru-RU" sz="1600" dirty="0" smtClean="0"/>
                        <a:t>Наименование</a:t>
                      </a:r>
                      <a:endParaRPr lang="ru-RU" sz="1600" dirty="0"/>
                    </a:p>
                  </a:txBody>
                  <a:tcPr/>
                </a:tc>
                <a:tc>
                  <a:txBody>
                    <a:bodyPr/>
                    <a:lstStyle/>
                    <a:p>
                      <a:pPr algn="ctr"/>
                      <a:r>
                        <a:rPr lang="ru-RU" sz="1200" dirty="0" smtClean="0"/>
                        <a:t>Раздел</a:t>
                      </a:r>
                      <a:endParaRPr lang="ru-RU" sz="1200" dirty="0"/>
                    </a:p>
                  </a:txBody>
                  <a:tcPr/>
                </a:tc>
                <a:tc>
                  <a:txBody>
                    <a:bodyPr/>
                    <a:lstStyle/>
                    <a:p>
                      <a:pPr algn="ctr"/>
                      <a:r>
                        <a:rPr lang="ru-RU" sz="1200" dirty="0" smtClean="0"/>
                        <a:t>Подраздел</a:t>
                      </a:r>
                      <a:endParaRPr lang="ru-RU" sz="1200" dirty="0"/>
                    </a:p>
                  </a:txBody>
                  <a:tcPr/>
                </a:tc>
                <a:tc>
                  <a:txBody>
                    <a:bodyPr/>
                    <a:lstStyle/>
                    <a:p>
                      <a:pPr algn="ctr"/>
                      <a:r>
                        <a:rPr lang="ru-RU" sz="1200" dirty="0" smtClean="0"/>
                        <a:t>2018 </a:t>
                      </a:r>
                      <a:r>
                        <a:rPr lang="ru-RU" sz="1200" dirty="0" smtClean="0"/>
                        <a:t>г.</a:t>
                      </a:r>
                      <a:endParaRPr lang="ru-RU" sz="1200" dirty="0"/>
                    </a:p>
                  </a:txBody>
                  <a:tcPr/>
                </a:tc>
                <a:tc>
                  <a:txBody>
                    <a:bodyPr/>
                    <a:lstStyle/>
                    <a:p>
                      <a:pPr algn="ctr"/>
                      <a:r>
                        <a:rPr lang="ru-RU" sz="1200" dirty="0" smtClean="0"/>
                        <a:t>2019 </a:t>
                      </a:r>
                      <a:r>
                        <a:rPr lang="ru-RU" sz="1200" dirty="0" smtClean="0"/>
                        <a:t>г.</a:t>
                      </a:r>
                      <a:endParaRPr lang="ru-RU" sz="1200" dirty="0"/>
                    </a:p>
                  </a:txBody>
                  <a:tcPr/>
                </a:tc>
                <a:tc>
                  <a:txBody>
                    <a:bodyPr/>
                    <a:lstStyle/>
                    <a:p>
                      <a:pPr algn="ctr"/>
                      <a:r>
                        <a:rPr lang="ru-RU" sz="1200" dirty="0" smtClean="0"/>
                        <a:t>2020 </a:t>
                      </a:r>
                      <a:r>
                        <a:rPr lang="ru-RU" sz="1200" dirty="0" smtClean="0"/>
                        <a:t>г.</a:t>
                      </a:r>
                      <a:endParaRPr lang="ru-RU" sz="1200" dirty="0"/>
                    </a:p>
                  </a:txBody>
                  <a:tcPr/>
                </a:tc>
              </a:tr>
              <a:tr h="309202">
                <a:tc>
                  <a:txBody>
                    <a:bodyPr/>
                    <a:lstStyle/>
                    <a:p>
                      <a:r>
                        <a:rPr lang="ru-RU" sz="1200" b="1" dirty="0" smtClean="0"/>
                        <a:t>ОБЩЕГОСУДАРСТВЕННЫЕ</a:t>
                      </a:r>
                      <a:r>
                        <a:rPr lang="ru-RU" sz="1200" b="1" baseline="0" dirty="0" smtClean="0"/>
                        <a:t> ВОПРОСЫ</a:t>
                      </a:r>
                      <a:endParaRPr lang="ru-RU" sz="1200" b="1" dirty="0"/>
                    </a:p>
                  </a:txBody>
                  <a:tcPr/>
                </a:tc>
                <a:tc>
                  <a:txBody>
                    <a:bodyPr/>
                    <a:lstStyle/>
                    <a:p>
                      <a:r>
                        <a:rPr lang="ru-RU" sz="1200" b="1" dirty="0" smtClean="0"/>
                        <a:t>01</a:t>
                      </a:r>
                      <a:endParaRPr lang="ru-RU" sz="1200" b="1" dirty="0"/>
                    </a:p>
                  </a:txBody>
                  <a:tcPr/>
                </a:tc>
                <a:tc>
                  <a:txBody>
                    <a:bodyPr/>
                    <a:lstStyle/>
                    <a:p>
                      <a:r>
                        <a:rPr lang="ru-RU" sz="1200" b="1" dirty="0" smtClean="0"/>
                        <a:t>00</a:t>
                      </a:r>
                      <a:endParaRPr lang="ru-RU" sz="1200" b="1" dirty="0"/>
                    </a:p>
                  </a:txBody>
                  <a:tcPr/>
                </a:tc>
                <a:tc>
                  <a:txBody>
                    <a:bodyPr/>
                    <a:lstStyle/>
                    <a:p>
                      <a:r>
                        <a:rPr lang="ru-RU" sz="1200" b="1" dirty="0" smtClean="0"/>
                        <a:t>146</a:t>
                      </a:r>
                      <a:r>
                        <a:rPr lang="ru-RU" sz="1200" b="1" baseline="0" dirty="0" smtClean="0"/>
                        <a:t> 239</a:t>
                      </a:r>
                      <a:endParaRPr lang="ru-RU" sz="1200" b="1" dirty="0"/>
                    </a:p>
                  </a:txBody>
                  <a:tcPr/>
                </a:tc>
                <a:tc>
                  <a:txBody>
                    <a:bodyPr/>
                    <a:lstStyle/>
                    <a:p>
                      <a:pPr algn="l"/>
                      <a:r>
                        <a:rPr lang="ru-RU" sz="1200" b="1" dirty="0" smtClean="0"/>
                        <a:t>146 442</a:t>
                      </a:r>
                      <a:endParaRPr lang="ru-RU" sz="1200" b="1" dirty="0"/>
                    </a:p>
                  </a:txBody>
                  <a:tcPr/>
                </a:tc>
                <a:tc>
                  <a:txBody>
                    <a:bodyPr/>
                    <a:lstStyle/>
                    <a:p>
                      <a:r>
                        <a:rPr lang="ru-RU" sz="1200" b="1" dirty="0" smtClean="0"/>
                        <a:t>157 135</a:t>
                      </a:r>
                      <a:endParaRPr lang="ru-RU" sz="1200" b="1" dirty="0"/>
                    </a:p>
                  </a:txBody>
                  <a:tcPr/>
                </a:tc>
              </a:tr>
              <a:tr h="362609">
                <a:tc>
                  <a:txBody>
                    <a:bodyPr/>
                    <a:lstStyle/>
                    <a:p>
                      <a:r>
                        <a:rPr lang="ru-RU" sz="1200" dirty="0" smtClean="0"/>
                        <a:t>Функционирование высшего должностного лица  МО</a:t>
                      </a:r>
                      <a:endParaRPr lang="ru-RU" sz="1200" dirty="0"/>
                    </a:p>
                  </a:txBody>
                  <a:tcPr/>
                </a:tc>
                <a:tc>
                  <a:txBody>
                    <a:bodyPr/>
                    <a:lstStyle/>
                    <a:p>
                      <a:r>
                        <a:rPr lang="ru-RU" sz="1200" dirty="0" smtClean="0"/>
                        <a:t>01</a:t>
                      </a:r>
                      <a:endParaRPr lang="ru-RU" sz="1200" dirty="0"/>
                    </a:p>
                  </a:txBody>
                  <a:tcPr/>
                </a:tc>
                <a:tc>
                  <a:txBody>
                    <a:bodyPr/>
                    <a:lstStyle/>
                    <a:p>
                      <a:r>
                        <a:rPr lang="ru-RU" sz="1200" dirty="0" smtClean="0"/>
                        <a:t>02</a:t>
                      </a:r>
                      <a:endParaRPr lang="ru-RU" sz="1200" dirty="0"/>
                    </a:p>
                  </a:txBody>
                  <a:tcPr/>
                </a:tc>
                <a:tc>
                  <a:txBody>
                    <a:bodyPr/>
                    <a:lstStyle/>
                    <a:p>
                      <a:r>
                        <a:rPr lang="ru-RU" sz="1200" dirty="0" smtClean="0"/>
                        <a:t>1 </a:t>
                      </a:r>
                      <a:r>
                        <a:rPr lang="ru-RU" sz="1200" dirty="0" smtClean="0"/>
                        <a:t>340</a:t>
                      </a:r>
                      <a:endParaRPr lang="ru-RU" sz="1200" dirty="0"/>
                    </a:p>
                  </a:txBody>
                  <a:tcPr/>
                </a:tc>
                <a:tc>
                  <a:txBody>
                    <a:bodyPr/>
                    <a:lstStyle/>
                    <a:p>
                      <a:r>
                        <a:rPr lang="ru-RU" sz="1200" dirty="0" smtClean="0"/>
                        <a:t>1 </a:t>
                      </a:r>
                      <a:r>
                        <a:rPr lang="ru-RU" sz="1200" dirty="0" smtClean="0"/>
                        <a:t>352</a:t>
                      </a:r>
                      <a:endParaRPr lang="ru-RU" sz="1200" dirty="0"/>
                    </a:p>
                  </a:txBody>
                  <a:tcPr/>
                </a:tc>
                <a:tc>
                  <a:txBody>
                    <a:bodyPr/>
                    <a:lstStyle/>
                    <a:p>
                      <a:r>
                        <a:rPr lang="ru-RU" sz="1200" dirty="0" smtClean="0"/>
                        <a:t>1 </a:t>
                      </a:r>
                      <a:r>
                        <a:rPr lang="ru-RU" sz="1200" dirty="0" smtClean="0"/>
                        <a:t>355</a:t>
                      </a:r>
                      <a:endParaRPr lang="ru-RU" sz="1200" dirty="0"/>
                    </a:p>
                  </a:txBody>
                  <a:tcPr/>
                </a:tc>
              </a:tr>
              <a:tr h="357471">
                <a:tc>
                  <a:txBody>
                    <a:bodyPr/>
                    <a:lstStyle/>
                    <a:p>
                      <a:r>
                        <a:rPr lang="ru-RU" sz="1200" dirty="0" err="1" smtClean="0"/>
                        <a:t>Функц-ние</a:t>
                      </a:r>
                      <a:r>
                        <a:rPr lang="ru-RU" sz="1200" dirty="0" smtClean="0"/>
                        <a:t> законодательных</a:t>
                      </a:r>
                      <a:r>
                        <a:rPr lang="ru-RU" sz="1200" baseline="0" dirty="0" smtClean="0"/>
                        <a:t> (представительных)</a:t>
                      </a:r>
                      <a:r>
                        <a:rPr lang="ru-RU" sz="1200" dirty="0" smtClean="0"/>
                        <a:t>лиц МО</a:t>
                      </a:r>
                    </a:p>
                    <a:p>
                      <a:endParaRPr lang="ru-RU" sz="1200" dirty="0"/>
                    </a:p>
                  </a:txBody>
                  <a:tcPr/>
                </a:tc>
                <a:tc>
                  <a:txBody>
                    <a:bodyPr/>
                    <a:lstStyle/>
                    <a:p>
                      <a:r>
                        <a:rPr lang="ru-RU" sz="1200" dirty="0" smtClean="0"/>
                        <a:t>01</a:t>
                      </a:r>
                      <a:endParaRPr lang="ru-RU" sz="1200" dirty="0"/>
                    </a:p>
                  </a:txBody>
                  <a:tcPr/>
                </a:tc>
                <a:tc>
                  <a:txBody>
                    <a:bodyPr/>
                    <a:lstStyle/>
                    <a:p>
                      <a:r>
                        <a:rPr lang="ru-RU" sz="1200" dirty="0" smtClean="0"/>
                        <a:t>03</a:t>
                      </a:r>
                    </a:p>
                    <a:p>
                      <a:endParaRPr lang="ru-RU" sz="1200" dirty="0"/>
                    </a:p>
                  </a:txBody>
                  <a:tcPr/>
                </a:tc>
                <a:tc>
                  <a:txBody>
                    <a:bodyPr/>
                    <a:lstStyle/>
                    <a:p>
                      <a:r>
                        <a:rPr lang="ru-RU" sz="1200" dirty="0" smtClean="0"/>
                        <a:t>5 </a:t>
                      </a:r>
                      <a:r>
                        <a:rPr lang="ru-RU" sz="1200" dirty="0" smtClean="0"/>
                        <a:t>229</a:t>
                      </a:r>
                      <a:endParaRPr lang="ru-RU" sz="1200" dirty="0"/>
                    </a:p>
                  </a:txBody>
                  <a:tcPr/>
                </a:tc>
                <a:tc>
                  <a:txBody>
                    <a:bodyPr/>
                    <a:lstStyle/>
                    <a:p>
                      <a:pPr algn="l"/>
                      <a:r>
                        <a:rPr lang="ru-RU" sz="1200" b="0" dirty="0" smtClean="0"/>
                        <a:t>5</a:t>
                      </a:r>
                      <a:r>
                        <a:rPr lang="ru-RU" sz="1200" b="0" baseline="0" dirty="0" smtClean="0"/>
                        <a:t> 341</a:t>
                      </a:r>
                      <a:endParaRPr lang="ru-RU" sz="1200" b="0" dirty="0"/>
                    </a:p>
                  </a:txBody>
                  <a:tcPr/>
                </a:tc>
                <a:tc>
                  <a:txBody>
                    <a:bodyPr/>
                    <a:lstStyle/>
                    <a:p>
                      <a:pPr algn="l"/>
                      <a:r>
                        <a:rPr lang="ru-RU" sz="1200" b="0" dirty="0" smtClean="0"/>
                        <a:t>5 </a:t>
                      </a:r>
                      <a:r>
                        <a:rPr lang="ru-RU" sz="1200" b="0" dirty="0" smtClean="0"/>
                        <a:t>481</a:t>
                      </a:r>
                      <a:endParaRPr lang="ru-RU" sz="1200" b="0" dirty="0"/>
                    </a:p>
                  </a:txBody>
                  <a:tcPr/>
                </a:tc>
              </a:tr>
              <a:tr h="260311">
                <a:tc>
                  <a:txBody>
                    <a:bodyPr/>
                    <a:lstStyle/>
                    <a:p>
                      <a:r>
                        <a:rPr lang="ru-RU" sz="1200" dirty="0" smtClean="0"/>
                        <a:t>Функционирование органов местной администрации</a:t>
                      </a:r>
                      <a:endParaRPr lang="ru-RU" sz="1200" dirty="0"/>
                    </a:p>
                  </a:txBody>
                  <a:tcPr/>
                </a:tc>
                <a:tc>
                  <a:txBody>
                    <a:bodyPr/>
                    <a:lstStyle/>
                    <a:p>
                      <a:r>
                        <a:rPr lang="ru-RU" sz="1200" dirty="0" smtClean="0"/>
                        <a:t>01</a:t>
                      </a:r>
                      <a:endParaRPr lang="ru-RU" sz="1200" dirty="0"/>
                    </a:p>
                  </a:txBody>
                  <a:tcPr/>
                </a:tc>
                <a:tc>
                  <a:txBody>
                    <a:bodyPr/>
                    <a:lstStyle/>
                    <a:p>
                      <a:r>
                        <a:rPr lang="ru-RU" sz="1200" dirty="0" smtClean="0"/>
                        <a:t>04</a:t>
                      </a:r>
                      <a:endParaRPr lang="ru-RU" sz="1200" dirty="0"/>
                    </a:p>
                  </a:txBody>
                  <a:tcPr/>
                </a:tc>
                <a:tc>
                  <a:txBody>
                    <a:bodyPr/>
                    <a:lstStyle/>
                    <a:p>
                      <a:r>
                        <a:rPr lang="ru-RU" sz="1200" dirty="0" smtClean="0"/>
                        <a:t>71</a:t>
                      </a:r>
                      <a:r>
                        <a:rPr lang="ru-RU" sz="1200" baseline="0" dirty="0" smtClean="0"/>
                        <a:t> 604</a:t>
                      </a:r>
                      <a:endParaRPr lang="ru-RU" sz="1200" dirty="0"/>
                    </a:p>
                  </a:txBody>
                  <a:tcPr/>
                </a:tc>
                <a:tc>
                  <a:txBody>
                    <a:bodyPr/>
                    <a:lstStyle/>
                    <a:p>
                      <a:r>
                        <a:rPr lang="ru-RU" sz="1200" dirty="0" smtClean="0"/>
                        <a:t>72 446</a:t>
                      </a:r>
                      <a:endParaRPr lang="ru-RU" sz="1200" dirty="0"/>
                    </a:p>
                  </a:txBody>
                  <a:tcPr/>
                </a:tc>
                <a:tc>
                  <a:txBody>
                    <a:bodyPr/>
                    <a:lstStyle/>
                    <a:p>
                      <a:r>
                        <a:rPr lang="ru-RU" sz="1200" dirty="0" smtClean="0"/>
                        <a:t>73</a:t>
                      </a:r>
                      <a:r>
                        <a:rPr lang="ru-RU" sz="1200" baseline="0" dirty="0" smtClean="0"/>
                        <a:t> 161</a:t>
                      </a:r>
                      <a:endParaRPr lang="ru-RU" sz="1200" dirty="0"/>
                    </a:p>
                  </a:txBody>
                  <a:tcPr/>
                </a:tc>
              </a:tr>
              <a:tr h="482888">
                <a:tc>
                  <a:txBody>
                    <a:bodyPr/>
                    <a:lstStyle/>
                    <a:p>
                      <a:r>
                        <a:rPr lang="ru-RU" sz="1200" dirty="0" smtClean="0"/>
                        <a:t>Обеспечение</a:t>
                      </a:r>
                      <a:r>
                        <a:rPr lang="ru-RU" sz="1200" baseline="0" dirty="0" smtClean="0"/>
                        <a:t> деятельности финансовых, налоговых и таможенных органов и органов надзора</a:t>
                      </a:r>
                      <a:endParaRPr lang="ru-RU" sz="1200" dirty="0"/>
                    </a:p>
                  </a:txBody>
                  <a:tcPr/>
                </a:tc>
                <a:tc>
                  <a:txBody>
                    <a:bodyPr/>
                    <a:lstStyle/>
                    <a:p>
                      <a:r>
                        <a:rPr lang="ru-RU" sz="1200" dirty="0" smtClean="0"/>
                        <a:t>01</a:t>
                      </a:r>
                      <a:endParaRPr lang="ru-RU" sz="1200" dirty="0"/>
                    </a:p>
                  </a:txBody>
                  <a:tcPr/>
                </a:tc>
                <a:tc>
                  <a:txBody>
                    <a:bodyPr/>
                    <a:lstStyle/>
                    <a:p>
                      <a:r>
                        <a:rPr lang="ru-RU" sz="1200" dirty="0" smtClean="0"/>
                        <a:t>06</a:t>
                      </a:r>
                      <a:endParaRPr lang="ru-RU" sz="1200" dirty="0"/>
                    </a:p>
                  </a:txBody>
                  <a:tcPr/>
                </a:tc>
                <a:tc>
                  <a:txBody>
                    <a:bodyPr/>
                    <a:lstStyle/>
                    <a:p>
                      <a:r>
                        <a:rPr lang="ru-RU" sz="1200" dirty="0" smtClean="0"/>
                        <a:t>17</a:t>
                      </a:r>
                      <a:r>
                        <a:rPr lang="ru-RU" sz="1200" baseline="0" dirty="0" smtClean="0"/>
                        <a:t> 682</a:t>
                      </a:r>
                      <a:endParaRPr lang="ru-RU" sz="1200" dirty="0"/>
                    </a:p>
                  </a:txBody>
                  <a:tcPr/>
                </a:tc>
                <a:tc>
                  <a:txBody>
                    <a:bodyPr/>
                    <a:lstStyle/>
                    <a:p>
                      <a:pPr algn="l"/>
                      <a:r>
                        <a:rPr lang="ru-RU" sz="1200" b="0" dirty="0" smtClean="0"/>
                        <a:t>17</a:t>
                      </a:r>
                      <a:r>
                        <a:rPr lang="ru-RU" sz="1200" b="0" baseline="0" dirty="0" smtClean="0"/>
                        <a:t> 840</a:t>
                      </a:r>
                      <a:endParaRPr lang="ru-RU" sz="1200" b="0" dirty="0"/>
                    </a:p>
                  </a:txBody>
                  <a:tcPr/>
                </a:tc>
                <a:tc>
                  <a:txBody>
                    <a:bodyPr/>
                    <a:lstStyle/>
                    <a:p>
                      <a:pPr algn="l"/>
                      <a:r>
                        <a:rPr lang="ru-RU" sz="1200" b="0" dirty="0" smtClean="0"/>
                        <a:t>18</a:t>
                      </a:r>
                      <a:r>
                        <a:rPr lang="ru-RU" sz="1200" b="0" baseline="0" dirty="0" smtClean="0"/>
                        <a:t> 074</a:t>
                      </a:r>
                      <a:endParaRPr lang="ru-RU" sz="1200" b="0" dirty="0"/>
                    </a:p>
                  </a:txBody>
                  <a:tcPr/>
                </a:tc>
              </a:tr>
              <a:tr h="345720">
                <a:tc>
                  <a:txBody>
                    <a:bodyPr/>
                    <a:lstStyle/>
                    <a:p>
                      <a:r>
                        <a:rPr lang="ru-RU" sz="1200" dirty="0" smtClean="0"/>
                        <a:t>Обеспечение проведения референдумов и выборов</a:t>
                      </a:r>
                      <a:endParaRPr lang="ru-RU" sz="1200" dirty="0"/>
                    </a:p>
                  </a:txBody>
                  <a:tcPr/>
                </a:tc>
                <a:tc>
                  <a:txBody>
                    <a:bodyPr/>
                    <a:lstStyle/>
                    <a:p>
                      <a:r>
                        <a:rPr lang="ru-RU" sz="1200" dirty="0" smtClean="0"/>
                        <a:t>01</a:t>
                      </a:r>
                      <a:endParaRPr lang="ru-RU" sz="1200" dirty="0"/>
                    </a:p>
                  </a:txBody>
                  <a:tcPr/>
                </a:tc>
                <a:tc>
                  <a:txBody>
                    <a:bodyPr/>
                    <a:lstStyle/>
                    <a:p>
                      <a:r>
                        <a:rPr lang="ru-RU" sz="1200" dirty="0" smtClean="0"/>
                        <a:t>07</a:t>
                      </a:r>
                      <a:endParaRPr lang="ru-RU" sz="1200" dirty="0"/>
                    </a:p>
                  </a:txBody>
                  <a:tcPr/>
                </a:tc>
                <a:tc>
                  <a:txBody>
                    <a:bodyPr/>
                    <a:lstStyle/>
                    <a:p>
                      <a:r>
                        <a:rPr lang="ru-RU" sz="1200" dirty="0" smtClean="0"/>
                        <a:t>20</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309511">
                <a:tc>
                  <a:txBody>
                    <a:bodyPr/>
                    <a:lstStyle/>
                    <a:p>
                      <a:r>
                        <a:rPr lang="ru-RU" sz="1200" dirty="0" smtClean="0"/>
                        <a:t>Резервные</a:t>
                      </a:r>
                      <a:r>
                        <a:rPr lang="ru-RU" sz="1200" baseline="0" dirty="0" smtClean="0"/>
                        <a:t> фонды</a:t>
                      </a:r>
                      <a:endParaRPr lang="ru-RU" sz="1200" dirty="0"/>
                    </a:p>
                  </a:txBody>
                  <a:tcPr/>
                </a:tc>
                <a:tc>
                  <a:txBody>
                    <a:bodyPr/>
                    <a:lstStyle/>
                    <a:p>
                      <a:r>
                        <a:rPr lang="ru-RU" sz="1200" dirty="0" smtClean="0"/>
                        <a:t>01</a:t>
                      </a:r>
                      <a:endParaRPr lang="ru-RU" sz="1200" dirty="0"/>
                    </a:p>
                  </a:txBody>
                  <a:tcPr/>
                </a:tc>
                <a:tc>
                  <a:txBody>
                    <a:bodyPr/>
                    <a:lstStyle/>
                    <a:p>
                      <a:r>
                        <a:rPr lang="ru-RU" sz="1200" dirty="0" smtClean="0"/>
                        <a:t>11</a:t>
                      </a:r>
                      <a:endParaRPr lang="ru-RU" sz="1200" dirty="0"/>
                    </a:p>
                  </a:txBody>
                  <a:tcPr/>
                </a:tc>
                <a:tc>
                  <a:txBody>
                    <a:bodyPr/>
                    <a:lstStyle/>
                    <a:p>
                      <a:r>
                        <a:rPr lang="ru-RU" sz="1200" dirty="0" smtClean="0"/>
                        <a:t>15950</a:t>
                      </a:r>
                      <a:endParaRPr lang="ru-RU" sz="1200" dirty="0"/>
                    </a:p>
                  </a:txBody>
                  <a:tcPr/>
                </a:tc>
                <a:tc>
                  <a:txBody>
                    <a:bodyPr/>
                    <a:lstStyle/>
                    <a:p>
                      <a:r>
                        <a:rPr lang="ru-RU" sz="1200" dirty="0" smtClean="0"/>
                        <a:t>10</a:t>
                      </a:r>
                      <a:r>
                        <a:rPr lang="ru-RU" sz="1200" baseline="0" dirty="0" smtClean="0"/>
                        <a:t> 950</a:t>
                      </a:r>
                      <a:endParaRPr lang="ru-RU" sz="1200" dirty="0"/>
                    </a:p>
                  </a:txBody>
                  <a:tcPr/>
                </a:tc>
                <a:tc>
                  <a:txBody>
                    <a:bodyPr/>
                    <a:lstStyle/>
                    <a:p>
                      <a:r>
                        <a:rPr lang="ru-RU" sz="1200" dirty="0" smtClean="0"/>
                        <a:t>10</a:t>
                      </a:r>
                      <a:r>
                        <a:rPr lang="ru-RU" sz="1200" baseline="0" dirty="0" smtClean="0"/>
                        <a:t> 950</a:t>
                      </a:r>
                      <a:endParaRPr lang="ru-RU" sz="1200" dirty="0"/>
                    </a:p>
                  </a:txBody>
                  <a:tcPr/>
                </a:tc>
              </a:tr>
              <a:tr h="362609">
                <a:tc>
                  <a:txBody>
                    <a:bodyPr/>
                    <a:lstStyle/>
                    <a:p>
                      <a:r>
                        <a:rPr lang="ru-RU" sz="1200" dirty="0" smtClean="0"/>
                        <a:t>Другие общегосударственные вопросы</a:t>
                      </a:r>
                      <a:endParaRPr lang="ru-RU" sz="1200" dirty="0"/>
                    </a:p>
                  </a:txBody>
                  <a:tcPr/>
                </a:tc>
                <a:tc>
                  <a:txBody>
                    <a:bodyPr/>
                    <a:lstStyle/>
                    <a:p>
                      <a:r>
                        <a:rPr lang="ru-RU" sz="1200" dirty="0" smtClean="0"/>
                        <a:t>01</a:t>
                      </a:r>
                      <a:endParaRPr lang="ru-RU" sz="1200" dirty="0"/>
                    </a:p>
                  </a:txBody>
                  <a:tcPr/>
                </a:tc>
                <a:tc>
                  <a:txBody>
                    <a:bodyPr/>
                    <a:lstStyle/>
                    <a:p>
                      <a:r>
                        <a:rPr lang="ru-RU" sz="1200" dirty="0" smtClean="0"/>
                        <a:t>13</a:t>
                      </a:r>
                      <a:endParaRPr lang="ru-RU" sz="1200" dirty="0"/>
                    </a:p>
                  </a:txBody>
                  <a:tcPr/>
                </a:tc>
                <a:tc>
                  <a:txBody>
                    <a:bodyPr/>
                    <a:lstStyle/>
                    <a:p>
                      <a:r>
                        <a:rPr lang="ru-RU" sz="1200" dirty="0" smtClean="0"/>
                        <a:t>34414</a:t>
                      </a:r>
                      <a:endParaRPr lang="ru-RU" sz="1200" dirty="0"/>
                    </a:p>
                  </a:txBody>
                  <a:tcPr/>
                </a:tc>
                <a:tc>
                  <a:txBody>
                    <a:bodyPr/>
                    <a:lstStyle/>
                    <a:p>
                      <a:pPr algn="l"/>
                      <a:r>
                        <a:rPr lang="ru-RU" sz="1200" dirty="0" smtClean="0"/>
                        <a:t>38</a:t>
                      </a:r>
                      <a:r>
                        <a:rPr lang="ru-RU" sz="1200" baseline="0" dirty="0" smtClean="0"/>
                        <a:t> 513</a:t>
                      </a:r>
                      <a:endParaRPr lang="ru-RU" sz="1200" dirty="0" smtClean="0"/>
                    </a:p>
                  </a:txBody>
                  <a:tcPr/>
                </a:tc>
                <a:tc>
                  <a:txBody>
                    <a:bodyPr/>
                    <a:lstStyle/>
                    <a:p>
                      <a:r>
                        <a:rPr lang="ru-RU" sz="1200" b="0" dirty="0" smtClean="0"/>
                        <a:t>48</a:t>
                      </a:r>
                      <a:r>
                        <a:rPr lang="ru-RU" sz="1200" b="0" baseline="0" dirty="0" smtClean="0"/>
                        <a:t> 114</a:t>
                      </a:r>
                      <a:endParaRPr lang="ru-RU" sz="1200" b="0" dirty="0"/>
                    </a:p>
                  </a:txBody>
                  <a:tcPr/>
                </a:tc>
              </a:tr>
              <a:tr h="320390">
                <a:tc>
                  <a:txBody>
                    <a:bodyPr/>
                    <a:lstStyle/>
                    <a:p>
                      <a:r>
                        <a:rPr lang="ru-RU" sz="1200" b="1" dirty="0" smtClean="0"/>
                        <a:t>НАЦИОНАЛЬНАЯ</a:t>
                      </a:r>
                      <a:r>
                        <a:rPr lang="ru-RU" sz="1200" b="1" baseline="0" dirty="0" smtClean="0"/>
                        <a:t> ОБОРОНА</a:t>
                      </a:r>
                      <a:endParaRPr lang="ru-RU" sz="1200" b="1" dirty="0"/>
                    </a:p>
                  </a:txBody>
                  <a:tcPr/>
                </a:tc>
                <a:tc>
                  <a:txBody>
                    <a:bodyPr/>
                    <a:lstStyle/>
                    <a:p>
                      <a:r>
                        <a:rPr lang="ru-RU" sz="1200" b="1" dirty="0" smtClean="0"/>
                        <a:t>02</a:t>
                      </a:r>
                      <a:endParaRPr lang="ru-RU" sz="1200" b="1" dirty="0"/>
                    </a:p>
                  </a:txBody>
                  <a:tcPr/>
                </a:tc>
                <a:tc>
                  <a:txBody>
                    <a:bodyPr/>
                    <a:lstStyle/>
                    <a:p>
                      <a:r>
                        <a:rPr lang="ru-RU" sz="1200" b="1" dirty="0" smtClean="0"/>
                        <a:t>00</a:t>
                      </a:r>
                      <a:endParaRPr lang="ru-RU" sz="1200" b="1" dirty="0"/>
                    </a:p>
                  </a:txBody>
                  <a:tcPr/>
                </a:tc>
                <a:tc>
                  <a:txBody>
                    <a:bodyPr/>
                    <a:lstStyle/>
                    <a:p>
                      <a:r>
                        <a:rPr lang="ru-RU" sz="1200" b="1" dirty="0" smtClean="0"/>
                        <a:t>1 766</a:t>
                      </a:r>
                      <a:endParaRPr lang="ru-RU" sz="1200" b="1" dirty="0"/>
                    </a:p>
                  </a:txBody>
                  <a:tcPr/>
                </a:tc>
                <a:tc>
                  <a:txBody>
                    <a:bodyPr/>
                    <a:lstStyle/>
                    <a:p>
                      <a:pPr algn="l"/>
                      <a:r>
                        <a:rPr lang="ru-RU" sz="1200" b="1" dirty="0" smtClean="0"/>
                        <a:t>1</a:t>
                      </a:r>
                      <a:r>
                        <a:rPr lang="ru-RU" sz="1200" b="1" baseline="0" dirty="0" smtClean="0"/>
                        <a:t> 786</a:t>
                      </a:r>
                      <a:endParaRPr lang="ru-RU" sz="1200" b="1" dirty="0" smtClean="0"/>
                    </a:p>
                  </a:txBody>
                  <a:tcPr/>
                </a:tc>
                <a:tc>
                  <a:txBody>
                    <a:bodyPr/>
                    <a:lstStyle/>
                    <a:p>
                      <a:r>
                        <a:rPr lang="ru-RU" sz="1200" b="1" dirty="0" smtClean="0"/>
                        <a:t>1 </a:t>
                      </a:r>
                      <a:r>
                        <a:rPr lang="ru-RU" sz="1200" b="1" dirty="0" smtClean="0"/>
                        <a:t>849</a:t>
                      </a:r>
                      <a:endParaRPr lang="ru-RU" sz="1200" b="1" dirty="0"/>
                    </a:p>
                  </a:txBody>
                  <a:tcPr/>
                </a:tc>
              </a:tr>
              <a:tr h="290087">
                <a:tc>
                  <a:txBody>
                    <a:bodyPr/>
                    <a:lstStyle/>
                    <a:p>
                      <a:r>
                        <a:rPr lang="ru-RU" sz="1200" dirty="0" smtClean="0"/>
                        <a:t>Мобилизация и вневойсковая подготовка</a:t>
                      </a:r>
                      <a:endParaRPr lang="ru-RU" sz="1200" dirty="0"/>
                    </a:p>
                  </a:txBody>
                  <a:tcPr/>
                </a:tc>
                <a:tc>
                  <a:txBody>
                    <a:bodyPr/>
                    <a:lstStyle/>
                    <a:p>
                      <a:r>
                        <a:rPr lang="ru-RU" sz="1200" dirty="0" smtClean="0"/>
                        <a:t>02</a:t>
                      </a:r>
                      <a:endParaRPr lang="ru-RU" sz="1200" dirty="0"/>
                    </a:p>
                  </a:txBody>
                  <a:tcPr/>
                </a:tc>
                <a:tc>
                  <a:txBody>
                    <a:bodyPr/>
                    <a:lstStyle/>
                    <a:p>
                      <a:r>
                        <a:rPr lang="ru-RU" sz="1200" dirty="0" smtClean="0"/>
                        <a:t>03</a:t>
                      </a:r>
                      <a:endParaRPr lang="ru-RU" sz="1200" dirty="0"/>
                    </a:p>
                  </a:txBody>
                  <a:tcPr/>
                </a:tc>
                <a:tc>
                  <a:txBody>
                    <a:bodyPr/>
                    <a:lstStyle/>
                    <a:p>
                      <a:r>
                        <a:rPr lang="ru-RU" sz="1200" dirty="0" smtClean="0"/>
                        <a:t>1766</a:t>
                      </a:r>
                      <a:endParaRPr lang="ru-RU" sz="1200" dirty="0"/>
                    </a:p>
                  </a:txBody>
                  <a:tcPr/>
                </a:tc>
                <a:tc>
                  <a:txBody>
                    <a:bodyPr/>
                    <a:lstStyle/>
                    <a:p>
                      <a:r>
                        <a:rPr lang="ru-RU" sz="1200" dirty="0" smtClean="0"/>
                        <a:t>1 </a:t>
                      </a:r>
                      <a:r>
                        <a:rPr lang="ru-RU" sz="1200" dirty="0" smtClean="0"/>
                        <a:t>786</a:t>
                      </a:r>
                      <a:endParaRPr lang="ru-RU" sz="1200" dirty="0"/>
                    </a:p>
                  </a:txBody>
                  <a:tcPr/>
                </a:tc>
                <a:tc>
                  <a:txBody>
                    <a:bodyPr/>
                    <a:lstStyle/>
                    <a:p>
                      <a:r>
                        <a:rPr lang="ru-RU" sz="1200" dirty="0" smtClean="0"/>
                        <a:t>1 </a:t>
                      </a:r>
                      <a:r>
                        <a:rPr lang="ru-RU" sz="1200" dirty="0" smtClean="0"/>
                        <a:t>849</a:t>
                      </a:r>
                      <a:endParaRPr lang="ru-RU" sz="1200" dirty="0"/>
                    </a:p>
                  </a:txBody>
                  <a:tcPr/>
                </a:tc>
              </a:tr>
              <a:tr h="318852">
                <a:tc>
                  <a:txBody>
                    <a:bodyPr/>
                    <a:lstStyle/>
                    <a:p>
                      <a:r>
                        <a:rPr lang="ru-RU" sz="1200" b="1" dirty="0" smtClean="0"/>
                        <a:t>НАЦИОНАЛЬНАЯ ЭКОНОМИКА</a:t>
                      </a:r>
                      <a:endParaRPr lang="ru-RU" sz="1200" b="1" dirty="0"/>
                    </a:p>
                  </a:txBody>
                  <a:tcPr/>
                </a:tc>
                <a:tc>
                  <a:txBody>
                    <a:bodyPr/>
                    <a:lstStyle/>
                    <a:p>
                      <a:r>
                        <a:rPr lang="ru-RU" sz="1200" b="1" dirty="0" smtClean="0"/>
                        <a:t>04</a:t>
                      </a:r>
                      <a:endParaRPr lang="ru-RU" sz="1200" b="1" dirty="0"/>
                    </a:p>
                  </a:txBody>
                  <a:tcPr/>
                </a:tc>
                <a:tc>
                  <a:txBody>
                    <a:bodyPr/>
                    <a:lstStyle/>
                    <a:p>
                      <a:r>
                        <a:rPr lang="ru-RU" sz="1200" b="1" dirty="0" smtClean="0"/>
                        <a:t>00</a:t>
                      </a:r>
                      <a:endParaRPr lang="ru-RU" sz="1200" b="1" dirty="0"/>
                    </a:p>
                  </a:txBody>
                  <a:tcPr/>
                </a:tc>
                <a:tc>
                  <a:txBody>
                    <a:bodyPr/>
                    <a:lstStyle/>
                    <a:p>
                      <a:r>
                        <a:rPr lang="ru-RU" sz="1200" b="1" dirty="0" smtClean="0"/>
                        <a:t>11</a:t>
                      </a:r>
                      <a:r>
                        <a:rPr lang="ru-RU" sz="1200" b="1" baseline="0" dirty="0" smtClean="0"/>
                        <a:t> 536</a:t>
                      </a:r>
                      <a:endParaRPr lang="ru-RU" sz="1200" b="1" dirty="0"/>
                    </a:p>
                  </a:txBody>
                  <a:tcPr/>
                </a:tc>
                <a:tc>
                  <a:txBody>
                    <a:bodyPr/>
                    <a:lstStyle/>
                    <a:p>
                      <a:r>
                        <a:rPr lang="ru-RU" sz="1200" b="1" dirty="0" smtClean="0"/>
                        <a:t>8 768</a:t>
                      </a:r>
                      <a:endParaRPr lang="ru-RU" sz="1200" b="1" dirty="0"/>
                    </a:p>
                  </a:txBody>
                  <a:tcPr/>
                </a:tc>
                <a:tc>
                  <a:txBody>
                    <a:bodyPr/>
                    <a:lstStyle/>
                    <a:p>
                      <a:r>
                        <a:rPr lang="ru-RU" sz="1200" b="1" dirty="0" smtClean="0"/>
                        <a:t>9</a:t>
                      </a:r>
                      <a:r>
                        <a:rPr lang="ru-RU" sz="1200" b="1" baseline="0" dirty="0" smtClean="0"/>
                        <a:t> 180</a:t>
                      </a:r>
                      <a:endParaRPr lang="ru-RU" sz="1200" b="1" dirty="0"/>
                    </a:p>
                  </a:txBody>
                  <a:tcPr/>
                </a:tc>
              </a:tr>
              <a:tr h="289733">
                <a:tc>
                  <a:txBody>
                    <a:bodyPr/>
                    <a:lstStyle/>
                    <a:p>
                      <a:r>
                        <a:rPr lang="ru-RU" sz="1200" dirty="0" smtClean="0"/>
                        <a:t>Сельское хозяйство и рыболовство</a:t>
                      </a:r>
                      <a:endParaRPr lang="ru-RU" sz="1200" dirty="0"/>
                    </a:p>
                  </a:txBody>
                  <a:tcPr/>
                </a:tc>
                <a:tc>
                  <a:txBody>
                    <a:bodyPr/>
                    <a:lstStyle/>
                    <a:p>
                      <a:r>
                        <a:rPr lang="ru-RU" sz="1200" dirty="0" smtClean="0"/>
                        <a:t>04</a:t>
                      </a:r>
                      <a:endParaRPr lang="ru-RU" sz="1200" dirty="0"/>
                    </a:p>
                  </a:txBody>
                  <a:tcPr/>
                </a:tc>
                <a:tc>
                  <a:txBody>
                    <a:bodyPr/>
                    <a:lstStyle/>
                    <a:p>
                      <a:r>
                        <a:rPr lang="ru-RU" sz="1200" dirty="0" smtClean="0"/>
                        <a:t>05</a:t>
                      </a:r>
                      <a:endParaRPr lang="ru-RU" sz="1200" dirty="0"/>
                    </a:p>
                  </a:txBody>
                  <a:tcPr/>
                </a:tc>
                <a:tc>
                  <a:txBody>
                    <a:bodyPr/>
                    <a:lstStyle/>
                    <a:p>
                      <a:r>
                        <a:rPr lang="ru-RU" sz="1200" dirty="0" smtClean="0"/>
                        <a:t>3</a:t>
                      </a:r>
                      <a:r>
                        <a:rPr lang="ru-RU" sz="1200" baseline="0" dirty="0" smtClean="0"/>
                        <a:t> 415</a:t>
                      </a:r>
                      <a:endParaRPr lang="ru-RU" sz="1200" dirty="0"/>
                    </a:p>
                  </a:txBody>
                  <a:tcPr/>
                </a:tc>
                <a:tc>
                  <a:txBody>
                    <a:bodyPr/>
                    <a:lstStyle/>
                    <a:p>
                      <a:r>
                        <a:rPr lang="ru-RU" sz="1200" dirty="0" smtClean="0"/>
                        <a:t>3</a:t>
                      </a:r>
                      <a:r>
                        <a:rPr lang="ru-RU" sz="1200" baseline="0" dirty="0" smtClean="0"/>
                        <a:t> 520</a:t>
                      </a:r>
                      <a:endParaRPr lang="ru-RU" sz="1200" dirty="0"/>
                    </a:p>
                  </a:txBody>
                  <a:tcPr/>
                </a:tc>
                <a:tc>
                  <a:txBody>
                    <a:bodyPr/>
                    <a:lstStyle/>
                    <a:p>
                      <a:r>
                        <a:rPr lang="ru-RU" sz="1200" dirty="0" smtClean="0"/>
                        <a:t>3 </a:t>
                      </a:r>
                      <a:r>
                        <a:rPr lang="ru-RU" sz="1200" dirty="0" smtClean="0"/>
                        <a:t>633</a:t>
                      </a:r>
                      <a:endParaRPr lang="ru-RU" sz="1200" dirty="0"/>
                    </a:p>
                  </a:txBody>
                  <a:tcPr/>
                </a:tc>
              </a:tr>
              <a:tr h="289733">
                <a:tc>
                  <a:txBody>
                    <a:bodyPr/>
                    <a:lstStyle/>
                    <a:p>
                      <a:r>
                        <a:rPr lang="ru-RU" sz="1200" dirty="0" smtClean="0"/>
                        <a:t>Дорожное хозяйство (дорожные фонды)</a:t>
                      </a:r>
                      <a:endParaRPr lang="ru-RU" sz="1200" dirty="0"/>
                    </a:p>
                  </a:txBody>
                  <a:tcPr/>
                </a:tc>
                <a:tc>
                  <a:txBody>
                    <a:bodyPr/>
                    <a:lstStyle/>
                    <a:p>
                      <a:r>
                        <a:rPr lang="ru-RU" sz="1200" dirty="0" smtClean="0"/>
                        <a:t>04</a:t>
                      </a:r>
                      <a:endParaRPr lang="ru-RU" sz="1200" dirty="0"/>
                    </a:p>
                  </a:txBody>
                  <a:tcPr/>
                </a:tc>
                <a:tc>
                  <a:txBody>
                    <a:bodyPr/>
                    <a:lstStyle/>
                    <a:p>
                      <a:r>
                        <a:rPr lang="ru-RU" sz="1200" dirty="0" smtClean="0"/>
                        <a:t>09</a:t>
                      </a:r>
                      <a:endParaRPr lang="ru-RU" sz="1200" dirty="0"/>
                    </a:p>
                  </a:txBody>
                  <a:tcPr/>
                </a:tc>
                <a:tc>
                  <a:txBody>
                    <a:bodyPr/>
                    <a:lstStyle/>
                    <a:p>
                      <a:r>
                        <a:rPr lang="ru-RU" sz="1200" dirty="0" smtClean="0"/>
                        <a:t>121</a:t>
                      </a:r>
                      <a:endParaRPr lang="ru-RU" sz="1200" dirty="0"/>
                    </a:p>
                  </a:txBody>
                  <a:tcPr/>
                </a:tc>
                <a:tc>
                  <a:txBody>
                    <a:bodyPr/>
                    <a:lstStyle/>
                    <a:p>
                      <a:r>
                        <a:rPr lang="ru-RU" sz="1200" dirty="0" smtClean="0"/>
                        <a:t>130</a:t>
                      </a:r>
                      <a:endParaRPr lang="ru-RU" sz="1200" dirty="0"/>
                    </a:p>
                  </a:txBody>
                  <a:tcPr/>
                </a:tc>
                <a:tc>
                  <a:txBody>
                    <a:bodyPr/>
                    <a:lstStyle/>
                    <a:p>
                      <a:r>
                        <a:rPr lang="ru-RU" sz="1200" dirty="0" smtClean="0"/>
                        <a:t>138</a:t>
                      </a:r>
                      <a:endParaRPr lang="ru-RU" sz="1200" dirty="0"/>
                    </a:p>
                  </a:txBody>
                  <a:tcPr/>
                </a:tc>
              </a:tr>
              <a:tr h="361465">
                <a:tc>
                  <a:txBody>
                    <a:bodyPr/>
                    <a:lstStyle/>
                    <a:p>
                      <a:r>
                        <a:rPr lang="ru-RU" sz="1200" dirty="0" smtClean="0"/>
                        <a:t>Другие</a:t>
                      </a:r>
                      <a:r>
                        <a:rPr lang="ru-RU" sz="1200" baseline="0" dirty="0" smtClean="0"/>
                        <a:t> вопросы в области национальной экономики</a:t>
                      </a:r>
                      <a:endParaRPr lang="ru-RU" sz="1200" dirty="0"/>
                    </a:p>
                  </a:txBody>
                  <a:tcPr/>
                </a:tc>
                <a:tc>
                  <a:txBody>
                    <a:bodyPr/>
                    <a:lstStyle/>
                    <a:p>
                      <a:r>
                        <a:rPr lang="ru-RU" sz="1200" dirty="0" smtClean="0"/>
                        <a:t>04</a:t>
                      </a:r>
                      <a:endParaRPr lang="ru-RU" sz="1200" dirty="0"/>
                    </a:p>
                  </a:txBody>
                  <a:tcPr/>
                </a:tc>
                <a:tc>
                  <a:txBody>
                    <a:bodyPr/>
                    <a:lstStyle/>
                    <a:p>
                      <a:r>
                        <a:rPr lang="ru-RU" sz="1200" dirty="0" smtClean="0"/>
                        <a:t>12</a:t>
                      </a:r>
                      <a:endParaRPr lang="ru-RU" sz="1200" dirty="0"/>
                    </a:p>
                  </a:txBody>
                  <a:tcPr/>
                </a:tc>
                <a:tc>
                  <a:txBody>
                    <a:bodyPr/>
                    <a:lstStyle/>
                    <a:p>
                      <a:r>
                        <a:rPr lang="ru-RU" sz="1200" dirty="0" smtClean="0"/>
                        <a:t>8 </a:t>
                      </a:r>
                      <a:r>
                        <a:rPr lang="ru-RU" sz="1200" dirty="0" smtClean="0"/>
                        <a:t>000</a:t>
                      </a:r>
                      <a:endParaRPr lang="ru-RU" sz="1200" dirty="0"/>
                    </a:p>
                  </a:txBody>
                  <a:tcPr/>
                </a:tc>
                <a:tc>
                  <a:txBody>
                    <a:bodyPr/>
                    <a:lstStyle/>
                    <a:p>
                      <a:r>
                        <a:rPr lang="ru-RU" sz="1200" dirty="0" smtClean="0"/>
                        <a:t>8</a:t>
                      </a:r>
                      <a:r>
                        <a:rPr lang="ru-RU" sz="1200" baseline="0" dirty="0" smtClean="0"/>
                        <a:t> 050</a:t>
                      </a:r>
                      <a:endParaRPr lang="ru-RU" sz="1200" dirty="0"/>
                    </a:p>
                  </a:txBody>
                  <a:tcPr/>
                </a:tc>
                <a:tc>
                  <a:txBody>
                    <a:bodyPr/>
                    <a:lstStyle/>
                    <a:p>
                      <a:r>
                        <a:rPr lang="ru-RU" sz="1200" dirty="0" smtClean="0"/>
                        <a:t>3</a:t>
                      </a:r>
                      <a:r>
                        <a:rPr lang="ru-RU" sz="1200" baseline="0" dirty="0" smtClean="0"/>
                        <a:t> 650</a:t>
                      </a:r>
                      <a:endParaRPr lang="ru-RU" sz="1200" dirty="0"/>
                    </a:p>
                  </a:txBody>
                  <a:tcPr/>
                </a:tc>
              </a:tr>
            </a:tbl>
          </a:graphicData>
        </a:graphic>
      </p:graphicFrame>
    </p:spTree>
    <p:extLst>
      <p:ext uri="{BB962C8B-B14F-4D97-AF65-F5344CB8AC3E}">
        <p14:creationId xmlns:p14="http://schemas.microsoft.com/office/powerpoint/2010/main" val="137634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22301629"/>
              </p:ext>
            </p:extLst>
          </p:nvPr>
        </p:nvGraphicFramePr>
        <p:xfrm>
          <a:off x="107504" y="-243410"/>
          <a:ext cx="8784976" cy="8437710"/>
        </p:xfrm>
        <a:graphic>
          <a:graphicData uri="http://schemas.openxmlformats.org/drawingml/2006/table">
            <a:tbl>
              <a:tblPr firstRow="1" bandRow="1">
                <a:tableStyleId>{5C22544A-7EE6-4342-B048-85BDC9FD1C3A}</a:tableStyleId>
              </a:tblPr>
              <a:tblGrid>
                <a:gridCol w="4824536"/>
                <a:gridCol w="786038"/>
                <a:gridCol w="590587"/>
                <a:gridCol w="855623"/>
                <a:gridCol w="878034"/>
                <a:gridCol w="850158"/>
              </a:tblGrid>
              <a:tr h="677398">
                <a:tc>
                  <a:txBody>
                    <a:bodyPr/>
                    <a:lstStyle/>
                    <a:p>
                      <a:pPr algn="ctr"/>
                      <a:r>
                        <a:rPr lang="ru-RU" sz="1600" dirty="0" smtClean="0"/>
                        <a:t>Наименование</a:t>
                      </a:r>
                      <a:endParaRPr lang="ru-RU" sz="1600" dirty="0"/>
                    </a:p>
                  </a:txBody>
                  <a:tcPr/>
                </a:tc>
                <a:tc>
                  <a:txBody>
                    <a:bodyPr/>
                    <a:lstStyle/>
                    <a:p>
                      <a:pPr algn="ctr"/>
                      <a:r>
                        <a:rPr lang="ru-RU" sz="1200" dirty="0" smtClean="0"/>
                        <a:t>Раздел</a:t>
                      </a:r>
                      <a:endParaRPr lang="ru-RU" sz="1200" dirty="0"/>
                    </a:p>
                  </a:txBody>
                  <a:tcPr/>
                </a:tc>
                <a:tc>
                  <a:txBody>
                    <a:bodyPr/>
                    <a:lstStyle/>
                    <a:p>
                      <a:pPr algn="ctr"/>
                      <a:r>
                        <a:rPr lang="ru-RU" sz="1200" dirty="0" smtClean="0"/>
                        <a:t>Подраздел</a:t>
                      </a:r>
                      <a:endParaRPr lang="ru-RU" sz="1200" dirty="0"/>
                    </a:p>
                  </a:txBody>
                  <a:tcPr/>
                </a:tc>
                <a:tc>
                  <a:txBody>
                    <a:bodyPr/>
                    <a:lstStyle/>
                    <a:p>
                      <a:pPr algn="ctr"/>
                      <a:r>
                        <a:rPr lang="ru-RU" sz="1200" dirty="0" smtClean="0"/>
                        <a:t>2018 </a:t>
                      </a:r>
                      <a:r>
                        <a:rPr lang="ru-RU" sz="1200" dirty="0" smtClean="0"/>
                        <a:t>г.</a:t>
                      </a:r>
                      <a:endParaRPr lang="ru-RU" sz="1200" dirty="0"/>
                    </a:p>
                  </a:txBody>
                  <a:tcPr/>
                </a:tc>
                <a:tc>
                  <a:txBody>
                    <a:bodyPr/>
                    <a:lstStyle/>
                    <a:p>
                      <a:pPr algn="ctr"/>
                      <a:r>
                        <a:rPr lang="ru-RU" sz="1200" dirty="0" smtClean="0"/>
                        <a:t>2018 г.</a:t>
                      </a:r>
                      <a:endParaRPr lang="ru-RU" sz="1200" dirty="0"/>
                    </a:p>
                  </a:txBody>
                  <a:tcPr/>
                </a:tc>
                <a:tc>
                  <a:txBody>
                    <a:bodyPr/>
                    <a:lstStyle/>
                    <a:p>
                      <a:pPr algn="ctr"/>
                      <a:r>
                        <a:rPr lang="ru-RU" sz="1200" dirty="0" smtClean="0"/>
                        <a:t>2019 г.</a:t>
                      </a:r>
                      <a:endParaRPr lang="ru-RU" sz="1200" dirty="0"/>
                    </a:p>
                  </a:txBody>
                  <a:tcPr/>
                </a:tc>
              </a:tr>
              <a:tr h="332742">
                <a:tc>
                  <a:txBody>
                    <a:bodyPr/>
                    <a:lstStyle/>
                    <a:p>
                      <a:r>
                        <a:rPr lang="ru-RU" sz="1200" b="1" dirty="0" smtClean="0"/>
                        <a:t>ЖИЛИЩНО_КОММУНАЛЬНОЕ ХОЗЯЙСТВО</a:t>
                      </a:r>
                      <a:endParaRPr lang="ru-RU" sz="1200" b="1" dirty="0"/>
                    </a:p>
                  </a:txBody>
                  <a:tcPr/>
                </a:tc>
                <a:tc>
                  <a:txBody>
                    <a:bodyPr/>
                    <a:lstStyle/>
                    <a:p>
                      <a:r>
                        <a:rPr lang="ru-RU" sz="1200" b="1" dirty="0" smtClean="0"/>
                        <a:t>05</a:t>
                      </a:r>
                      <a:endParaRPr lang="ru-RU" sz="1200" b="1" dirty="0"/>
                    </a:p>
                  </a:txBody>
                  <a:tcPr/>
                </a:tc>
                <a:tc>
                  <a:txBody>
                    <a:bodyPr/>
                    <a:lstStyle/>
                    <a:p>
                      <a:endParaRPr lang="ru-RU" sz="1200" b="1" dirty="0"/>
                    </a:p>
                  </a:txBody>
                  <a:tcPr/>
                </a:tc>
                <a:tc>
                  <a:txBody>
                    <a:bodyPr/>
                    <a:lstStyle/>
                    <a:p>
                      <a:r>
                        <a:rPr lang="ru-RU" sz="1200" b="1" dirty="0" smtClean="0"/>
                        <a:t>3</a:t>
                      </a:r>
                      <a:r>
                        <a:rPr lang="ru-RU" sz="1200" b="1" baseline="0" dirty="0" smtClean="0"/>
                        <a:t> 700</a:t>
                      </a:r>
                      <a:endParaRPr lang="ru-RU" sz="1200" b="1" dirty="0"/>
                    </a:p>
                  </a:txBody>
                  <a:tcPr/>
                </a:tc>
                <a:tc>
                  <a:txBody>
                    <a:bodyPr/>
                    <a:lstStyle/>
                    <a:p>
                      <a:pPr algn="l"/>
                      <a:r>
                        <a:rPr lang="ru-RU" sz="1200" b="1" dirty="0" smtClean="0"/>
                        <a:t>0</a:t>
                      </a:r>
                      <a:endParaRPr lang="ru-RU" sz="1200" b="1" dirty="0"/>
                    </a:p>
                  </a:txBody>
                  <a:tcPr/>
                </a:tc>
                <a:tc>
                  <a:txBody>
                    <a:bodyPr/>
                    <a:lstStyle/>
                    <a:p>
                      <a:pPr algn="l"/>
                      <a:r>
                        <a:rPr lang="ru-RU" sz="1200" b="1" dirty="0" smtClean="0"/>
                        <a:t>0</a:t>
                      </a:r>
                      <a:endParaRPr lang="ru-RU" sz="1200" b="1" dirty="0"/>
                    </a:p>
                  </a:txBody>
                  <a:tcPr/>
                </a:tc>
              </a:tr>
              <a:tr h="213998">
                <a:tc>
                  <a:txBody>
                    <a:bodyPr/>
                    <a:lstStyle/>
                    <a:p>
                      <a:r>
                        <a:rPr lang="ru-RU" sz="1200" b="0" dirty="0" smtClean="0"/>
                        <a:t>Жилищное хозяйство</a:t>
                      </a:r>
                      <a:endParaRPr lang="ru-RU" sz="1200" b="0" dirty="0"/>
                    </a:p>
                  </a:txBody>
                  <a:tcPr/>
                </a:tc>
                <a:tc>
                  <a:txBody>
                    <a:bodyPr/>
                    <a:lstStyle/>
                    <a:p>
                      <a:r>
                        <a:rPr lang="ru-RU" sz="1200" b="0" dirty="0" smtClean="0"/>
                        <a:t>05</a:t>
                      </a:r>
                      <a:endParaRPr lang="ru-RU" sz="1200" b="0" dirty="0"/>
                    </a:p>
                  </a:txBody>
                  <a:tcPr/>
                </a:tc>
                <a:tc>
                  <a:txBody>
                    <a:bodyPr/>
                    <a:lstStyle/>
                    <a:p>
                      <a:r>
                        <a:rPr lang="ru-RU" sz="1200" b="0" dirty="0" smtClean="0"/>
                        <a:t>01</a:t>
                      </a:r>
                      <a:endParaRPr lang="ru-RU" sz="1200" b="0" dirty="0"/>
                    </a:p>
                  </a:txBody>
                  <a:tcPr/>
                </a:tc>
                <a:tc>
                  <a:txBody>
                    <a:bodyPr/>
                    <a:lstStyle/>
                    <a:p>
                      <a:r>
                        <a:rPr lang="ru-RU" sz="1200" b="0" dirty="0" smtClean="0"/>
                        <a:t>3</a:t>
                      </a:r>
                      <a:r>
                        <a:rPr lang="ru-RU" sz="1200" b="0" baseline="0" dirty="0" smtClean="0"/>
                        <a:t> 700</a:t>
                      </a:r>
                      <a:endParaRPr lang="ru-RU" sz="1200" b="0" dirty="0"/>
                    </a:p>
                  </a:txBody>
                  <a:tcPr/>
                </a:tc>
                <a:tc>
                  <a:txBody>
                    <a:bodyPr/>
                    <a:lstStyle/>
                    <a:p>
                      <a:pPr algn="l"/>
                      <a:r>
                        <a:rPr lang="ru-RU" sz="1200" b="0" dirty="0" smtClean="0"/>
                        <a:t>0</a:t>
                      </a:r>
                      <a:endParaRPr lang="ru-RU" sz="1200" b="0" dirty="0"/>
                    </a:p>
                  </a:txBody>
                  <a:tcPr/>
                </a:tc>
                <a:tc>
                  <a:txBody>
                    <a:bodyPr/>
                    <a:lstStyle/>
                    <a:p>
                      <a:pPr algn="l"/>
                      <a:r>
                        <a:rPr lang="ru-RU" sz="1200" b="0" dirty="0" smtClean="0"/>
                        <a:t>0</a:t>
                      </a:r>
                      <a:endParaRPr lang="ru-RU" sz="1200" b="0" dirty="0"/>
                    </a:p>
                  </a:txBody>
                  <a:tcPr/>
                </a:tc>
              </a:tr>
              <a:tr h="332742">
                <a:tc>
                  <a:txBody>
                    <a:bodyPr/>
                    <a:lstStyle/>
                    <a:p>
                      <a:r>
                        <a:rPr lang="ru-RU" sz="1200" b="1" dirty="0" smtClean="0"/>
                        <a:t>ОБРАЗОВАНИЕ</a:t>
                      </a:r>
                      <a:endParaRPr lang="ru-RU" sz="1200" b="1" dirty="0"/>
                    </a:p>
                  </a:txBody>
                  <a:tcPr/>
                </a:tc>
                <a:tc>
                  <a:txBody>
                    <a:bodyPr/>
                    <a:lstStyle/>
                    <a:p>
                      <a:r>
                        <a:rPr lang="ru-RU" sz="1200" b="1" dirty="0" smtClean="0"/>
                        <a:t>07</a:t>
                      </a:r>
                      <a:endParaRPr lang="ru-RU" sz="1200" b="1" dirty="0"/>
                    </a:p>
                  </a:txBody>
                  <a:tcPr/>
                </a:tc>
                <a:tc>
                  <a:txBody>
                    <a:bodyPr/>
                    <a:lstStyle/>
                    <a:p>
                      <a:r>
                        <a:rPr lang="ru-RU" sz="1200" b="1" dirty="0" smtClean="0"/>
                        <a:t>00</a:t>
                      </a:r>
                      <a:endParaRPr lang="ru-RU" sz="1200" b="1" dirty="0"/>
                    </a:p>
                  </a:txBody>
                  <a:tcPr/>
                </a:tc>
                <a:tc>
                  <a:txBody>
                    <a:bodyPr/>
                    <a:lstStyle/>
                    <a:p>
                      <a:r>
                        <a:rPr lang="ru-RU" sz="1200" b="1" dirty="0" smtClean="0"/>
                        <a:t>1</a:t>
                      </a:r>
                      <a:r>
                        <a:rPr lang="ru-RU" sz="1200" b="1" baseline="0" dirty="0" smtClean="0"/>
                        <a:t> 165947</a:t>
                      </a:r>
                      <a:endParaRPr lang="ru-RU" sz="1200" b="1" dirty="0"/>
                    </a:p>
                  </a:txBody>
                  <a:tcPr/>
                </a:tc>
                <a:tc>
                  <a:txBody>
                    <a:bodyPr/>
                    <a:lstStyle/>
                    <a:p>
                      <a:pPr algn="l"/>
                      <a:r>
                        <a:rPr lang="ru-RU" sz="1200" b="1" dirty="0" smtClean="0"/>
                        <a:t>629</a:t>
                      </a:r>
                      <a:r>
                        <a:rPr lang="ru-RU" sz="1200" b="1" baseline="0" dirty="0" smtClean="0"/>
                        <a:t> 588</a:t>
                      </a:r>
                      <a:endParaRPr lang="ru-RU" sz="1200" b="1" dirty="0"/>
                    </a:p>
                  </a:txBody>
                  <a:tcPr/>
                </a:tc>
                <a:tc>
                  <a:txBody>
                    <a:bodyPr/>
                    <a:lstStyle/>
                    <a:p>
                      <a:pPr algn="l"/>
                      <a:r>
                        <a:rPr lang="ru-RU" sz="1200" b="1" dirty="0" smtClean="0"/>
                        <a:t>643 961</a:t>
                      </a:r>
                      <a:endParaRPr lang="ru-RU" sz="1200" b="1" dirty="0"/>
                    </a:p>
                  </a:txBody>
                  <a:tcPr/>
                </a:tc>
              </a:tr>
              <a:tr h="255008">
                <a:tc>
                  <a:txBody>
                    <a:bodyPr/>
                    <a:lstStyle/>
                    <a:p>
                      <a:r>
                        <a:rPr lang="ru-RU" sz="1200" b="0" dirty="0" smtClean="0"/>
                        <a:t>Дошкольное</a:t>
                      </a:r>
                      <a:r>
                        <a:rPr lang="ru-RU" sz="1200" b="0" baseline="0" dirty="0" smtClean="0"/>
                        <a:t> образование</a:t>
                      </a:r>
                      <a:endParaRPr lang="ru-RU" sz="1200" b="0" dirty="0"/>
                    </a:p>
                  </a:txBody>
                  <a:tcPr/>
                </a:tc>
                <a:tc>
                  <a:txBody>
                    <a:bodyPr/>
                    <a:lstStyle/>
                    <a:p>
                      <a:r>
                        <a:rPr lang="ru-RU" sz="1200" dirty="0" smtClean="0"/>
                        <a:t>07</a:t>
                      </a:r>
                      <a:endParaRPr lang="ru-RU" sz="1200" dirty="0"/>
                    </a:p>
                  </a:txBody>
                  <a:tcPr/>
                </a:tc>
                <a:tc>
                  <a:txBody>
                    <a:bodyPr/>
                    <a:lstStyle/>
                    <a:p>
                      <a:r>
                        <a:rPr lang="ru-RU" sz="1200" dirty="0" smtClean="0"/>
                        <a:t>01</a:t>
                      </a:r>
                      <a:endParaRPr lang="ru-RU" sz="1200" dirty="0"/>
                    </a:p>
                  </a:txBody>
                  <a:tcPr/>
                </a:tc>
                <a:tc>
                  <a:txBody>
                    <a:bodyPr/>
                    <a:lstStyle/>
                    <a:p>
                      <a:r>
                        <a:rPr lang="ru-RU" sz="1200" dirty="0" smtClean="0"/>
                        <a:t>204788</a:t>
                      </a:r>
                      <a:endParaRPr lang="ru-RU" sz="1200" dirty="0"/>
                    </a:p>
                  </a:txBody>
                  <a:tcPr/>
                </a:tc>
                <a:tc>
                  <a:txBody>
                    <a:bodyPr/>
                    <a:lstStyle/>
                    <a:p>
                      <a:pPr algn="l"/>
                      <a:r>
                        <a:rPr lang="ru-RU" sz="1200" dirty="0" smtClean="0"/>
                        <a:t>200</a:t>
                      </a:r>
                      <a:r>
                        <a:rPr lang="ru-RU" sz="1200" baseline="0" dirty="0" smtClean="0"/>
                        <a:t> 268</a:t>
                      </a:r>
                      <a:endParaRPr lang="ru-RU" sz="1200" dirty="0"/>
                    </a:p>
                  </a:txBody>
                  <a:tcPr/>
                </a:tc>
                <a:tc>
                  <a:txBody>
                    <a:bodyPr/>
                    <a:lstStyle/>
                    <a:p>
                      <a:pPr algn="l"/>
                      <a:r>
                        <a:rPr lang="ru-RU" sz="1200" dirty="0" smtClean="0"/>
                        <a:t>206</a:t>
                      </a:r>
                      <a:r>
                        <a:rPr lang="ru-RU" sz="1200" baseline="0" dirty="0" smtClean="0"/>
                        <a:t> 119</a:t>
                      </a:r>
                      <a:endParaRPr lang="ru-RU" sz="1200" dirty="0"/>
                    </a:p>
                  </a:txBody>
                  <a:tcPr/>
                </a:tc>
              </a:tr>
              <a:tr h="340728">
                <a:tc>
                  <a:txBody>
                    <a:bodyPr/>
                    <a:lstStyle/>
                    <a:p>
                      <a:r>
                        <a:rPr lang="ru-RU" sz="1200" dirty="0" smtClean="0"/>
                        <a:t>Общее образование</a:t>
                      </a:r>
                      <a:endParaRPr lang="ru-RU" sz="1200" dirty="0"/>
                    </a:p>
                  </a:txBody>
                  <a:tcPr/>
                </a:tc>
                <a:tc>
                  <a:txBody>
                    <a:bodyPr/>
                    <a:lstStyle/>
                    <a:p>
                      <a:r>
                        <a:rPr lang="ru-RU" sz="1200" dirty="0" smtClean="0"/>
                        <a:t>07</a:t>
                      </a:r>
                      <a:endParaRPr lang="ru-RU" sz="1200" dirty="0"/>
                    </a:p>
                  </a:txBody>
                  <a:tcPr/>
                </a:tc>
                <a:tc>
                  <a:txBody>
                    <a:bodyPr/>
                    <a:lstStyle/>
                    <a:p>
                      <a:r>
                        <a:rPr lang="ru-RU" sz="1200" dirty="0" smtClean="0"/>
                        <a:t>02</a:t>
                      </a:r>
                      <a:endParaRPr lang="ru-RU" sz="1200" dirty="0"/>
                    </a:p>
                  </a:txBody>
                  <a:tcPr/>
                </a:tc>
                <a:tc>
                  <a:txBody>
                    <a:bodyPr/>
                    <a:lstStyle/>
                    <a:p>
                      <a:r>
                        <a:rPr lang="ru-RU" sz="1200" dirty="0" smtClean="0"/>
                        <a:t>926 632</a:t>
                      </a:r>
                      <a:endParaRPr lang="ru-RU" sz="1200" dirty="0"/>
                    </a:p>
                  </a:txBody>
                  <a:tcPr/>
                </a:tc>
                <a:tc>
                  <a:txBody>
                    <a:bodyPr/>
                    <a:lstStyle/>
                    <a:p>
                      <a:pPr algn="l"/>
                      <a:r>
                        <a:rPr lang="ru-RU" sz="1200" b="0" dirty="0" smtClean="0"/>
                        <a:t>396 252</a:t>
                      </a:r>
                      <a:endParaRPr lang="ru-RU" sz="1200" b="0" dirty="0"/>
                    </a:p>
                  </a:txBody>
                  <a:tcPr/>
                </a:tc>
                <a:tc>
                  <a:txBody>
                    <a:bodyPr/>
                    <a:lstStyle/>
                    <a:p>
                      <a:pPr algn="l"/>
                      <a:r>
                        <a:rPr lang="ru-RU" sz="1200" b="0" dirty="0" smtClean="0"/>
                        <a:t>403</a:t>
                      </a:r>
                      <a:r>
                        <a:rPr lang="ru-RU" sz="1200" b="0" baseline="0" dirty="0" smtClean="0"/>
                        <a:t> 592</a:t>
                      </a:r>
                      <a:endParaRPr lang="ru-RU" sz="1200" b="0" dirty="0"/>
                    </a:p>
                  </a:txBody>
                  <a:tcPr/>
                </a:tc>
              </a:tr>
              <a:tr h="304825">
                <a:tc>
                  <a:txBody>
                    <a:bodyPr/>
                    <a:lstStyle/>
                    <a:p>
                      <a:r>
                        <a:rPr lang="ru-RU" sz="1200" dirty="0" smtClean="0"/>
                        <a:t>Молодежная</a:t>
                      </a:r>
                      <a:r>
                        <a:rPr lang="ru-RU" sz="1200" baseline="0" dirty="0" smtClean="0"/>
                        <a:t> политика и оздоровление детей</a:t>
                      </a:r>
                      <a:endParaRPr lang="ru-RU" sz="1200" dirty="0"/>
                    </a:p>
                  </a:txBody>
                  <a:tcPr/>
                </a:tc>
                <a:tc>
                  <a:txBody>
                    <a:bodyPr/>
                    <a:lstStyle/>
                    <a:p>
                      <a:r>
                        <a:rPr lang="ru-RU" sz="1200" dirty="0" smtClean="0"/>
                        <a:t>07</a:t>
                      </a:r>
                      <a:endParaRPr lang="ru-RU" sz="1200" dirty="0"/>
                    </a:p>
                  </a:txBody>
                  <a:tcPr/>
                </a:tc>
                <a:tc>
                  <a:txBody>
                    <a:bodyPr/>
                    <a:lstStyle/>
                    <a:p>
                      <a:r>
                        <a:rPr lang="ru-RU" sz="1200" dirty="0" smtClean="0"/>
                        <a:t>07</a:t>
                      </a:r>
                      <a:endParaRPr lang="ru-RU" sz="1200" dirty="0"/>
                    </a:p>
                  </a:txBody>
                  <a:tcPr/>
                </a:tc>
                <a:tc>
                  <a:txBody>
                    <a:bodyPr/>
                    <a:lstStyle/>
                    <a:p>
                      <a:r>
                        <a:rPr lang="ru-RU" sz="1200" dirty="0" smtClean="0"/>
                        <a:t>500</a:t>
                      </a:r>
                      <a:endParaRPr lang="ru-RU" sz="1200" dirty="0"/>
                    </a:p>
                  </a:txBody>
                  <a:tcPr/>
                </a:tc>
                <a:tc>
                  <a:txBody>
                    <a:bodyPr/>
                    <a:lstStyle/>
                    <a:p>
                      <a:r>
                        <a:rPr lang="ru-RU" sz="1200" dirty="0" smtClean="0"/>
                        <a:t>500</a:t>
                      </a:r>
                      <a:endParaRPr lang="ru-RU" sz="1200" dirty="0"/>
                    </a:p>
                  </a:txBody>
                  <a:tcPr/>
                </a:tc>
                <a:tc>
                  <a:txBody>
                    <a:bodyPr/>
                    <a:lstStyle/>
                    <a:p>
                      <a:r>
                        <a:rPr lang="ru-RU" sz="1200" dirty="0" smtClean="0"/>
                        <a:t>500</a:t>
                      </a:r>
                      <a:endParaRPr lang="ru-RU" sz="1200" dirty="0"/>
                    </a:p>
                  </a:txBody>
                  <a:tcPr/>
                </a:tc>
              </a:tr>
              <a:tr h="304825">
                <a:tc>
                  <a:txBody>
                    <a:bodyPr/>
                    <a:lstStyle/>
                    <a:p>
                      <a:r>
                        <a:rPr lang="ru-RU" sz="1200" dirty="0" smtClean="0"/>
                        <a:t>Другие вопросы в области образования</a:t>
                      </a:r>
                      <a:endParaRPr lang="ru-RU" sz="1200" dirty="0"/>
                    </a:p>
                  </a:txBody>
                  <a:tcPr/>
                </a:tc>
                <a:tc>
                  <a:txBody>
                    <a:bodyPr/>
                    <a:lstStyle/>
                    <a:p>
                      <a:r>
                        <a:rPr lang="ru-RU" sz="1200" dirty="0" smtClean="0"/>
                        <a:t>07</a:t>
                      </a:r>
                      <a:endParaRPr lang="ru-RU" sz="1200" dirty="0"/>
                    </a:p>
                  </a:txBody>
                  <a:tcPr/>
                </a:tc>
                <a:tc>
                  <a:txBody>
                    <a:bodyPr/>
                    <a:lstStyle/>
                    <a:p>
                      <a:r>
                        <a:rPr lang="ru-RU" sz="1200" dirty="0" smtClean="0"/>
                        <a:t>09</a:t>
                      </a:r>
                      <a:endParaRPr lang="ru-RU" sz="1200" dirty="0"/>
                    </a:p>
                  </a:txBody>
                  <a:tcPr/>
                </a:tc>
                <a:tc>
                  <a:txBody>
                    <a:bodyPr/>
                    <a:lstStyle/>
                    <a:p>
                      <a:r>
                        <a:rPr lang="ru-RU" sz="1200" dirty="0" smtClean="0"/>
                        <a:t>34 027</a:t>
                      </a:r>
                      <a:endParaRPr lang="ru-RU" sz="1200" dirty="0"/>
                    </a:p>
                  </a:txBody>
                  <a:tcPr/>
                </a:tc>
                <a:tc>
                  <a:txBody>
                    <a:bodyPr/>
                    <a:lstStyle/>
                    <a:p>
                      <a:r>
                        <a:rPr lang="ru-RU" sz="1200" dirty="0" smtClean="0"/>
                        <a:t>32</a:t>
                      </a:r>
                      <a:r>
                        <a:rPr lang="ru-RU" sz="1200" baseline="0" dirty="0" smtClean="0"/>
                        <a:t> 568</a:t>
                      </a:r>
                      <a:endParaRPr lang="ru-RU" sz="1200" dirty="0"/>
                    </a:p>
                  </a:txBody>
                  <a:tcPr/>
                </a:tc>
                <a:tc>
                  <a:txBody>
                    <a:bodyPr/>
                    <a:lstStyle/>
                    <a:p>
                      <a:r>
                        <a:rPr lang="ru-RU" sz="1200" dirty="0" smtClean="0"/>
                        <a:t>33 750</a:t>
                      </a:r>
                      <a:endParaRPr lang="ru-RU" sz="1200" dirty="0"/>
                    </a:p>
                  </a:txBody>
                  <a:tcPr/>
                </a:tc>
              </a:tr>
              <a:tr h="269232">
                <a:tc>
                  <a:txBody>
                    <a:bodyPr/>
                    <a:lstStyle/>
                    <a:p>
                      <a:r>
                        <a:rPr lang="ru-RU" sz="1200" b="1" dirty="0" smtClean="0"/>
                        <a:t>КУЛЬТУРА</a:t>
                      </a:r>
                      <a:endParaRPr lang="ru-RU" sz="1200" b="1" dirty="0"/>
                    </a:p>
                  </a:txBody>
                  <a:tcPr/>
                </a:tc>
                <a:tc>
                  <a:txBody>
                    <a:bodyPr/>
                    <a:lstStyle/>
                    <a:p>
                      <a:r>
                        <a:rPr lang="ru-RU" sz="1200" b="1" dirty="0" smtClean="0"/>
                        <a:t>08</a:t>
                      </a:r>
                      <a:endParaRPr lang="ru-RU" sz="1200" b="1" dirty="0"/>
                    </a:p>
                  </a:txBody>
                  <a:tcPr/>
                </a:tc>
                <a:tc>
                  <a:txBody>
                    <a:bodyPr/>
                    <a:lstStyle/>
                    <a:p>
                      <a:r>
                        <a:rPr lang="ru-RU" sz="1200" b="1" dirty="0" smtClean="0"/>
                        <a:t>00</a:t>
                      </a:r>
                      <a:endParaRPr lang="ru-RU" sz="1200" b="1" dirty="0"/>
                    </a:p>
                  </a:txBody>
                  <a:tcPr/>
                </a:tc>
                <a:tc>
                  <a:txBody>
                    <a:bodyPr/>
                    <a:lstStyle/>
                    <a:p>
                      <a:r>
                        <a:rPr lang="ru-RU" sz="1200" b="1" dirty="0" smtClean="0"/>
                        <a:t>60769</a:t>
                      </a:r>
                      <a:endParaRPr lang="ru-RU" sz="1200" b="1" dirty="0"/>
                    </a:p>
                  </a:txBody>
                  <a:tcPr/>
                </a:tc>
                <a:tc>
                  <a:txBody>
                    <a:bodyPr/>
                    <a:lstStyle/>
                    <a:p>
                      <a:pPr algn="l"/>
                      <a:r>
                        <a:rPr lang="ru-RU" sz="1200" b="1" dirty="0" smtClean="0"/>
                        <a:t>71</a:t>
                      </a:r>
                      <a:r>
                        <a:rPr lang="ru-RU" sz="1200" b="1" baseline="0" dirty="0" smtClean="0"/>
                        <a:t> 076</a:t>
                      </a:r>
                      <a:endParaRPr lang="ru-RU" sz="1200" b="1" dirty="0"/>
                    </a:p>
                  </a:txBody>
                  <a:tcPr/>
                </a:tc>
                <a:tc>
                  <a:txBody>
                    <a:bodyPr/>
                    <a:lstStyle/>
                    <a:p>
                      <a:pPr algn="l"/>
                      <a:r>
                        <a:rPr lang="ru-RU" sz="1200" b="1" dirty="0" smtClean="0"/>
                        <a:t>65</a:t>
                      </a:r>
                      <a:r>
                        <a:rPr lang="ru-RU" sz="1200" b="1" baseline="0" dirty="0" smtClean="0"/>
                        <a:t> 042</a:t>
                      </a:r>
                      <a:endParaRPr lang="ru-RU" sz="1200" b="1" dirty="0"/>
                    </a:p>
                  </a:txBody>
                  <a:tcPr/>
                </a:tc>
              </a:tr>
              <a:tr h="304825">
                <a:tc>
                  <a:txBody>
                    <a:bodyPr/>
                    <a:lstStyle/>
                    <a:p>
                      <a:r>
                        <a:rPr lang="ru-RU" sz="1200" dirty="0" smtClean="0"/>
                        <a:t>Культура</a:t>
                      </a:r>
                      <a:endParaRPr lang="ru-RU" sz="1200" dirty="0"/>
                    </a:p>
                  </a:txBody>
                  <a:tcPr/>
                </a:tc>
                <a:tc>
                  <a:txBody>
                    <a:bodyPr/>
                    <a:lstStyle/>
                    <a:p>
                      <a:r>
                        <a:rPr lang="ru-RU" sz="1200" dirty="0" smtClean="0"/>
                        <a:t>08</a:t>
                      </a:r>
                      <a:endParaRPr lang="ru-RU" sz="1200" dirty="0"/>
                    </a:p>
                  </a:txBody>
                  <a:tcPr/>
                </a:tc>
                <a:tc>
                  <a:txBody>
                    <a:bodyPr/>
                    <a:lstStyle/>
                    <a:p>
                      <a:r>
                        <a:rPr lang="ru-RU" sz="1200" dirty="0" smtClean="0"/>
                        <a:t>01</a:t>
                      </a:r>
                      <a:endParaRPr lang="ru-RU" sz="1200" dirty="0"/>
                    </a:p>
                  </a:txBody>
                  <a:tcPr/>
                </a:tc>
                <a:tc>
                  <a:txBody>
                    <a:bodyPr/>
                    <a:lstStyle/>
                    <a:p>
                      <a:r>
                        <a:rPr lang="ru-RU" sz="1200" dirty="0" smtClean="0"/>
                        <a:t>40 953</a:t>
                      </a:r>
                      <a:endParaRPr lang="ru-RU" sz="1200" dirty="0"/>
                    </a:p>
                  </a:txBody>
                  <a:tcPr/>
                </a:tc>
                <a:tc>
                  <a:txBody>
                    <a:bodyPr/>
                    <a:lstStyle/>
                    <a:p>
                      <a:r>
                        <a:rPr lang="ru-RU" sz="1200" dirty="0" smtClean="0"/>
                        <a:t>40</a:t>
                      </a:r>
                      <a:r>
                        <a:rPr lang="ru-RU" sz="1200" baseline="0" dirty="0" smtClean="0"/>
                        <a:t> 813</a:t>
                      </a:r>
                      <a:endParaRPr lang="ru-RU" sz="1200" dirty="0"/>
                    </a:p>
                  </a:txBody>
                  <a:tcPr/>
                </a:tc>
                <a:tc>
                  <a:txBody>
                    <a:bodyPr/>
                    <a:lstStyle/>
                    <a:p>
                      <a:r>
                        <a:rPr lang="ru-RU" sz="1200" dirty="0" smtClean="0"/>
                        <a:t>41</a:t>
                      </a:r>
                      <a:r>
                        <a:rPr lang="ru-RU" sz="1200" baseline="0" dirty="0" smtClean="0"/>
                        <a:t> 953</a:t>
                      </a:r>
                      <a:endParaRPr lang="ru-RU" sz="1200" dirty="0"/>
                    </a:p>
                  </a:txBody>
                  <a:tcPr/>
                </a:tc>
              </a:tr>
              <a:tr h="266151">
                <a:tc>
                  <a:txBody>
                    <a:bodyPr/>
                    <a:lstStyle/>
                    <a:p>
                      <a:r>
                        <a:rPr lang="ru-RU" sz="1200" dirty="0" smtClean="0"/>
                        <a:t>Другие вопросы в области культуры</a:t>
                      </a:r>
                      <a:endParaRPr lang="ru-RU" sz="1200" dirty="0"/>
                    </a:p>
                  </a:txBody>
                  <a:tcPr/>
                </a:tc>
                <a:tc>
                  <a:txBody>
                    <a:bodyPr/>
                    <a:lstStyle/>
                    <a:p>
                      <a:r>
                        <a:rPr lang="ru-RU" sz="1200" dirty="0" smtClean="0"/>
                        <a:t>08</a:t>
                      </a:r>
                      <a:endParaRPr lang="ru-RU" sz="1200" dirty="0"/>
                    </a:p>
                  </a:txBody>
                  <a:tcPr/>
                </a:tc>
                <a:tc>
                  <a:txBody>
                    <a:bodyPr/>
                    <a:lstStyle/>
                    <a:p>
                      <a:r>
                        <a:rPr lang="ru-RU" sz="1200" dirty="0" smtClean="0"/>
                        <a:t>04</a:t>
                      </a:r>
                      <a:endParaRPr lang="ru-RU" sz="1200" dirty="0"/>
                    </a:p>
                  </a:txBody>
                  <a:tcPr/>
                </a:tc>
                <a:tc>
                  <a:txBody>
                    <a:bodyPr/>
                    <a:lstStyle/>
                    <a:p>
                      <a:r>
                        <a:rPr lang="ru-RU" sz="1200" dirty="0" smtClean="0"/>
                        <a:t>19 816</a:t>
                      </a:r>
                      <a:endParaRPr lang="ru-RU" sz="1200" dirty="0"/>
                    </a:p>
                  </a:txBody>
                  <a:tcPr/>
                </a:tc>
                <a:tc>
                  <a:txBody>
                    <a:bodyPr/>
                    <a:lstStyle/>
                    <a:p>
                      <a:pPr algn="l"/>
                      <a:r>
                        <a:rPr lang="ru-RU" sz="1200" dirty="0" smtClean="0"/>
                        <a:t>30</a:t>
                      </a:r>
                      <a:r>
                        <a:rPr lang="ru-RU" sz="1200" baseline="0" dirty="0" smtClean="0"/>
                        <a:t> 263</a:t>
                      </a:r>
                      <a:endParaRPr lang="ru-RU" sz="1200" dirty="0" smtClean="0"/>
                    </a:p>
                  </a:txBody>
                  <a:tcPr/>
                </a:tc>
                <a:tc>
                  <a:txBody>
                    <a:bodyPr/>
                    <a:lstStyle/>
                    <a:p>
                      <a:r>
                        <a:rPr lang="ru-RU" sz="1200" b="0" dirty="0" smtClean="0"/>
                        <a:t>23</a:t>
                      </a:r>
                      <a:r>
                        <a:rPr lang="ru-RU" sz="1200" b="0" baseline="0" dirty="0" smtClean="0"/>
                        <a:t> 089</a:t>
                      </a:r>
                      <a:endParaRPr lang="ru-RU" sz="1200" b="0" dirty="0"/>
                    </a:p>
                  </a:txBody>
                  <a:tcPr/>
                </a:tc>
              </a:tr>
              <a:tr h="317168">
                <a:tc>
                  <a:txBody>
                    <a:bodyPr/>
                    <a:lstStyle/>
                    <a:p>
                      <a:r>
                        <a:rPr lang="ru-RU" sz="1200" b="1" dirty="0" smtClean="0"/>
                        <a:t>СОЦИАЛЬНАЯ ПОЛИТИКА</a:t>
                      </a:r>
                      <a:endParaRPr lang="ru-RU" sz="1200" b="1" dirty="0"/>
                    </a:p>
                  </a:txBody>
                  <a:tcPr/>
                </a:tc>
                <a:tc>
                  <a:txBody>
                    <a:bodyPr/>
                    <a:lstStyle/>
                    <a:p>
                      <a:r>
                        <a:rPr lang="ru-RU" sz="1200" b="1" dirty="0" smtClean="0"/>
                        <a:t>10</a:t>
                      </a:r>
                      <a:endParaRPr lang="ru-RU" sz="1200" b="1" dirty="0"/>
                    </a:p>
                  </a:txBody>
                  <a:tcPr/>
                </a:tc>
                <a:tc>
                  <a:txBody>
                    <a:bodyPr/>
                    <a:lstStyle/>
                    <a:p>
                      <a:r>
                        <a:rPr lang="ru-RU" sz="1200" b="1" dirty="0" smtClean="0"/>
                        <a:t>00</a:t>
                      </a:r>
                      <a:endParaRPr lang="ru-RU" sz="1200" b="1" dirty="0"/>
                    </a:p>
                  </a:txBody>
                  <a:tcPr/>
                </a:tc>
                <a:tc>
                  <a:txBody>
                    <a:bodyPr/>
                    <a:lstStyle/>
                    <a:p>
                      <a:r>
                        <a:rPr lang="ru-RU" sz="1200" b="1" dirty="0" smtClean="0"/>
                        <a:t>43</a:t>
                      </a:r>
                      <a:r>
                        <a:rPr lang="ru-RU" sz="1200" b="1" baseline="0" dirty="0" smtClean="0"/>
                        <a:t> 149</a:t>
                      </a:r>
                      <a:endParaRPr lang="ru-RU" sz="1200" b="1" dirty="0"/>
                    </a:p>
                  </a:txBody>
                  <a:tcPr/>
                </a:tc>
                <a:tc>
                  <a:txBody>
                    <a:bodyPr/>
                    <a:lstStyle/>
                    <a:p>
                      <a:pPr algn="l"/>
                      <a:r>
                        <a:rPr lang="ru-RU" sz="1200" b="1" dirty="0" smtClean="0"/>
                        <a:t>38</a:t>
                      </a:r>
                      <a:r>
                        <a:rPr lang="ru-RU" sz="1200" b="1" baseline="0" dirty="0" smtClean="0"/>
                        <a:t> 534</a:t>
                      </a:r>
                      <a:endParaRPr lang="ru-RU" sz="1200" b="1" dirty="0" smtClean="0"/>
                    </a:p>
                  </a:txBody>
                  <a:tcPr/>
                </a:tc>
                <a:tc>
                  <a:txBody>
                    <a:bodyPr/>
                    <a:lstStyle/>
                    <a:p>
                      <a:r>
                        <a:rPr lang="ru-RU" sz="1200" b="1" dirty="0" smtClean="0"/>
                        <a:t>31</a:t>
                      </a:r>
                      <a:r>
                        <a:rPr lang="ru-RU" sz="1200" b="1" baseline="0" dirty="0" smtClean="0"/>
                        <a:t> 542</a:t>
                      </a:r>
                      <a:endParaRPr lang="ru-RU" sz="1200" b="1" dirty="0"/>
                    </a:p>
                  </a:txBody>
                  <a:tcPr/>
                </a:tc>
              </a:tr>
              <a:tr h="235941">
                <a:tc>
                  <a:txBody>
                    <a:bodyPr/>
                    <a:lstStyle/>
                    <a:p>
                      <a:r>
                        <a:rPr lang="ru-RU" sz="1200" dirty="0" smtClean="0"/>
                        <a:t>Пенсионное обеспечение</a:t>
                      </a:r>
                      <a:endParaRPr lang="ru-RU" sz="1200" dirty="0"/>
                    </a:p>
                  </a:txBody>
                  <a:tcPr/>
                </a:tc>
                <a:tc>
                  <a:txBody>
                    <a:bodyPr/>
                    <a:lstStyle/>
                    <a:p>
                      <a:r>
                        <a:rPr lang="ru-RU" sz="1200" dirty="0" smtClean="0"/>
                        <a:t>10</a:t>
                      </a:r>
                      <a:endParaRPr lang="ru-RU" sz="1200" dirty="0"/>
                    </a:p>
                  </a:txBody>
                  <a:tcPr/>
                </a:tc>
                <a:tc>
                  <a:txBody>
                    <a:bodyPr/>
                    <a:lstStyle/>
                    <a:p>
                      <a:r>
                        <a:rPr lang="ru-RU" sz="1200" dirty="0" smtClean="0"/>
                        <a:t>01</a:t>
                      </a:r>
                      <a:endParaRPr lang="ru-RU" sz="1200" dirty="0"/>
                    </a:p>
                  </a:txBody>
                  <a:tcPr/>
                </a:tc>
                <a:tc>
                  <a:txBody>
                    <a:bodyPr/>
                    <a:lstStyle/>
                    <a:p>
                      <a:r>
                        <a:rPr lang="ru-RU" sz="1200" dirty="0" smtClean="0"/>
                        <a:t>3</a:t>
                      </a:r>
                      <a:r>
                        <a:rPr lang="ru-RU" sz="1200" baseline="0" dirty="0" smtClean="0"/>
                        <a:t> 037</a:t>
                      </a:r>
                      <a:endParaRPr lang="ru-RU" sz="1200" dirty="0"/>
                    </a:p>
                  </a:txBody>
                  <a:tcPr/>
                </a:tc>
                <a:tc>
                  <a:txBody>
                    <a:bodyPr/>
                    <a:lstStyle/>
                    <a:p>
                      <a:r>
                        <a:rPr lang="ru-RU" sz="1200" dirty="0" smtClean="0"/>
                        <a:t>3</a:t>
                      </a:r>
                      <a:r>
                        <a:rPr lang="ru-RU" sz="1200" baseline="0" dirty="0" smtClean="0"/>
                        <a:t> 150</a:t>
                      </a:r>
                      <a:endParaRPr lang="ru-RU" sz="1200" dirty="0"/>
                    </a:p>
                  </a:txBody>
                  <a:tcPr/>
                </a:tc>
                <a:tc>
                  <a:txBody>
                    <a:bodyPr/>
                    <a:lstStyle/>
                    <a:p>
                      <a:r>
                        <a:rPr lang="ru-RU" sz="1200" dirty="0" smtClean="0"/>
                        <a:t>3</a:t>
                      </a:r>
                      <a:r>
                        <a:rPr lang="ru-RU" sz="1200" baseline="0" dirty="0" smtClean="0"/>
                        <a:t> 250</a:t>
                      </a:r>
                      <a:endParaRPr lang="ru-RU" sz="1200" dirty="0"/>
                    </a:p>
                  </a:txBody>
                  <a:tcPr/>
                </a:tc>
              </a:tr>
              <a:tr h="321661">
                <a:tc>
                  <a:txBody>
                    <a:bodyPr/>
                    <a:lstStyle/>
                    <a:p>
                      <a:r>
                        <a:rPr lang="ru-RU" sz="1200" b="0" dirty="0" smtClean="0"/>
                        <a:t>Социальное обеспечение население</a:t>
                      </a:r>
                      <a:endParaRPr lang="ru-RU" sz="1200" b="0" dirty="0"/>
                    </a:p>
                  </a:txBody>
                  <a:tcPr/>
                </a:tc>
                <a:tc>
                  <a:txBody>
                    <a:bodyPr/>
                    <a:lstStyle/>
                    <a:p>
                      <a:r>
                        <a:rPr lang="ru-RU" sz="1200" b="0" dirty="0" smtClean="0"/>
                        <a:t>10</a:t>
                      </a:r>
                      <a:endParaRPr lang="ru-RU" sz="1200" b="0" dirty="0"/>
                    </a:p>
                  </a:txBody>
                  <a:tcPr/>
                </a:tc>
                <a:tc>
                  <a:txBody>
                    <a:bodyPr/>
                    <a:lstStyle/>
                    <a:p>
                      <a:r>
                        <a:rPr lang="ru-RU" sz="1200" dirty="0" smtClean="0"/>
                        <a:t>03</a:t>
                      </a:r>
                      <a:endParaRPr lang="ru-RU" sz="1200" dirty="0"/>
                    </a:p>
                  </a:txBody>
                  <a:tcPr/>
                </a:tc>
                <a:tc>
                  <a:txBody>
                    <a:bodyPr/>
                    <a:lstStyle/>
                    <a:p>
                      <a:r>
                        <a:rPr lang="ru-RU" sz="1200" dirty="0" smtClean="0"/>
                        <a:t>4</a:t>
                      </a:r>
                      <a:r>
                        <a:rPr lang="ru-RU" sz="1200" baseline="0" dirty="0" smtClean="0"/>
                        <a:t> 900</a:t>
                      </a:r>
                      <a:endParaRPr lang="ru-RU" sz="1200" dirty="0"/>
                    </a:p>
                  </a:txBody>
                  <a:tcPr/>
                </a:tc>
                <a:tc>
                  <a:txBody>
                    <a:bodyPr/>
                    <a:lstStyle/>
                    <a:p>
                      <a:r>
                        <a:rPr lang="ru-RU" sz="1200" b="0" dirty="0" smtClean="0"/>
                        <a:t>4</a:t>
                      </a:r>
                      <a:r>
                        <a:rPr lang="ru-RU" sz="1200" b="0" baseline="0" dirty="0" smtClean="0"/>
                        <a:t> 300</a:t>
                      </a:r>
                      <a:endParaRPr lang="ru-RU" sz="1200" b="0" dirty="0"/>
                    </a:p>
                  </a:txBody>
                  <a:tcPr/>
                </a:tc>
                <a:tc>
                  <a:txBody>
                    <a:bodyPr/>
                    <a:lstStyle/>
                    <a:p>
                      <a:r>
                        <a:rPr lang="ru-RU" sz="1200" b="0" dirty="0" smtClean="0"/>
                        <a:t>1</a:t>
                      </a:r>
                      <a:r>
                        <a:rPr lang="ru-RU" sz="1200" b="0" baseline="0" dirty="0" smtClean="0"/>
                        <a:t> 400</a:t>
                      </a:r>
                      <a:endParaRPr lang="ru-RU" sz="1200" b="0" dirty="0"/>
                    </a:p>
                  </a:txBody>
                  <a:tcPr/>
                </a:tc>
              </a:tr>
              <a:tr h="216024">
                <a:tc>
                  <a:txBody>
                    <a:bodyPr/>
                    <a:lstStyle/>
                    <a:p>
                      <a:r>
                        <a:rPr lang="ru-RU" sz="1200" b="0" dirty="0" smtClean="0"/>
                        <a:t>Охрана семьи</a:t>
                      </a:r>
                      <a:r>
                        <a:rPr lang="ru-RU" sz="1200" b="0" baseline="0" dirty="0" smtClean="0"/>
                        <a:t> и детства</a:t>
                      </a:r>
                      <a:endParaRPr lang="ru-RU" sz="1200" b="0" dirty="0"/>
                    </a:p>
                  </a:txBody>
                  <a:tcPr/>
                </a:tc>
                <a:tc>
                  <a:txBody>
                    <a:bodyPr/>
                    <a:lstStyle/>
                    <a:p>
                      <a:r>
                        <a:rPr lang="ru-RU" sz="1200" b="0" dirty="0" smtClean="0"/>
                        <a:t>10</a:t>
                      </a:r>
                      <a:endParaRPr lang="ru-RU" sz="1200" b="0" dirty="0"/>
                    </a:p>
                  </a:txBody>
                  <a:tcPr/>
                </a:tc>
                <a:tc>
                  <a:txBody>
                    <a:bodyPr/>
                    <a:lstStyle/>
                    <a:p>
                      <a:r>
                        <a:rPr lang="ru-RU" sz="1200" dirty="0" smtClean="0"/>
                        <a:t>04</a:t>
                      </a:r>
                      <a:endParaRPr lang="ru-RU" sz="1200" dirty="0"/>
                    </a:p>
                  </a:txBody>
                  <a:tcPr/>
                </a:tc>
                <a:tc>
                  <a:txBody>
                    <a:bodyPr/>
                    <a:lstStyle/>
                    <a:p>
                      <a:r>
                        <a:rPr lang="ru-RU" sz="1200" dirty="0" smtClean="0"/>
                        <a:t>34</a:t>
                      </a:r>
                      <a:r>
                        <a:rPr lang="ru-RU" sz="1200" baseline="0" dirty="0" smtClean="0"/>
                        <a:t> 770</a:t>
                      </a:r>
                      <a:endParaRPr lang="ru-RU" sz="1200" dirty="0"/>
                    </a:p>
                  </a:txBody>
                  <a:tcPr/>
                </a:tc>
                <a:tc>
                  <a:txBody>
                    <a:bodyPr/>
                    <a:lstStyle/>
                    <a:p>
                      <a:r>
                        <a:rPr lang="ru-RU" sz="1200" b="0" dirty="0" smtClean="0"/>
                        <a:t>30</a:t>
                      </a:r>
                      <a:r>
                        <a:rPr lang="ru-RU" sz="1200" b="0" baseline="0" dirty="0" smtClean="0"/>
                        <a:t> 638</a:t>
                      </a:r>
                      <a:endParaRPr lang="ru-RU" sz="1200" b="0" dirty="0"/>
                    </a:p>
                  </a:txBody>
                  <a:tcPr/>
                </a:tc>
                <a:tc>
                  <a:txBody>
                    <a:bodyPr/>
                    <a:lstStyle/>
                    <a:p>
                      <a:r>
                        <a:rPr lang="ru-RU" sz="1200" b="0" dirty="0" smtClean="0"/>
                        <a:t>26</a:t>
                      </a:r>
                      <a:r>
                        <a:rPr lang="ru-RU" sz="1200" b="0" baseline="0" dirty="0" smtClean="0"/>
                        <a:t> 428</a:t>
                      </a:r>
                      <a:endParaRPr lang="ru-RU" sz="1200" b="0" dirty="0"/>
                    </a:p>
                  </a:txBody>
                  <a:tcPr/>
                </a:tc>
              </a:tr>
              <a:tr h="349038">
                <a:tc>
                  <a:txBody>
                    <a:bodyPr/>
                    <a:lstStyle/>
                    <a:p>
                      <a:r>
                        <a:rPr lang="ru-RU" sz="1200" dirty="0" smtClean="0"/>
                        <a:t>Другие вопросы</a:t>
                      </a:r>
                      <a:r>
                        <a:rPr lang="ru-RU" sz="1200" baseline="0" dirty="0" smtClean="0"/>
                        <a:t> в области социальной политики</a:t>
                      </a:r>
                      <a:endParaRPr lang="ru-RU" sz="1200" dirty="0"/>
                    </a:p>
                  </a:txBody>
                  <a:tcPr/>
                </a:tc>
                <a:tc>
                  <a:txBody>
                    <a:bodyPr/>
                    <a:lstStyle/>
                    <a:p>
                      <a:r>
                        <a:rPr lang="ru-RU" sz="1200" dirty="0" smtClean="0"/>
                        <a:t>10 </a:t>
                      </a:r>
                      <a:endParaRPr lang="ru-RU" sz="1200" dirty="0"/>
                    </a:p>
                  </a:txBody>
                  <a:tcPr/>
                </a:tc>
                <a:tc>
                  <a:txBody>
                    <a:bodyPr/>
                    <a:lstStyle/>
                    <a:p>
                      <a:r>
                        <a:rPr lang="ru-RU" sz="1200" dirty="0" smtClean="0"/>
                        <a:t>06</a:t>
                      </a:r>
                      <a:endParaRPr lang="ru-RU" sz="1200" dirty="0"/>
                    </a:p>
                  </a:txBody>
                  <a:tcPr/>
                </a:tc>
                <a:tc>
                  <a:txBody>
                    <a:bodyPr/>
                    <a:lstStyle/>
                    <a:p>
                      <a:r>
                        <a:rPr lang="ru-RU" sz="1200" dirty="0" smtClean="0"/>
                        <a:t>422</a:t>
                      </a:r>
                      <a:endParaRPr lang="ru-RU" sz="1200" dirty="0"/>
                    </a:p>
                  </a:txBody>
                  <a:tcPr/>
                </a:tc>
                <a:tc>
                  <a:txBody>
                    <a:bodyPr/>
                    <a:lstStyle/>
                    <a:p>
                      <a:r>
                        <a:rPr lang="ru-RU" sz="1200" dirty="0" smtClean="0"/>
                        <a:t>446</a:t>
                      </a:r>
                      <a:endParaRPr lang="ru-RU" sz="1200" dirty="0"/>
                    </a:p>
                  </a:txBody>
                  <a:tcPr/>
                </a:tc>
                <a:tc>
                  <a:txBody>
                    <a:bodyPr/>
                    <a:lstStyle/>
                    <a:p>
                      <a:r>
                        <a:rPr lang="ru-RU" sz="1200" dirty="0" smtClean="0"/>
                        <a:t>464</a:t>
                      </a:r>
                      <a:endParaRPr lang="ru-RU" sz="1200" dirty="0"/>
                    </a:p>
                  </a:txBody>
                  <a:tcPr/>
                </a:tc>
              </a:tr>
              <a:tr h="240738">
                <a:tc>
                  <a:txBody>
                    <a:bodyPr/>
                    <a:lstStyle/>
                    <a:p>
                      <a:r>
                        <a:rPr lang="ru-RU" sz="1200" b="1" dirty="0" smtClean="0"/>
                        <a:t>ФИЗИЧЕСКАЯ КУЛЬТУРА И СПОРТ</a:t>
                      </a:r>
                      <a:endParaRPr lang="ru-RU" sz="1200" b="1" dirty="0"/>
                    </a:p>
                  </a:txBody>
                  <a:tcPr/>
                </a:tc>
                <a:tc>
                  <a:txBody>
                    <a:bodyPr/>
                    <a:lstStyle/>
                    <a:p>
                      <a:r>
                        <a:rPr lang="ru-RU" sz="1200" b="1" dirty="0" smtClean="0"/>
                        <a:t>11</a:t>
                      </a:r>
                      <a:endParaRPr lang="ru-RU" sz="1200" b="1" dirty="0"/>
                    </a:p>
                  </a:txBody>
                  <a:tcPr/>
                </a:tc>
                <a:tc>
                  <a:txBody>
                    <a:bodyPr/>
                    <a:lstStyle/>
                    <a:p>
                      <a:r>
                        <a:rPr lang="ru-RU" sz="1200" b="1" dirty="0" smtClean="0"/>
                        <a:t>00</a:t>
                      </a:r>
                      <a:endParaRPr lang="ru-RU" sz="1200" b="1" dirty="0"/>
                    </a:p>
                  </a:txBody>
                  <a:tcPr/>
                </a:tc>
                <a:tc>
                  <a:txBody>
                    <a:bodyPr/>
                    <a:lstStyle/>
                    <a:p>
                      <a:r>
                        <a:rPr lang="ru-RU" sz="1200" b="1" dirty="0" smtClean="0"/>
                        <a:t>52</a:t>
                      </a:r>
                      <a:r>
                        <a:rPr lang="ru-RU" sz="1200" b="1" baseline="0" dirty="0" smtClean="0"/>
                        <a:t> 067</a:t>
                      </a:r>
                      <a:endParaRPr lang="ru-RU" sz="1200" b="1" dirty="0"/>
                    </a:p>
                  </a:txBody>
                  <a:tcPr/>
                </a:tc>
                <a:tc>
                  <a:txBody>
                    <a:bodyPr/>
                    <a:lstStyle/>
                    <a:p>
                      <a:r>
                        <a:rPr lang="ru-RU" sz="1200" b="1" dirty="0" smtClean="0"/>
                        <a:t>49</a:t>
                      </a:r>
                      <a:r>
                        <a:rPr lang="ru-RU" sz="1200" b="1" baseline="0" dirty="0" smtClean="0"/>
                        <a:t> 905</a:t>
                      </a:r>
                      <a:endParaRPr lang="ru-RU" sz="1200" b="1" dirty="0"/>
                    </a:p>
                  </a:txBody>
                  <a:tcPr/>
                </a:tc>
                <a:tc>
                  <a:txBody>
                    <a:bodyPr/>
                    <a:lstStyle/>
                    <a:p>
                      <a:r>
                        <a:rPr lang="ru-RU" sz="1200" b="1" dirty="0" smtClean="0"/>
                        <a:t>52</a:t>
                      </a:r>
                      <a:r>
                        <a:rPr lang="ru-RU" sz="1200" b="1" baseline="0" dirty="0" smtClean="0"/>
                        <a:t> 680</a:t>
                      </a:r>
                      <a:endParaRPr lang="ru-RU" sz="1200" b="1" dirty="0"/>
                    </a:p>
                  </a:txBody>
                  <a:tcPr/>
                </a:tc>
              </a:tr>
              <a:tr h="326458">
                <a:tc>
                  <a:txBody>
                    <a:bodyPr/>
                    <a:lstStyle/>
                    <a:p>
                      <a:r>
                        <a:rPr lang="ru-RU" sz="1200" dirty="0" smtClean="0"/>
                        <a:t>Физическая культура</a:t>
                      </a:r>
                      <a:endParaRPr lang="ru-RU" sz="1200" dirty="0"/>
                    </a:p>
                  </a:txBody>
                  <a:tcPr/>
                </a:tc>
                <a:tc>
                  <a:txBody>
                    <a:bodyPr/>
                    <a:lstStyle/>
                    <a:p>
                      <a:r>
                        <a:rPr lang="ru-RU" sz="1200" dirty="0" smtClean="0"/>
                        <a:t>11</a:t>
                      </a:r>
                      <a:endParaRPr lang="ru-RU" sz="1200" dirty="0"/>
                    </a:p>
                  </a:txBody>
                  <a:tcPr/>
                </a:tc>
                <a:tc>
                  <a:txBody>
                    <a:bodyPr/>
                    <a:lstStyle/>
                    <a:p>
                      <a:r>
                        <a:rPr lang="ru-RU" sz="1200" dirty="0" smtClean="0"/>
                        <a:t>01</a:t>
                      </a:r>
                      <a:endParaRPr lang="ru-RU" sz="1200" dirty="0"/>
                    </a:p>
                  </a:txBody>
                  <a:tcPr/>
                </a:tc>
                <a:tc>
                  <a:txBody>
                    <a:bodyPr/>
                    <a:lstStyle/>
                    <a:p>
                      <a:r>
                        <a:rPr lang="ru-RU" sz="1200" dirty="0" smtClean="0"/>
                        <a:t>49 567</a:t>
                      </a:r>
                      <a:endParaRPr lang="ru-RU" sz="1200" dirty="0"/>
                    </a:p>
                  </a:txBody>
                  <a:tcPr/>
                </a:tc>
                <a:tc>
                  <a:txBody>
                    <a:bodyPr/>
                    <a:lstStyle/>
                    <a:p>
                      <a:r>
                        <a:rPr lang="ru-RU" sz="1200" dirty="0" smtClean="0"/>
                        <a:t>49 905</a:t>
                      </a:r>
                      <a:endParaRPr lang="ru-RU" sz="1200" dirty="0"/>
                    </a:p>
                  </a:txBody>
                  <a:tcPr/>
                </a:tc>
                <a:tc>
                  <a:txBody>
                    <a:bodyPr/>
                    <a:lstStyle/>
                    <a:p>
                      <a:r>
                        <a:rPr lang="ru-RU" sz="1200" dirty="0" smtClean="0"/>
                        <a:t>52 680</a:t>
                      </a:r>
                      <a:endParaRPr lang="ru-RU" sz="1200" dirty="0"/>
                    </a:p>
                  </a:txBody>
                  <a:tcPr/>
                </a:tc>
              </a:tr>
              <a:tr h="326458">
                <a:tc>
                  <a:txBody>
                    <a:bodyPr/>
                    <a:lstStyle/>
                    <a:p>
                      <a:r>
                        <a:rPr lang="ru-RU" sz="1200" dirty="0" smtClean="0"/>
                        <a:t>Другие вопросы в области физической культуры и спорта</a:t>
                      </a:r>
                      <a:endParaRPr lang="ru-RU" sz="1200" dirty="0"/>
                    </a:p>
                  </a:txBody>
                  <a:tcPr/>
                </a:tc>
                <a:tc>
                  <a:txBody>
                    <a:bodyPr/>
                    <a:lstStyle/>
                    <a:p>
                      <a:r>
                        <a:rPr lang="ru-RU" sz="1200" dirty="0" smtClean="0"/>
                        <a:t>11</a:t>
                      </a:r>
                      <a:endParaRPr lang="ru-RU" sz="1200" dirty="0"/>
                    </a:p>
                  </a:txBody>
                  <a:tcPr/>
                </a:tc>
                <a:tc>
                  <a:txBody>
                    <a:bodyPr/>
                    <a:lstStyle/>
                    <a:p>
                      <a:r>
                        <a:rPr lang="ru-RU" sz="1200" dirty="0" smtClean="0"/>
                        <a:t>05</a:t>
                      </a:r>
                      <a:endParaRPr lang="ru-RU" sz="1200" dirty="0"/>
                    </a:p>
                  </a:txBody>
                  <a:tcPr/>
                </a:tc>
                <a:tc>
                  <a:txBody>
                    <a:bodyPr/>
                    <a:lstStyle/>
                    <a:p>
                      <a:r>
                        <a:rPr lang="ru-RU" sz="1200" dirty="0" smtClean="0"/>
                        <a:t>2 500</a:t>
                      </a:r>
                      <a:endParaRPr lang="ru-RU" sz="1200" dirty="0"/>
                    </a:p>
                  </a:txBody>
                  <a:tcPr/>
                </a:tc>
                <a:tc>
                  <a:txBody>
                    <a:bodyPr/>
                    <a:lstStyle/>
                    <a:p>
                      <a:r>
                        <a:rPr lang="ru-RU" sz="1200" dirty="0" smtClean="0"/>
                        <a:t>2 500</a:t>
                      </a:r>
                      <a:endParaRPr lang="ru-RU" sz="1200" dirty="0"/>
                    </a:p>
                  </a:txBody>
                  <a:tcPr/>
                </a:tc>
                <a:tc>
                  <a:txBody>
                    <a:bodyPr/>
                    <a:lstStyle/>
                    <a:p>
                      <a:r>
                        <a:rPr lang="ru-RU" sz="1200" dirty="0" smtClean="0"/>
                        <a:t>0</a:t>
                      </a:r>
                      <a:endParaRPr lang="ru-RU" sz="1200" dirty="0"/>
                    </a:p>
                  </a:txBody>
                  <a:tcPr/>
                </a:tc>
              </a:tr>
              <a:tr h="216024">
                <a:tc>
                  <a:txBody>
                    <a:bodyPr/>
                    <a:lstStyle/>
                    <a:p>
                      <a:r>
                        <a:rPr lang="ru-RU" sz="1200" b="1" dirty="0" smtClean="0"/>
                        <a:t>СРЕДСТВА МАССОВОЙ ИНФОРМАЦИИ</a:t>
                      </a:r>
                      <a:endParaRPr lang="ru-RU" sz="1200" b="1" dirty="0"/>
                    </a:p>
                  </a:txBody>
                  <a:tcPr/>
                </a:tc>
                <a:tc>
                  <a:txBody>
                    <a:bodyPr/>
                    <a:lstStyle/>
                    <a:p>
                      <a:r>
                        <a:rPr lang="ru-RU" sz="1200" b="1" dirty="0" smtClean="0"/>
                        <a:t>12</a:t>
                      </a:r>
                      <a:endParaRPr lang="ru-RU" sz="1200" b="1" dirty="0"/>
                    </a:p>
                  </a:txBody>
                  <a:tcPr/>
                </a:tc>
                <a:tc>
                  <a:txBody>
                    <a:bodyPr/>
                    <a:lstStyle/>
                    <a:p>
                      <a:r>
                        <a:rPr lang="ru-RU" sz="1200" b="1" dirty="0" smtClean="0"/>
                        <a:t>00</a:t>
                      </a:r>
                      <a:endParaRPr lang="ru-RU" sz="1200" b="1" dirty="0"/>
                    </a:p>
                  </a:txBody>
                  <a:tcPr/>
                </a:tc>
                <a:tc>
                  <a:txBody>
                    <a:bodyPr/>
                    <a:lstStyle/>
                    <a:p>
                      <a:r>
                        <a:rPr lang="ru-RU" sz="1200" b="1" dirty="0" smtClean="0"/>
                        <a:t>14</a:t>
                      </a:r>
                      <a:r>
                        <a:rPr lang="ru-RU" sz="1200" b="1" baseline="0" dirty="0" smtClean="0"/>
                        <a:t> 469</a:t>
                      </a:r>
                      <a:endParaRPr lang="ru-RU" sz="1200" b="1" dirty="0"/>
                    </a:p>
                  </a:txBody>
                  <a:tcPr/>
                </a:tc>
                <a:tc>
                  <a:txBody>
                    <a:bodyPr/>
                    <a:lstStyle/>
                    <a:p>
                      <a:r>
                        <a:rPr lang="ru-RU" sz="1200" b="1" dirty="0" smtClean="0"/>
                        <a:t>14 870</a:t>
                      </a:r>
                      <a:endParaRPr lang="ru-RU" sz="1200" b="1" dirty="0"/>
                    </a:p>
                  </a:txBody>
                  <a:tcPr/>
                </a:tc>
                <a:tc>
                  <a:txBody>
                    <a:bodyPr/>
                    <a:lstStyle/>
                    <a:p>
                      <a:r>
                        <a:rPr lang="ru-RU" sz="1200" b="1" dirty="0" smtClean="0"/>
                        <a:t>15290</a:t>
                      </a:r>
                      <a:endParaRPr lang="ru-RU" sz="1200" b="1" dirty="0"/>
                    </a:p>
                  </a:txBody>
                  <a:tcPr/>
                </a:tc>
              </a:tr>
              <a:tr h="216024">
                <a:tc>
                  <a:txBody>
                    <a:bodyPr/>
                    <a:lstStyle/>
                    <a:p>
                      <a:r>
                        <a:rPr lang="ru-RU" sz="1200" b="0" dirty="0" smtClean="0"/>
                        <a:t>Телевидение и радиовещание</a:t>
                      </a:r>
                      <a:endParaRPr lang="ru-RU" sz="1200" b="0" dirty="0"/>
                    </a:p>
                  </a:txBody>
                  <a:tcPr/>
                </a:tc>
                <a:tc>
                  <a:txBody>
                    <a:bodyPr/>
                    <a:lstStyle/>
                    <a:p>
                      <a:r>
                        <a:rPr lang="ru-RU" sz="1200" b="0" dirty="0" smtClean="0"/>
                        <a:t>12</a:t>
                      </a:r>
                      <a:endParaRPr lang="ru-RU" sz="1200" b="0" dirty="0"/>
                    </a:p>
                  </a:txBody>
                  <a:tcPr/>
                </a:tc>
                <a:tc>
                  <a:txBody>
                    <a:bodyPr/>
                    <a:lstStyle/>
                    <a:p>
                      <a:r>
                        <a:rPr lang="ru-RU" sz="1200" b="0" dirty="0" smtClean="0"/>
                        <a:t>01</a:t>
                      </a:r>
                      <a:endParaRPr lang="ru-RU" sz="1200" b="0" dirty="0"/>
                    </a:p>
                  </a:txBody>
                  <a:tcPr/>
                </a:tc>
                <a:tc>
                  <a:txBody>
                    <a:bodyPr/>
                    <a:lstStyle/>
                    <a:p>
                      <a:r>
                        <a:rPr lang="ru-RU" sz="1200" b="0" dirty="0" smtClean="0"/>
                        <a:t>10</a:t>
                      </a:r>
                      <a:r>
                        <a:rPr lang="ru-RU" sz="1200" b="0" baseline="0" dirty="0" smtClean="0"/>
                        <a:t> 501</a:t>
                      </a:r>
                      <a:endParaRPr lang="ru-RU" sz="1200" b="0" dirty="0"/>
                    </a:p>
                  </a:txBody>
                  <a:tcPr/>
                </a:tc>
                <a:tc>
                  <a:txBody>
                    <a:bodyPr/>
                    <a:lstStyle/>
                    <a:p>
                      <a:r>
                        <a:rPr lang="ru-RU" sz="1200" b="0" dirty="0" smtClean="0"/>
                        <a:t>10</a:t>
                      </a:r>
                      <a:r>
                        <a:rPr lang="ru-RU" sz="1200" b="0" baseline="0" dirty="0" smtClean="0"/>
                        <a:t> 740</a:t>
                      </a:r>
                      <a:endParaRPr lang="ru-RU" sz="1200" b="0" dirty="0"/>
                    </a:p>
                  </a:txBody>
                  <a:tcPr/>
                </a:tc>
                <a:tc>
                  <a:txBody>
                    <a:bodyPr/>
                    <a:lstStyle/>
                    <a:p>
                      <a:r>
                        <a:rPr lang="ru-RU" sz="1200" b="0" dirty="0" smtClean="0"/>
                        <a:t>11 050</a:t>
                      </a:r>
                      <a:endParaRPr lang="ru-RU" sz="1200" b="0" dirty="0"/>
                    </a:p>
                  </a:txBody>
                  <a:tcPr/>
                </a:tc>
              </a:tr>
              <a:tr h="216024">
                <a:tc>
                  <a:txBody>
                    <a:bodyPr/>
                    <a:lstStyle/>
                    <a:p>
                      <a:r>
                        <a:rPr lang="ru-RU" sz="1200" b="0" dirty="0" smtClean="0"/>
                        <a:t>Периодическая печать и издательства</a:t>
                      </a:r>
                      <a:endParaRPr lang="ru-RU" sz="1200" b="0" dirty="0"/>
                    </a:p>
                  </a:txBody>
                  <a:tcPr/>
                </a:tc>
                <a:tc>
                  <a:txBody>
                    <a:bodyPr/>
                    <a:lstStyle/>
                    <a:p>
                      <a:r>
                        <a:rPr lang="ru-RU" sz="1200" b="0" dirty="0" smtClean="0"/>
                        <a:t>12</a:t>
                      </a:r>
                      <a:endParaRPr lang="ru-RU" sz="1200" b="0" dirty="0"/>
                    </a:p>
                  </a:txBody>
                  <a:tcPr/>
                </a:tc>
                <a:tc>
                  <a:txBody>
                    <a:bodyPr/>
                    <a:lstStyle/>
                    <a:p>
                      <a:r>
                        <a:rPr lang="ru-RU" sz="1200" b="0" smtClean="0"/>
                        <a:t>02</a:t>
                      </a:r>
                      <a:endParaRPr lang="ru-RU" sz="1200" b="0" dirty="0"/>
                    </a:p>
                  </a:txBody>
                  <a:tcPr/>
                </a:tc>
                <a:tc>
                  <a:txBody>
                    <a:bodyPr/>
                    <a:lstStyle/>
                    <a:p>
                      <a:r>
                        <a:rPr lang="ru-RU" sz="1200" b="0" dirty="0" smtClean="0"/>
                        <a:t>3</a:t>
                      </a:r>
                      <a:r>
                        <a:rPr lang="ru-RU" sz="1200" b="0" baseline="0" dirty="0" smtClean="0"/>
                        <a:t> 968</a:t>
                      </a:r>
                      <a:endParaRPr lang="ru-RU" sz="1200" b="0" dirty="0"/>
                    </a:p>
                  </a:txBody>
                  <a:tcPr/>
                </a:tc>
                <a:tc>
                  <a:txBody>
                    <a:bodyPr/>
                    <a:lstStyle/>
                    <a:p>
                      <a:r>
                        <a:rPr lang="ru-RU" sz="1200" b="0" dirty="0" smtClean="0"/>
                        <a:t>4</a:t>
                      </a:r>
                      <a:r>
                        <a:rPr lang="ru-RU" sz="1200" b="0" baseline="0" dirty="0" smtClean="0"/>
                        <a:t> 130</a:t>
                      </a:r>
                      <a:endParaRPr lang="ru-RU" sz="1200" b="0" dirty="0"/>
                    </a:p>
                  </a:txBody>
                  <a:tcPr/>
                </a:tc>
                <a:tc>
                  <a:txBody>
                    <a:bodyPr/>
                    <a:lstStyle/>
                    <a:p>
                      <a:r>
                        <a:rPr lang="ru-RU" sz="1200" b="0" dirty="0" smtClean="0"/>
                        <a:t>4</a:t>
                      </a:r>
                      <a:r>
                        <a:rPr lang="ru-RU" sz="1200" b="0" baseline="0" dirty="0" smtClean="0"/>
                        <a:t> 240</a:t>
                      </a:r>
                      <a:endParaRPr lang="ru-RU" sz="1200" b="0" dirty="0"/>
                    </a:p>
                  </a:txBody>
                  <a:tcPr/>
                </a:tc>
              </a:tr>
              <a:tr h="216024">
                <a:tc>
                  <a:txBody>
                    <a:bodyPr/>
                    <a:lstStyle/>
                    <a:p>
                      <a:r>
                        <a:rPr lang="ru-RU" sz="1200" b="1" dirty="0" smtClean="0"/>
                        <a:t>МЕЖБЮДЖЕТНЫЕ</a:t>
                      </a:r>
                      <a:r>
                        <a:rPr lang="ru-RU" sz="1200" b="1" baseline="0" dirty="0" smtClean="0"/>
                        <a:t> ТРАНСФЕРТЫ </a:t>
                      </a:r>
                      <a:endParaRPr lang="ru-RU" sz="1200" b="1" dirty="0"/>
                    </a:p>
                  </a:txBody>
                  <a:tcPr/>
                </a:tc>
                <a:tc>
                  <a:txBody>
                    <a:bodyPr/>
                    <a:lstStyle/>
                    <a:p>
                      <a:r>
                        <a:rPr lang="ru-RU" sz="1200" b="1" dirty="0" smtClean="0"/>
                        <a:t>14</a:t>
                      </a:r>
                      <a:endParaRPr lang="ru-RU" sz="1200" b="1" dirty="0"/>
                    </a:p>
                  </a:txBody>
                  <a:tcPr/>
                </a:tc>
                <a:tc>
                  <a:txBody>
                    <a:bodyPr/>
                    <a:lstStyle/>
                    <a:p>
                      <a:r>
                        <a:rPr lang="ru-RU" sz="1200" b="1" dirty="0" smtClean="0"/>
                        <a:t>00</a:t>
                      </a:r>
                      <a:endParaRPr lang="ru-RU" sz="1200" b="1" dirty="0"/>
                    </a:p>
                  </a:txBody>
                  <a:tcPr/>
                </a:tc>
                <a:tc>
                  <a:txBody>
                    <a:bodyPr/>
                    <a:lstStyle/>
                    <a:p>
                      <a:r>
                        <a:rPr lang="ru-RU" sz="1200" b="1" dirty="0" smtClean="0"/>
                        <a:t>9 </a:t>
                      </a:r>
                      <a:r>
                        <a:rPr lang="ru-RU" sz="1200" b="1" dirty="0" smtClean="0"/>
                        <a:t>889</a:t>
                      </a:r>
                      <a:endParaRPr lang="ru-RU" sz="1200" b="1" dirty="0"/>
                    </a:p>
                  </a:txBody>
                  <a:tcPr/>
                </a:tc>
                <a:tc>
                  <a:txBody>
                    <a:bodyPr/>
                    <a:lstStyle/>
                    <a:p>
                      <a:r>
                        <a:rPr lang="ru-RU" sz="1200" b="1" dirty="0" smtClean="0"/>
                        <a:t>9 </a:t>
                      </a:r>
                      <a:r>
                        <a:rPr lang="ru-RU" sz="1200" b="1" dirty="0" smtClean="0"/>
                        <a:t>889</a:t>
                      </a:r>
                      <a:endParaRPr lang="ru-RU" sz="1200" b="1" dirty="0"/>
                    </a:p>
                  </a:txBody>
                  <a:tcPr/>
                </a:tc>
                <a:tc>
                  <a:txBody>
                    <a:bodyPr/>
                    <a:lstStyle/>
                    <a:p>
                      <a:r>
                        <a:rPr lang="ru-RU" sz="1200" b="1" dirty="0" smtClean="0"/>
                        <a:t>9 </a:t>
                      </a:r>
                      <a:r>
                        <a:rPr lang="ru-RU" sz="1200" b="1" dirty="0" smtClean="0"/>
                        <a:t>889</a:t>
                      </a:r>
                      <a:endParaRPr lang="ru-RU" sz="1200" b="1" dirty="0"/>
                    </a:p>
                  </a:txBody>
                  <a:tcPr/>
                </a:tc>
              </a:tr>
              <a:tr h="483856">
                <a:tc>
                  <a:txBody>
                    <a:bodyPr/>
                    <a:lstStyle/>
                    <a:p>
                      <a:r>
                        <a:rPr lang="ru-RU" sz="1200" dirty="0" smtClean="0"/>
                        <a:t>Дотация на выравнивание бюджетной обеспеченности субъектов РФ и муниципальных образований</a:t>
                      </a:r>
                      <a:endParaRPr lang="ru-RU" sz="1200" dirty="0"/>
                    </a:p>
                  </a:txBody>
                  <a:tcPr/>
                </a:tc>
                <a:tc>
                  <a:txBody>
                    <a:bodyPr/>
                    <a:lstStyle/>
                    <a:p>
                      <a:r>
                        <a:rPr lang="ru-RU" sz="1200" dirty="0" smtClean="0"/>
                        <a:t>14</a:t>
                      </a:r>
                      <a:endParaRPr lang="ru-RU" sz="1200" dirty="0"/>
                    </a:p>
                  </a:txBody>
                  <a:tcPr/>
                </a:tc>
                <a:tc>
                  <a:txBody>
                    <a:bodyPr/>
                    <a:lstStyle/>
                    <a:p>
                      <a:r>
                        <a:rPr lang="ru-RU" sz="1200" dirty="0" smtClean="0"/>
                        <a:t>01</a:t>
                      </a:r>
                      <a:endParaRPr lang="ru-RU" sz="1200" dirty="0"/>
                    </a:p>
                  </a:txBody>
                  <a:tcPr/>
                </a:tc>
                <a:tc>
                  <a:txBody>
                    <a:bodyPr/>
                    <a:lstStyle/>
                    <a:p>
                      <a:r>
                        <a:rPr lang="ru-RU" sz="1200" dirty="0" smtClean="0"/>
                        <a:t>3 500</a:t>
                      </a:r>
                      <a:endParaRPr lang="ru-RU" sz="1200" dirty="0"/>
                    </a:p>
                  </a:txBody>
                  <a:tcPr/>
                </a:tc>
                <a:tc>
                  <a:txBody>
                    <a:bodyPr/>
                    <a:lstStyle/>
                    <a:p>
                      <a:r>
                        <a:rPr lang="ru-RU" sz="1200" dirty="0" smtClean="0"/>
                        <a:t>3 500</a:t>
                      </a:r>
                      <a:endParaRPr lang="ru-RU" sz="1200" dirty="0"/>
                    </a:p>
                  </a:txBody>
                  <a:tcPr/>
                </a:tc>
                <a:tc>
                  <a:txBody>
                    <a:bodyPr/>
                    <a:lstStyle/>
                    <a:p>
                      <a:r>
                        <a:rPr lang="ru-RU" sz="1200" dirty="0" smtClean="0"/>
                        <a:t>3 500</a:t>
                      </a:r>
                      <a:endParaRPr lang="ru-RU" sz="1200" dirty="0"/>
                    </a:p>
                  </a:txBody>
                  <a:tcPr/>
                </a:tc>
              </a:tr>
              <a:tr h="348733">
                <a:tc>
                  <a:txBody>
                    <a:bodyPr/>
                    <a:lstStyle/>
                    <a:p>
                      <a:r>
                        <a:rPr lang="ru-RU" sz="1200" b="0" dirty="0" smtClean="0"/>
                        <a:t>Прочие межбюджетные трансферты</a:t>
                      </a:r>
                      <a:endParaRPr lang="ru-RU" sz="1200" b="0" dirty="0"/>
                    </a:p>
                  </a:txBody>
                  <a:tcPr/>
                </a:tc>
                <a:tc>
                  <a:txBody>
                    <a:bodyPr/>
                    <a:lstStyle/>
                    <a:p>
                      <a:r>
                        <a:rPr lang="ru-RU" sz="1200" b="0" dirty="0" smtClean="0"/>
                        <a:t>14</a:t>
                      </a:r>
                      <a:endParaRPr lang="ru-RU" sz="1200" b="0" dirty="0"/>
                    </a:p>
                  </a:txBody>
                  <a:tcPr/>
                </a:tc>
                <a:tc>
                  <a:txBody>
                    <a:bodyPr/>
                    <a:lstStyle/>
                    <a:p>
                      <a:r>
                        <a:rPr lang="ru-RU" sz="1200" b="0" dirty="0" smtClean="0"/>
                        <a:t>03</a:t>
                      </a:r>
                      <a:endParaRPr lang="ru-RU" sz="1200" b="0" dirty="0"/>
                    </a:p>
                  </a:txBody>
                  <a:tcPr/>
                </a:tc>
                <a:tc>
                  <a:txBody>
                    <a:bodyPr/>
                    <a:lstStyle/>
                    <a:p>
                      <a:r>
                        <a:rPr lang="ru-RU" sz="1200" b="0" dirty="0" smtClean="0"/>
                        <a:t>6</a:t>
                      </a:r>
                      <a:r>
                        <a:rPr lang="ru-RU" sz="1200" b="0" baseline="0" dirty="0" smtClean="0"/>
                        <a:t> 389</a:t>
                      </a:r>
                      <a:endParaRPr lang="ru-RU" sz="1200" b="0" dirty="0"/>
                    </a:p>
                  </a:txBody>
                  <a:tcPr/>
                </a:tc>
                <a:tc>
                  <a:txBody>
                    <a:bodyPr/>
                    <a:lstStyle/>
                    <a:p>
                      <a:r>
                        <a:rPr lang="ru-RU" sz="1200" b="0" dirty="0" smtClean="0"/>
                        <a:t>6</a:t>
                      </a:r>
                      <a:r>
                        <a:rPr lang="ru-RU" sz="1200" b="0" baseline="0" dirty="0" smtClean="0"/>
                        <a:t> 389</a:t>
                      </a:r>
                      <a:endParaRPr lang="ru-RU" sz="1200" b="0" dirty="0"/>
                    </a:p>
                  </a:txBody>
                  <a:tcPr/>
                </a:tc>
                <a:tc>
                  <a:txBody>
                    <a:bodyPr/>
                    <a:lstStyle/>
                    <a:p>
                      <a:r>
                        <a:rPr lang="ru-RU" sz="1200" b="0" dirty="0" smtClean="0"/>
                        <a:t>6</a:t>
                      </a:r>
                      <a:r>
                        <a:rPr lang="ru-RU" sz="1200" b="0" baseline="0" dirty="0" smtClean="0"/>
                        <a:t> 389</a:t>
                      </a:r>
                      <a:endParaRPr lang="ru-RU" sz="1200" b="0" dirty="0"/>
                    </a:p>
                  </a:txBody>
                  <a:tcPr/>
                </a:tc>
              </a:tr>
              <a:tr h="348733">
                <a:tc>
                  <a:txBody>
                    <a:bodyPr/>
                    <a:lstStyle/>
                    <a:p>
                      <a:r>
                        <a:rPr lang="ru-RU" sz="1200" b="1" dirty="0" smtClean="0"/>
                        <a:t>ВСЕГО РАСХОДОВ:</a:t>
                      </a:r>
                      <a:endParaRPr lang="ru-RU" sz="1200" b="1" dirty="0"/>
                    </a:p>
                  </a:txBody>
                  <a:tcPr/>
                </a:tc>
                <a:tc>
                  <a:txBody>
                    <a:bodyPr/>
                    <a:lstStyle/>
                    <a:p>
                      <a:endParaRPr lang="ru-RU" sz="1200" dirty="0"/>
                    </a:p>
                  </a:txBody>
                  <a:tcPr/>
                </a:tc>
                <a:tc>
                  <a:txBody>
                    <a:bodyPr/>
                    <a:lstStyle/>
                    <a:p>
                      <a:endParaRPr lang="ru-RU" sz="1200" dirty="0"/>
                    </a:p>
                  </a:txBody>
                  <a:tcPr/>
                </a:tc>
                <a:tc>
                  <a:txBody>
                    <a:bodyPr/>
                    <a:lstStyle/>
                    <a:p>
                      <a:r>
                        <a:rPr lang="ru-RU" sz="1200" b="1" dirty="0" smtClean="0"/>
                        <a:t>1509531</a:t>
                      </a:r>
                      <a:endParaRPr lang="ru-RU" sz="1200" b="1" dirty="0"/>
                    </a:p>
                  </a:txBody>
                  <a:tcPr/>
                </a:tc>
                <a:tc>
                  <a:txBody>
                    <a:bodyPr/>
                    <a:lstStyle/>
                    <a:p>
                      <a:r>
                        <a:rPr lang="ru-RU" sz="1200" b="1" dirty="0" smtClean="0"/>
                        <a:t>973</a:t>
                      </a:r>
                      <a:r>
                        <a:rPr lang="ru-RU" sz="1200" b="1" baseline="0" dirty="0" smtClean="0"/>
                        <a:t> 790</a:t>
                      </a:r>
                      <a:endParaRPr lang="ru-RU" sz="1200" b="1" dirty="0"/>
                    </a:p>
                  </a:txBody>
                  <a:tcPr/>
                </a:tc>
                <a:tc>
                  <a:txBody>
                    <a:bodyPr/>
                    <a:lstStyle/>
                    <a:p>
                      <a:r>
                        <a:rPr lang="ru-RU" sz="1200" b="1" dirty="0" smtClean="0"/>
                        <a:t>984</a:t>
                      </a:r>
                      <a:r>
                        <a:rPr lang="ru-RU" sz="1200" b="1" baseline="0" dirty="0" smtClean="0"/>
                        <a:t> 809</a:t>
                      </a:r>
                      <a:endParaRPr lang="ru-RU" sz="1200" b="1" dirty="0"/>
                    </a:p>
                  </a:txBody>
                  <a:tcPr/>
                </a:tc>
              </a:tr>
            </a:tbl>
          </a:graphicData>
        </a:graphic>
      </p:graphicFrame>
    </p:spTree>
    <p:extLst>
      <p:ext uri="{BB962C8B-B14F-4D97-AF65-F5344CB8AC3E}">
        <p14:creationId xmlns:p14="http://schemas.microsoft.com/office/powerpoint/2010/main" val="636940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632848" cy="1143000"/>
          </a:xfrm>
        </p:spPr>
        <p:txBody>
          <a:bodyPr/>
          <a:lstStyle/>
          <a:p>
            <a:pPr marL="320040" indent="-320040" algn="ctr" fontAlgn="auto">
              <a:spcAft>
                <a:spcPts val="0"/>
              </a:spcAft>
              <a:buClr>
                <a:schemeClr val="accent6">
                  <a:lumMod val="75000"/>
                </a:schemeClr>
              </a:buClr>
              <a:defRPr/>
            </a:pPr>
            <a:r>
              <a:rPr lang="ru-RU" sz="2000" dirty="0" smtClean="0"/>
              <a:t>Соотношение программных и непрограммных расходов бюджета МО «</a:t>
            </a:r>
            <a:r>
              <a:rPr lang="ru-RU" sz="2000" dirty="0" err="1" smtClean="0"/>
              <a:t>Тахтамукайский</a:t>
            </a:r>
            <a:r>
              <a:rPr lang="ru-RU" sz="2000" dirty="0" smtClean="0"/>
              <a:t> район» на 2017 г. (</a:t>
            </a:r>
            <a:r>
              <a:rPr lang="ru-RU" sz="2000" dirty="0" err="1" smtClean="0"/>
              <a:t>тыс.руб</a:t>
            </a:r>
            <a:r>
              <a:rPr lang="ru-RU" sz="2000" dirty="0" smtClean="0"/>
              <a:t>.)</a:t>
            </a:r>
            <a:endParaRPr lang="ru-RU" sz="2000" dirty="0"/>
          </a:p>
        </p:txBody>
      </p:sp>
      <p:graphicFrame>
        <p:nvGraphicFramePr>
          <p:cNvPr id="3" name="Диаграмма 5"/>
          <p:cNvGraphicFramePr>
            <a:graphicFrameLocks/>
          </p:cNvGraphicFramePr>
          <p:nvPr>
            <p:extLst>
              <p:ext uri="{D42A27DB-BD31-4B8C-83A1-F6EECF244321}">
                <p14:modId xmlns:p14="http://schemas.microsoft.com/office/powerpoint/2010/main" val="514950708"/>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92888" cy="441094"/>
          </a:xfrm>
        </p:spPr>
        <p:txBody>
          <a:bodyPr/>
          <a:lstStyle/>
          <a:p>
            <a:pPr algn="ctr"/>
            <a:r>
              <a:rPr lang="ru-RU" sz="1400" dirty="0" smtClean="0"/>
              <a:t>Перечень муниципальных </a:t>
            </a:r>
            <a:r>
              <a:rPr lang="ru-RU" sz="1400" dirty="0"/>
              <a:t>программ МО «</a:t>
            </a:r>
            <a:r>
              <a:rPr lang="ru-RU" sz="1400" dirty="0" err="1"/>
              <a:t>Тахтамукайский</a:t>
            </a:r>
            <a:r>
              <a:rPr lang="ru-RU" sz="1400" dirty="0"/>
              <a:t> район» на </a:t>
            </a:r>
            <a:r>
              <a:rPr lang="ru-RU" sz="1400" dirty="0" smtClean="0"/>
              <a:t>2018 </a:t>
            </a:r>
            <a:r>
              <a:rPr lang="ru-RU" sz="1400" dirty="0" smtClean="0"/>
              <a:t>г.</a:t>
            </a:r>
            <a:endParaRPr lang="ru-RU" sz="1400" dirty="0"/>
          </a:p>
        </p:txBody>
      </p:sp>
      <p:graphicFrame>
        <p:nvGraphicFramePr>
          <p:cNvPr id="3" name="Таблица 2"/>
          <p:cNvGraphicFramePr>
            <a:graphicFrameLocks noGrp="1"/>
          </p:cNvGraphicFramePr>
          <p:nvPr>
            <p:extLst>
              <p:ext uri="{D42A27DB-BD31-4B8C-83A1-F6EECF244321}">
                <p14:modId xmlns:p14="http://schemas.microsoft.com/office/powerpoint/2010/main" val="2626849045"/>
              </p:ext>
            </p:extLst>
          </p:nvPr>
        </p:nvGraphicFramePr>
        <p:xfrm>
          <a:off x="395536" y="548680"/>
          <a:ext cx="8280920" cy="6221680"/>
        </p:xfrm>
        <a:graphic>
          <a:graphicData uri="http://schemas.openxmlformats.org/drawingml/2006/table">
            <a:tbl>
              <a:tblPr firstRow="1" bandRow="1">
                <a:tableStyleId>{5C22544A-7EE6-4342-B048-85BDC9FD1C3A}</a:tableStyleId>
              </a:tblPr>
              <a:tblGrid>
                <a:gridCol w="432048"/>
                <a:gridCol w="6870217"/>
                <a:gridCol w="978655"/>
              </a:tblGrid>
              <a:tr h="360040">
                <a:tc>
                  <a:txBody>
                    <a:bodyPr/>
                    <a:lstStyle/>
                    <a:p>
                      <a:r>
                        <a:rPr lang="ru-RU" sz="1600" dirty="0" smtClean="0"/>
                        <a:t>№</a:t>
                      </a:r>
                      <a:endParaRPr lang="ru-RU" sz="1600" dirty="0"/>
                    </a:p>
                  </a:txBody>
                  <a:tcPr/>
                </a:tc>
                <a:tc>
                  <a:txBody>
                    <a:bodyPr/>
                    <a:lstStyle/>
                    <a:p>
                      <a:r>
                        <a:rPr lang="ru-RU" sz="1600" dirty="0" smtClean="0"/>
                        <a:t>Наименование программы</a:t>
                      </a:r>
                      <a:endParaRPr lang="ru-RU" sz="1600" dirty="0"/>
                    </a:p>
                  </a:txBody>
                  <a:tcPr/>
                </a:tc>
                <a:tc>
                  <a:txBody>
                    <a:bodyPr/>
                    <a:lstStyle/>
                    <a:p>
                      <a:r>
                        <a:rPr lang="ru-RU" sz="1600" dirty="0" smtClean="0"/>
                        <a:t>Сумма</a:t>
                      </a:r>
                      <a:endParaRPr lang="ru-RU" sz="1600" dirty="0"/>
                    </a:p>
                  </a:txBody>
                  <a:tcPr/>
                </a:tc>
              </a:tr>
              <a:tr h="360040">
                <a:tc>
                  <a:txBody>
                    <a:bodyPr/>
                    <a:lstStyle/>
                    <a:p>
                      <a:endParaRPr lang="ru-RU" sz="1400" dirty="0"/>
                    </a:p>
                  </a:txBody>
                  <a:tcPr/>
                </a:tc>
                <a:tc>
                  <a:txBody>
                    <a:bodyPr/>
                    <a:lstStyle/>
                    <a:p>
                      <a:pPr algn="ctr"/>
                      <a:r>
                        <a:rPr lang="ru-RU" sz="1400" b="1" dirty="0" smtClean="0"/>
                        <a:t>Физическая культура и спорт</a:t>
                      </a:r>
                      <a:endParaRPr lang="ru-RU" sz="1400" b="1" dirty="0"/>
                    </a:p>
                  </a:txBody>
                  <a:tcPr/>
                </a:tc>
                <a:tc>
                  <a:txBody>
                    <a:bodyPr/>
                    <a:lstStyle/>
                    <a:p>
                      <a:r>
                        <a:rPr lang="ru-RU" sz="1400" b="1" dirty="0" smtClean="0"/>
                        <a:t>56718,0</a:t>
                      </a:r>
                      <a:endParaRPr lang="ru-RU" sz="1400" b="1" dirty="0"/>
                    </a:p>
                  </a:txBody>
                  <a:tcPr/>
                </a:tc>
              </a:tr>
              <a:tr h="360040">
                <a:tc>
                  <a:txBody>
                    <a:bodyPr/>
                    <a:lstStyle/>
                    <a:p>
                      <a:r>
                        <a:rPr lang="ru-RU" sz="1400" dirty="0" smtClean="0"/>
                        <a:t>1</a:t>
                      </a:r>
                      <a:endParaRPr lang="ru-RU" sz="1400" dirty="0"/>
                    </a:p>
                  </a:txBody>
                  <a:tcPr/>
                </a:tc>
                <a:tc>
                  <a:txBody>
                    <a:bodyPr/>
                    <a:lstStyle/>
                    <a:p>
                      <a:r>
                        <a:rPr lang="ru-RU" sz="1400" dirty="0" smtClean="0"/>
                        <a:t>МП «Развитие массовой физической культуры и спорта среди населения»</a:t>
                      </a:r>
                      <a:endParaRPr lang="ru-RU" sz="1400" dirty="0"/>
                    </a:p>
                  </a:txBody>
                  <a:tcPr/>
                </a:tc>
                <a:tc>
                  <a:txBody>
                    <a:bodyPr/>
                    <a:lstStyle/>
                    <a:p>
                      <a:r>
                        <a:rPr lang="ru-RU" sz="1400" dirty="0" smtClean="0"/>
                        <a:t>56718,0</a:t>
                      </a:r>
                      <a:endParaRPr lang="ru-RU" sz="1400" dirty="0"/>
                    </a:p>
                  </a:txBody>
                  <a:tcPr/>
                </a:tc>
              </a:tr>
              <a:tr h="288032">
                <a:tc>
                  <a:txBody>
                    <a:bodyPr/>
                    <a:lstStyle/>
                    <a:p>
                      <a:endParaRPr lang="ru-RU" sz="1400" dirty="0"/>
                    </a:p>
                  </a:txBody>
                  <a:tcPr/>
                </a:tc>
                <a:tc>
                  <a:txBody>
                    <a:bodyPr/>
                    <a:lstStyle/>
                    <a:p>
                      <a:pPr algn="ctr"/>
                      <a:r>
                        <a:rPr lang="ru-RU" sz="1400" b="1" dirty="0" smtClean="0"/>
                        <a:t>Культура</a:t>
                      </a:r>
                      <a:endParaRPr lang="ru-RU" sz="1400" b="1" dirty="0"/>
                    </a:p>
                  </a:txBody>
                  <a:tcPr/>
                </a:tc>
                <a:tc>
                  <a:txBody>
                    <a:bodyPr/>
                    <a:lstStyle/>
                    <a:p>
                      <a:r>
                        <a:rPr lang="ru-RU" sz="1400" b="1" dirty="0" smtClean="0"/>
                        <a:t>93956,0</a:t>
                      </a:r>
                      <a:endParaRPr lang="ru-RU" sz="1400" b="1" dirty="0"/>
                    </a:p>
                  </a:txBody>
                  <a:tcPr/>
                </a:tc>
              </a:tr>
              <a:tr h="343272">
                <a:tc>
                  <a:txBody>
                    <a:bodyPr/>
                    <a:lstStyle/>
                    <a:p>
                      <a:r>
                        <a:rPr lang="ru-RU" sz="1400" dirty="0" smtClean="0"/>
                        <a:t>2</a:t>
                      </a:r>
                      <a:endParaRPr lang="ru-RU" sz="1400" dirty="0"/>
                    </a:p>
                  </a:txBody>
                  <a:tcPr/>
                </a:tc>
                <a:tc>
                  <a:txBody>
                    <a:bodyPr/>
                    <a:lstStyle/>
                    <a:p>
                      <a:r>
                        <a:rPr lang="ru-RU" sz="1400" dirty="0" smtClean="0"/>
                        <a:t>МП</a:t>
                      </a:r>
                      <a:r>
                        <a:rPr lang="ru-RU" sz="1400" baseline="0" dirty="0" smtClean="0"/>
                        <a:t> «Обеспечение деятельности учреждений культуры»</a:t>
                      </a:r>
                      <a:endParaRPr lang="ru-RU" sz="1400" dirty="0"/>
                    </a:p>
                  </a:txBody>
                  <a:tcPr/>
                </a:tc>
                <a:tc>
                  <a:txBody>
                    <a:bodyPr/>
                    <a:lstStyle/>
                    <a:p>
                      <a:r>
                        <a:rPr lang="ru-RU" sz="1400" dirty="0" smtClean="0"/>
                        <a:t>93956,0</a:t>
                      </a:r>
                      <a:endParaRPr lang="ru-RU" sz="1400" dirty="0"/>
                    </a:p>
                  </a:txBody>
                  <a:tcPr/>
                </a:tc>
              </a:tr>
              <a:tr h="288032">
                <a:tc>
                  <a:txBody>
                    <a:bodyPr/>
                    <a:lstStyle/>
                    <a:p>
                      <a:endParaRPr lang="ru-RU" sz="1400" dirty="0"/>
                    </a:p>
                  </a:txBody>
                  <a:tcPr/>
                </a:tc>
                <a:tc>
                  <a:txBody>
                    <a:bodyPr/>
                    <a:lstStyle/>
                    <a:p>
                      <a:pPr algn="ctr"/>
                      <a:r>
                        <a:rPr lang="ru-RU" sz="1400" b="1" dirty="0" smtClean="0"/>
                        <a:t>Национальная экономика</a:t>
                      </a:r>
                      <a:endParaRPr lang="ru-RU" sz="1400" b="1" dirty="0"/>
                    </a:p>
                  </a:txBody>
                  <a:tcPr/>
                </a:tc>
                <a:tc>
                  <a:txBody>
                    <a:bodyPr/>
                    <a:lstStyle/>
                    <a:p>
                      <a:r>
                        <a:rPr lang="ru-RU" sz="1400" b="1" dirty="0" smtClean="0"/>
                        <a:t>6900,0</a:t>
                      </a:r>
                      <a:endParaRPr lang="ru-RU" sz="1400" b="1" dirty="0"/>
                    </a:p>
                  </a:txBody>
                  <a:tcPr/>
                </a:tc>
              </a:tr>
              <a:tr h="343272">
                <a:tc>
                  <a:txBody>
                    <a:bodyPr/>
                    <a:lstStyle/>
                    <a:p>
                      <a:r>
                        <a:rPr lang="ru-RU" sz="1400" dirty="0" smtClean="0"/>
                        <a:t>3</a:t>
                      </a:r>
                      <a:endParaRPr lang="ru-RU" sz="1400" dirty="0"/>
                    </a:p>
                  </a:txBody>
                  <a:tcPr/>
                </a:tc>
                <a:tc>
                  <a:txBody>
                    <a:bodyPr/>
                    <a:lstStyle/>
                    <a:p>
                      <a:r>
                        <a:rPr lang="ru-RU" sz="1400" dirty="0" smtClean="0"/>
                        <a:t>МП</a:t>
                      </a:r>
                      <a:r>
                        <a:rPr lang="ru-RU" sz="1400" baseline="0" dirty="0" smtClean="0"/>
                        <a:t> «Развитие малого и среднего предпринимательства»</a:t>
                      </a:r>
                      <a:endParaRPr lang="ru-RU" sz="1400" dirty="0"/>
                    </a:p>
                  </a:txBody>
                  <a:tcPr/>
                </a:tc>
                <a:tc>
                  <a:txBody>
                    <a:bodyPr/>
                    <a:lstStyle/>
                    <a:p>
                      <a:r>
                        <a:rPr lang="ru-RU" sz="1400" dirty="0" smtClean="0"/>
                        <a:t>1600,0</a:t>
                      </a:r>
                      <a:endParaRPr lang="ru-RU" sz="1400" dirty="0"/>
                    </a:p>
                  </a:txBody>
                  <a:tcPr/>
                </a:tc>
              </a:tr>
              <a:tr h="360040">
                <a:tc>
                  <a:txBody>
                    <a:bodyPr/>
                    <a:lstStyle/>
                    <a:p>
                      <a:r>
                        <a:rPr lang="ru-RU" sz="1400" dirty="0" smtClean="0"/>
                        <a:t>4</a:t>
                      </a:r>
                      <a:endParaRPr lang="ru-RU" sz="1400" dirty="0"/>
                    </a:p>
                  </a:txBody>
                  <a:tcPr/>
                </a:tc>
                <a:tc>
                  <a:txBody>
                    <a:bodyPr/>
                    <a:lstStyle/>
                    <a:p>
                      <a:pPr algn="l"/>
                      <a:r>
                        <a:rPr lang="ru-RU" sz="1400" dirty="0" smtClean="0"/>
                        <a:t>МП «Градостроительное развитие и формирование земельных участков»</a:t>
                      </a:r>
                    </a:p>
                  </a:txBody>
                  <a:tcPr/>
                </a:tc>
                <a:tc>
                  <a:txBody>
                    <a:bodyPr/>
                    <a:lstStyle/>
                    <a:p>
                      <a:r>
                        <a:rPr lang="ru-RU" sz="1400" dirty="0" smtClean="0"/>
                        <a:t>5300,0</a:t>
                      </a:r>
                      <a:endParaRPr lang="ru-RU" sz="1400" b="0" dirty="0"/>
                    </a:p>
                  </a:txBody>
                  <a:tcPr/>
                </a:tc>
              </a:tr>
              <a:tr h="432048">
                <a:tc>
                  <a:txBody>
                    <a:bodyPr/>
                    <a:lstStyle/>
                    <a:p>
                      <a:endParaRPr lang="ru-RU" sz="1400" dirty="0"/>
                    </a:p>
                  </a:txBody>
                  <a:tcPr/>
                </a:tc>
                <a:tc>
                  <a:txBody>
                    <a:bodyPr/>
                    <a:lstStyle/>
                    <a:p>
                      <a:pPr algn="ctr"/>
                      <a:r>
                        <a:rPr lang="ru-RU" sz="1400" b="1" dirty="0" smtClean="0"/>
                        <a:t>Общегосударственные расходы</a:t>
                      </a:r>
                    </a:p>
                    <a:p>
                      <a:pPr algn="ctr"/>
                      <a:endParaRPr lang="ru-RU" sz="1400" dirty="0" smtClean="0"/>
                    </a:p>
                  </a:txBody>
                  <a:tcPr/>
                </a:tc>
                <a:tc>
                  <a:txBody>
                    <a:bodyPr/>
                    <a:lstStyle/>
                    <a:p>
                      <a:r>
                        <a:rPr lang="ru-RU" sz="1400" b="1" dirty="0" smtClean="0"/>
                        <a:t>47951,0</a:t>
                      </a:r>
                      <a:endParaRPr lang="ru-RU" sz="1400" b="1" dirty="0"/>
                    </a:p>
                  </a:txBody>
                  <a:tcPr/>
                </a:tc>
              </a:tr>
              <a:tr h="345936">
                <a:tc>
                  <a:txBody>
                    <a:bodyPr/>
                    <a:lstStyle/>
                    <a:p>
                      <a:r>
                        <a:rPr lang="ru-RU" sz="1400" dirty="0" smtClean="0"/>
                        <a:t>5</a:t>
                      </a:r>
                      <a:endParaRPr lang="ru-RU" sz="1400" dirty="0"/>
                    </a:p>
                  </a:txBody>
                  <a:tcPr/>
                </a:tc>
                <a:tc>
                  <a:txBody>
                    <a:bodyPr/>
                    <a:lstStyle/>
                    <a:p>
                      <a:r>
                        <a:rPr lang="ru-RU" sz="1400" dirty="0" smtClean="0"/>
                        <a:t>МП</a:t>
                      </a:r>
                      <a:r>
                        <a:rPr lang="ru-RU" sz="1400" baseline="0" dirty="0" smtClean="0"/>
                        <a:t> «Профилактика правонарушений»</a:t>
                      </a:r>
                      <a:endParaRPr lang="ru-RU" sz="1400" dirty="0"/>
                    </a:p>
                  </a:txBody>
                  <a:tcPr/>
                </a:tc>
                <a:tc>
                  <a:txBody>
                    <a:bodyPr/>
                    <a:lstStyle/>
                    <a:p>
                      <a:r>
                        <a:rPr lang="ru-RU" sz="1400" dirty="0" smtClean="0"/>
                        <a:t>900,0</a:t>
                      </a:r>
                      <a:endParaRPr lang="ru-RU" sz="1400" dirty="0"/>
                    </a:p>
                  </a:txBody>
                  <a:tcPr/>
                </a:tc>
              </a:tr>
              <a:tr h="525780">
                <a:tc>
                  <a:txBody>
                    <a:bodyPr/>
                    <a:lstStyle/>
                    <a:p>
                      <a:r>
                        <a:rPr lang="ru-RU" sz="1400" dirty="0" smtClean="0"/>
                        <a:t>6</a:t>
                      </a:r>
                      <a:endParaRPr lang="ru-RU" sz="1400" dirty="0"/>
                    </a:p>
                  </a:txBody>
                  <a:tcPr/>
                </a:tc>
                <a:tc>
                  <a:txBody>
                    <a:bodyPr/>
                    <a:lstStyle/>
                    <a:p>
                      <a:r>
                        <a:rPr lang="ru-RU" sz="1400" dirty="0" smtClean="0"/>
                        <a:t>МП «Основные</a:t>
                      </a:r>
                      <a:r>
                        <a:rPr lang="ru-RU" sz="1400" baseline="0" dirty="0" smtClean="0"/>
                        <a:t> мероприятия по противодействию проявлений терроризма и экстремизма на территории МО «</a:t>
                      </a:r>
                      <a:r>
                        <a:rPr lang="ru-RU" sz="1400" baseline="0" dirty="0" err="1" smtClean="0"/>
                        <a:t>Тахтамукайский</a:t>
                      </a:r>
                      <a:r>
                        <a:rPr lang="ru-RU" sz="1400" baseline="0" dirty="0" smtClean="0"/>
                        <a:t> район»</a:t>
                      </a:r>
                      <a:endParaRPr lang="ru-RU" sz="1400" dirty="0"/>
                    </a:p>
                  </a:txBody>
                  <a:tcPr/>
                </a:tc>
                <a:tc>
                  <a:txBody>
                    <a:bodyPr/>
                    <a:lstStyle/>
                    <a:p>
                      <a:r>
                        <a:rPr lang="ru-RU" sz="1400" dirty="0" smtClean="0"/>
                        <a:t>3200,0</a:t>
                      </a:r>
                      <a:endParaRPr lang="ru-RU" sz="1400" dirty="0"/>
                    </a:p>
                  </a:txBody>
                  <a:tcPr/>
                </a:tc>
              </a:tr>
              <a:tr h="525780">
                <a:tc>
                  <a:txBody>
                    <a:bodyPr/>
                    <a:lstStyle/>
                    <a:p>
                      <a:r>
                        <a:rPr lang="ru-RU" sz="1400" dirty="0" smtClean="0"/>
                        <a:t>7</a:t>
                      </a:r>
                      <a:endParaRPr lang="ru-RU" sz="1400" dirty="0"/>
                    </a:p>
                  </a:txBody>
                  <a:tcPr/>
                </a:tc>
                <a:tc>
                  <a:txBody>
                    <a:bodyPr/>
                    <a:lstStyle/>
                    <a:p>
                      <a:r>
                        <a:rPr lang="ru-RU" sz="1400" dirty="0" smtClean="0"/>
                        <a:t>МП «Комплексные меры противодействия злоупотреблению наркотиками и их незаконному обороту на территории </a:t>
                      </a:r>
                      <a:r>
                        <a:rPr lang="ru-RU" sz="1400" dirty="0" err="1" smtClean="0"/>
                        <a:t>Тахтамукайского</a:t>
                      </a:r>
                      <a:r>
                        <a:rPr lang="ru-RU" sz="1400" dirty="0" smtClean="0"/>
                        <a:t> района»</a:t>
                      </a:r>
                      <a:endParaRPr lang="ru-RU" sz="1400" dirty="0"/>
                    </a:p>
                  </a:txBody>
                  <a:tcPr/>
                </a:tc>
                <a:tc>
                  <a:txBody>
                    <a:bodyPr/>
                    <a:lstStyle/>
                    <a:p>
                      <a:r>
                        <a:rPr lang="ru-RU" sz="1400" dirty="0" smtClean="0"/>
                        <a:t>150,0</a:t>
                      </a:r>
                      <a:endParaRPr lang="ru-RU" sz="1400" dirty="0"/>
                    </a:p>
                  </a:txBody>
                  <a:tcPr/>
                </a:tc>
              </a:tr>
              <a:tr h="316592">
                <a:tc>
                  <a:txBody>
                    <a:bodyPr/>
                    <a:lstStyle/>
                    <a:p>
                      <a:r>
                        <a:rPr lang="ru-RU" sz="1400" dirty="0" smtClean="0"/>
                        <a:t>8</a:t>
                      </a:r>
                      <a:endParaRPr lang="ru-RU" sz="1400" dirty="0"/>
                    </a:p>
                  </a:txBody>
                  <a:tcPr/>
                </a:tc>
                <a:tc>
                  <a:txBody>
                    <a:bodyPr/>
                    <a:lstStyle/>
                    <a:p>
                      <a:r>
                        <a:rPr lang="ru-RU" sz="1400" dirty="0" smtClean="0"/>
                        <a:t>МП</a:t>
                      </a:r>
                      <a:r>
                        <a:rPr lang="ru-RU" sz="1400" baseline="0" dirty="0" smtClean="0"/>
                        <a:t> «Обеспечение безопасности дорожного движения в МО «</a:t>
                      </a:r>
                      <a:r>
                        <a:rPr lang="ru-RU" sz="1400" baseline="0" dirty="0" err="1" smtClean="0"/>
                        <a:t>Тахтамукайский</a:t>
                      </a:r>
                      <a:r>
                        <a:rPr lang="ru-RU" sz="1400" baseline="0" dirty="0" smtClean="0"/>
                        <a:t> район»</a:t>
                      </a:r>
                      <a:endParaRPr lang="ru-RU" sz="1400" dirty="0"/>
                    </a:p>
                  </a:txBody>
                  <a:tcPr/>
                </a:tc>
                <a:tc>
                  <a:txBody>
                    <a:bodyPr/>
                    <a:lstStyle/>
                    <a:p>
                      <a:r>
                        <a:rPr lang="ru-RU" sz="1400" dirty="0" smtClean="0"/>
                        <a:t>480,0</a:t>
                      </a:r>
                      <a:endParaRPr lang="ru-RU" sz="1400" dirty="0"/>
                    </a:p>
                  </a:txBody>
                  <a:tcPr/>
                </a:tc>
              </a:tr>
              <a:tr h="525780">
                <a:tc>
                  <a:txBody>
                    <a:bodyPr/>
                    <a:lstStyle/>
                    <a:p>
                      <a:r>
                        <a:rPr lang="ru-RU" sz="1400" dirty="0" smtClean="0"/>
                        <a:t>9</a:t>
                      </a:r>
                      <a:endParaRPr lang="ru-RU" sz="1400" dirty="0"/>
                    </a:p>
                  </a:txBody>
                  <a:tcPr/>
                </a:tc>
                <a:tc>
                  <a:txBody>
                    <a:bodyPr/>
                    <a:lstStyle/>
                    <a:p>
                      <a:r>
                        <a:rPr lang="ru-RU" sz="1400" dirty="0" smtClean="0"/>
                        <a:t>МП «Санитарное и экологическое благополучие МО «</a:t>
                      </a:r>
                      <a:r>
                        <a:rPr lang="ru-RU" sz="1400" dirty="0" err="1" smtClean="0"/>
                        <a:t>Тахтамукайский</a:t>
                      </a:r>
                      <a:r>
                        <a:rPr lang="ru-RU" sz="1400" dirty="0" smtClean="0"/>
                        <a:t> район»</a:t>
                      </a:r>
                      <a:endParaRPr lang="ru-RU" sz="1400" dirty="0"/>
                    </a:p>
                  </a:txBody>
                  <a:tcPr/>
                </a:tc>
                <a:tc>
                  <a:txBody>
                    <a:bodyPr/>
                    <a:lstStyle/>
                    <a:p>
                      <a:r>
                        <a:rPr lang="ru-RU" sz="1400" dirty="0" smtClean="0"/>
                        <a:t>575,0</a:t>
                      </a:r>
                      <a:endParaRPr lang="ru-RU" sz="1400" dirty="0"/>
                    </a:p>
                  </a:txBody>
                  <a:tcPr/>
                </a:tc>
              </a:tr>
              <a:tr h="525780">
                <a:tc>
                  <a:txBody>
                    <a:bodyPr/>
                    <a:lstStyle/>
                    <a:p>
                      <a:r>
                        <a:rPr lang="ru-RU" sz="1400" dirty="0" smtClean="0"/>
                        <a:t>10</a:t>
                      </a:r>
                      <a:endParaRPr lang="ru-RU" sz="1400" dirty="0"/>
                    </a:p>
                  </a:txBody>
                  <a:tcPr/>
                </a:tc>
                <a:tc>
                  <a:txBody>
                    <a:bodyPr/>
                    <a:lstStyle/>
                    <a:p>
                      <a:r>
                        <a:rPr lang="ru-RU" sz="1400" dirty="0" smtClean="0"/>
                        <a:t>МП «Профилактика безнадзорности и правонарушений среди несовершеннолетних»</a:t>
                      </a:r>
                      <a:endParaRPr lang="ru-RU" sz="1400" dirty="0"/>
                    </a:p>
                  </a:txBody>
                  <a:tcPr/>
                </a:tc>
                <a:tc>
                  <a:txBody>
                    <a:bodyPr/>
                    <a:lstStyle/>
                    <a:p>
                      <a:r>
                        <a:rPr lang="ru-RU" sz="1400" dirty="0" smtClean="0"/>
                        <a:t>200,0</a:t>
                      </a:r>
                      <a:endParaRPr lang="ru-RU" sz="1400" dirty="0"/>
                    </a:p>
                  </a:txBody>
                  <a:tcPr/>
                </a:tc>
              </a:tr>
            </a:tbl>
          </a:graphicData>
        </a:graphic>
      </p:graphicFrame>
    </p:spTree>
    <p:extLst>
      <p:ext uri="{BB962C8B-B14F-4D97-AF65-F5344CB8AC3E}">
        <p14:creationId xmlns:p14="http://schemas.microsoft.com/office/powerpoint/2010/main" val="599642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39279836"/>
              </p:ext>
            </p:extLst>
          </p:nvPr>
        </p:nvGraphicFramePr>
        <p:xfrm>
          <a:off x="179512" y="332656"/>
          <a:ext cx="8712968" cy="6225667"/>
        </p:xfrm>
        <a:graphic>
          <a:graphicData uri="http://schemas.openxmlformats.org/drawingml/2006/table">
            <a:tbl>
              <a:tblPr>
                <a:tableStyleId>{5C22544A-7EE6-4342-B048-85BDC9FD1C3A}</a:tableStyleId>
              </a:tblPr>
              <a:tblGrid>
                <a:gridCol w="504056"/>
                <a:gridCol w="7128792"/>
                <a:gridCol w="1080120"/>
              </a:tblGrid>
              <a:tr h="320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11</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МП «Энергосбережение и </a:t>
                      </a:r>
                      <a:r>
                        <a:rPr kumimoji="0" lang="ru-RU" sz="1400" u="none" strike="noStrike" cap="none" normalizeH="0" baseline="0" dirty="0" err="1" smtClean="0">
                          <a:ln>
                            <a:noFill/>
                          </a:ln>
                          <a:effectLst/>
                        </a:rPr>
                        <a:t>энергоэффективность</a:t>
                      </a:r>
                      <a:r>
                        <a:rPr kumimoji="0" lang="ru-RU" sz="1400" u="none" strike="noStrike" cap="none" normalizeH="0" baseline="0" dirty="0" smtClean="0">
                          <a:ln>
                            <a:noFill/>
                          </a:ln>
                          <a:effectLst/>
                        </a:rPr>
                        <a:t> на объектах социальной сферы»</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1000,0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12</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МП «Гармонизация межнациональных отношений и развития национальных культур на территории МО «</a:t>
                      </a:r>
                      <a:r>
                        <a:rPr kumimoji="0" lang="ru-RU" sz="1400" u="none" strike="noStrike" cap="none" normalizeH="0" baseline="0" dirty="0" err="1" smtClean="0">
                          <a:ln>
                            <a:noFill/>
                          </a:ln>
                          <a:effectLst/>
                        </a:rPr>
                        <a:t>Тахтамукайский</a:t>
                      </a:r>
                      <a:r>
                        <a:rPr kumimoji="0" lang="ru-RU" sz="1400" u="none" strike="noStrike" cap="none" normalizeH="0" baseline="0" dirty="0" smtClean="0">
                          <a:ln>
                            <a:noFill/>
                          </a:ln>
                          <a:effectLst/>
                        </a:rPr>
                        <a:t> район»</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150,0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13</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МП «Обеспечение социально-значимых объектов жизнеобеспечения резервными источниками энергосбережения»</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3400,0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14</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МП «Управление муниципальными финансами и муниципальным долгом»</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37596,0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433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cs typeface="Arial" charset="0"/>
                        </a:rPr>
                        <a:t>15</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j-lt"/>
                          <a:cs typeface="Arial" charset="0"/>
                        </a:rPr>
                        <a:t>МП «Улучшение демографической ситуации в МО «</a:t>
                      </a:r>
                      <a:r>
                        <a:rPr kumimoji="0" lang="ru-RU" sz="1400" b="0" i="0" u="none" strike="noStrike" cap="none" normalizeH="0" baseline="0" dirty="0" err="1" smtClean="0">
                          <a:ln>
                            <a:noFill/>
                          </a:ln>
                          <a:solidFill>
                            <a:srgbClr val="000000"/>
                          </a:solidFill>
                          <a:effectLst/>
                          <a:latin typeface="+mj-lt"/>
                          <a:cs typeface="Arial" charset="0"/>
                        </a:rPr>
                        <a:t>Тахтамукайский</a:t>
                      </a:r>
                      <a:r>
                        <a:rPr kumimoji="0" lang="ru-RU" sz="1400" b="0" i="0" u="none" strike="noStrike" cap="none" normalizeH="0" baseline="0" dirty="0" smtClean="0">
                          <a:ln>
                            <a:noFill/>
                          </a:ln>
                          <a:solidFill>
                            <a:srgbClr val="000000"/>
                          </a:solidFill>
                          <a:effectLst/>
                          <a:latin typeface="+mj-lt"/>
                          <a:cs typeface="Arial" charset="0"/>
                        </a:rPr>
                        <a:t> район»</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j-lt"/>
                          <a:cs typeface="Arial" charset="0"/>
                        </a:rPr>
                        <a:t>300,0</a:t>
                      </a:r>
                      <a:endParaRPr kumimoji="0" lang="ru-RU" sz="1400" b="0" i="0" u="none" strike="noStrike" cap="none" normalizeH="0" baseline="0" dirty="0" smtClean="0">
                        <a:ln>
                          <a:noFill/>
                        </a:ln>
                        <a:solidFill>
                          <a:srgbClr val="000000"/>
                        </a:solidFill>
                        <a:effectLst/>
                        <a:latin typeface="+mj-lt"/>
                        <a:cs typeface="Arial" charset="0"/>
                      </a:endParaRPr>
                    </a:p>
                  </a:txBody>
                  <a:tcPr horzOverflow="overflow"/>
                </a:tc>
              </a:tr>
              <a:tr h="433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dk1"/>
                          </a:solidFill>
                          <a:effectLst/>
                          <a:latin typeface="+mn-lt"/>
                          <a:cs typeface="+mn-cs"/>
                        </a:rPr>
                        <a:t>Социальная политика</a:t>
                      </a:r>
                      <a:endParaRPr kumimoji="0" lang="ru-RU" sz="14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dk1"/>
                          </a:solidFill>
                          <a:effectLst/>
                          <a:latin typeface="+mn-lt"/>
                          <a:cs typeface="+mn-cs"/>
                        </a:rPr>
                        <a:t>3900,0</a:t>
                      </a:r>
                      <a:endParaRPr kumimoji="0" lang="ru-RU" sz="14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302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16</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МП Устойчивое развитие сельских территорий в </a:t>
                      </a:r>
                      <a:r>
                        <a:rPr kumimoji="0" lang="ru-RU" sz="1400" u="none" strike="noStrike" cap="none" normalizeH="0" baseline="0" dirty="0" err="1" smtClean="0">
                          <a:ln>
                            <a:noFill/>
                          </a:ln>
                          <a:effectLst/>
                        </a:rPr>
                        <a:t>Тахтамукайском</a:t>
                      </a:r>
                      <a:r>
                        <a:rPr kumimoji="0" lang="ru-RU" sz="1400" u="none" strike="noStrike" cap="none" normalizeH="0" baseline="0" dirty="0" smtClean="0">
                          <a:ln>
                            <a:noFill/>
                          </a:ln>
                          <a:effectLst/>
                        </a:rPr>
                        <a:t> районе»</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300,0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17</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МП «Обеспечение жильем молодых семей на территории  сельских поселений»</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dk1"/>
                          </a:solidFill>
                          <a:effectLst/>
                          <a:latin typeface="+mn-lt"/>
                          <a:cs typeface="+mn-cs"/>
                        </a:rPr>
                        <a:t>3600,0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dk1"/>
                          </a:solidFill>
                          <a:effectLst/>
                          <a:latin typeface="+mn-lt"/>
                          <a:cs typeface="+mn-cs"/>
                        </a:rPr>
                        <a:t>Образование</a:t>
                      </a:r>
                      <a:endParaRPr kumimoji="0" lang="ru-RU" sz="14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rPr>
                        <a:t>1113226,0</a:t>
                      </a:r>
                      <a:endParaRPr kumimoji="0" lang="ru-RU" sz="14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18</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j-lt"/>
                          <a:cs typeface="Arial" charset="0"/>
                        </a:rPr>
                        <a:t>МП «Молодежная политика в МО «</a:t>
                      </a:r>
                      <a:r>
                        <a:rPr kumimoji="0" lang="ru-RU" sz="1400" b="0" i="0" u="none" strike="noStrike" cap="none" normalizeH="0" baseline="0" dirty="0" err="1" smtClean="0">
                          <a:ln>
                            <a:noFill/>
                          </a:ln>
                          <a:solidFill>
                            <a:srgbClr val="000000"/>
                          </a:solidFill>
                          <a:effectLst/>
                          <a:latin typeface="+mj-lt"/>
                          <a:cs typeface="Arial" charset="0"/>
                        </a:rPr>
                        <a:t>Тахтамукайский</a:t>
                      </a:r>
                      <a:r>
                        <a:rPr kumimoji="0" lang="ru-RU" sz="1400" b="0" i="0" u="none" strike="noStrike" cap="none" normalizeH="0" baseline="0" dirty="0" smtClean="0">
                          <a:ln>
                            <a:noFill/>
                          </a:ln>
                          <a:solidFill>
                            <a:srgbClr val="000000"/>
                          </a:solidFill>
                          <a:effectLst/>
                          <a:latin typeface="+mj-lt"/>
                          <a:cs typeface="Arial" charset="0"/>
                        </a:rPr>
                        <a:t> район»</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500,0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19</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j-lt"/>
                          <a:cs typeface="Arial" charset="0"/>
                        </a:rPr>
                        <a:t>МП «Развитие образования»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1109326,0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3411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entury Schoolbook" panose="02040604050505020304" pitchFamily="18" charset="0"/>
                          <a:cs typeface="Arial" charset="0"/>
                        </a:rPr>
                        <a:t>20</a:t>
                      </a:r>
                      <a:endParaRPr kumimoji="0" lang="ru-RU" sz="1400" b="0" i="0" u="none" strike="noStrike" cap="none" normalizeH="0" baseline="0" dirty="0" smtClean="0">
                        <a:ln>
                          <a:noFill/>
                        </a:ln>
                        <a:solidFill>
                          <a:srgbClr val="000000"/>
                        </a:solidFill>
                        <a:effectLst/>
                        <a:latin typeface="Century Schoolbook" panose="02040604050505020304"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entury Schoolbook" panose="02040604050505020304" pitchFamily="18" charset="0"/>
                          <a:cs typeface="Arial" charset="0"/>
                        </a:rPr>
                        <a:t>МП «Формирование доступной среды для инвалидов маломобильных групп населения в учреждениях образования»</a:t>
                      </a:r>
                      <a:endParaRPr kumimoji="0" lang="ru-RU" sz="1400" b="0" i="0" u="none" strike="noStrike" cap="none" normalizeH="0" baseline="0" dirty="0" smtClean="0">
                        <a:ln>
                          <a:noFill/>
                        </a:ln>
                        <a:solidFill>
                          <a:srgbClr val="000000"/>
                        </a:solidFill>
                        <a:effectLst/>
                        <a:latin typeface="Century Schoolbook" panose="02040604050505020304"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entury Schoolbook" panose="02040604050505020304" pitchFamily="18" charset="0"/>
                          <a:cs typeface="Arial" charset="0"/>
                        </a:rPr>
                        <a:t>3400,0</a:t>
                      </a:r>
                      <a:endParaRPr kumimoji="0" lang="ru-RU" sz="1400" b="0" i="0" u="none" strike="noStrike" cap="none" normalizeH="0" baseline="0" dirty="0" smtClean="0">
                        <a:ln>
                          <a:noFill/>
                        </a:ln>
                        <a:solidFill>
                          <a:srgbClr val="000000"/>
                        </a:solidFill>
                        <a:effectLst/>
                        <a:latin typeface="Century Schoolbook" panose="02040604050505020304" pitchFamily="18" charset="0"/>
                        <a:cs typeface="Arial" charset="0"/>
                      </a:endParaRPr>
                    </a:p>
                  </a:txBody>
                  <a:tcPr horzOverflow="overflow"/>
                </a:tc>
              </a:tr>
            </a:tbl>
          </a:graphicData>
        </a:graphic>
      </p:graphicFrame>
    </p:spTree>
    <p:extLst>
      <p:ext uri="{BB962C8B-B14F-4D97-AF65-F5344CB8AC3E}">
        <p14:creationId xmlns:p14="http://schemas.microsoft.com/office/powerpoint/2010/main" val="2098386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pPr algn="ctr"/>
            <a:endParaRPr lang="ru-RU" sz="1600" b="1"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27584" y="188640"/>
            <a:ext cx="7632848" cy="595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021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54743986"/>
              </p:ext>
            </p:extLst>
          </p:nvPr>
        </p:nvGraphicFramePr>
        <p:xfrm>
          <a:off x="323528" y="188641"/>
          <a:ext cx="8291264" cy="3601321"/>
        </p:xfrm>
        <a:graphic>
          <a:graphicData uri="http://schemas.openxmlformats.org/drawingml/2006/table">
            <a:tbl>
              <a:tblPr>
                <a:tableStyleId>{5C22544A-7EE6-4342-B048-85BDC9FD1C3A}</a:tableStyleId>
              </a:tblPr>
              <a:tblGrid>
                <a:gridCol w="491257"/>
                <a:gridCol w="6637535"/>
                <a:gridCol w="1162472"/>
              </a:tblGrid>
              <a:tr h="360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rPr>
                        <a:t>Жилищно-коммунальное хозяйство</a:t>
                      </a:r>
                      <a:endParaRPr kumimoji="0" lang="ru-RU" sz="14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rPr>
                        <a:t>3700,0</a:t>
                      </a:r>
                      <a:endParaRPr kumimoji="0" lang="ru-RU" sz="14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76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dk1"/>
                          </a:solidFill>
                          <a:effectLst/>
                          <a:latin typeface="+mn-lt"/>
                          <a:cs typeface="+mn-cs"/>
                        </a:rPr>
                        <a:t>21</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МП </a:t>
                      </a:r>
                      <a:r>
                        <a:rPr kumimoji="0" lang="ru-RU" sz="1400" u="none" strike="noStrike" cap="none" normalizeH="0" baseline="0" dirty="0" smtClean="0">
                          <a:ln>
                            <a:noFill/>
                          </a:ln>
                          <a:effectLst/>
                        </a:rPr>
                        <a:t>«Формирование современной городской среды  </a:t>
                      </a:r>
                      <a:r>
                        <a:rPr kumimoji="0" lang="ru-RU" sz="1400" u="none" strike="noStrike" cap="none" normalizeH="0" baseline="0" dirty="0" smtClean="0">
                          <a:ln>
                            <a:noFill/>
                          </a:ln>
                          <a:effectLst/>
                        </a:rPr>
                        <a:t>в МО «</a:t>
                      </a:r>
                      <a:r>
                        <a:rPr kumimoji="0" lang="ru-RU" sz="1400" u="none" strike="noStrike" cap="none" normalizeH="0" baseline="0" dirty="0" err="1" smtClean="0">
                          <a:ln>
                            <a:noFill/>
                          </a:ln>
                          <a:effectLst/>
                        </a:rPr>
                        <a:t>Тахтамукайкий</a:t>
                      </a:r>
                      <a:r>
                        <a:rPr kumimoji="0" lang="ru-RU" sz="1400" u="none" strike="noStrike" cap="none" normalizeH="0" baseline="0" dirty="0" smtClean="0">
                          <a:ln>
                            <a:noFill/>
                          </a:ln>
                          <a:effectLst/>
                        </a:rPr>
                        <a:t> район»</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dk1"/>
                          </a:solidFill>
                          <a:effectLst/>
                          <a:latin typeface="+mn-lt"/>
                          <a:cs typeface="+mn-cs"/>
                        </a:rPr>
                        <a:t>3700,0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745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rPr>
                        <a:t>Средства массовой информации</a:t>
                      </a:r>
                      <a:endParaRPr kumimoji="0" lang="ru-RU" sz="14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 </a:t>
                      </a:r>
                      <a:r>
                        <a:rPr kumimoji="0" lang="ru-RU" sz="1400" b="1" u="none" strike="noStrike" cap="none" normalizeH="0" baseline="0" dirty="0" smtClean="0">
                          <a:ln>
                            <a:noFill/>
                          </a:ln>
                          <a:effectLst/>
                        </a:rPr>
                        <a:t>14469,0</a:t>
                      </a:r>
                      <a:endParaRPr kumimoji="0" lang="ru-RU" sz="14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7696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j-lt"/>
                          <a:cs typeface="Arial" charset="0"/>
                        </a:rPr>
                        <a:t>22</a:t>
                      </a:r>
                      <a:endParaRPr kumimoji="0" lang="ru-RU" sz="1400" b="0" i="0" u="none" strike="noStrike" cap="none" normalizeH="0" baseline="0" dirty="0" smtClean="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МП «Поддержка и развитие печатного средства массовой информации МО «</a:t>
                      </a:r>
                      <a:r>
                        <a:rPr kumimoji="0" lang="ru-RU" sz="1400" u="none" strike="noStrike" cap="none" normalizeH="0" baseline="0" dirty="0" err="1" smtClean="0">
                          <a:ln>
                            <a:noFill/>
                          </a:ln>
                          <a:effectLst/>
                        </a:rPr>
                        <a:t>Тахтамукайский</a:t>
                      </a:r>
                      <a:r>
                        <a:rPr kumimoji="0" lang="ru-RU" sz="1400" u="none" strike="noStrike" cap="none" normalizeH="0" baseline="0" dirty="0" smtClean="0">
                          <a:ln>
                            <a:noFill/>
                          </a:ln>
                          <a:effectLst/>
                        </a:rPr>
                        <a:t> район»</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3968,0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j-lt"/>
                          <a:cs typeface="Arial" charset="0"/>
                        </a:rPr>
                        <a:t>23</a:t>
                      </a:r>
                      <a:endParaRPr kumimoji="0" lang="ru-RU" sz="1400" b="0" i="0" u="none" strike="noStrike" cap="none" normalizeH="0" baseline="0" dirty="0" smtClean="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j-lt"/>
                          <a:cs typeface="Arial" charset="0"/>
                        </a:rPr>
                        <a:t>МП «Развитие телевидения на территории </a:t>
                      </a:r>
                      <a:r>
                        <a:rPr kumimoji="0" lang="ru-RU" sz="1400" b="0" i="0" u="none" strike="noStrike" cap="none" normalizeH="0" baseline="0" dirty="0" err="1" smtClean="0">
                          <a:ln>
                            <a:noFill/>
                          </a:ln>
                          <a:solidFill>
                            <a:srgbClr val="000000"/>
                          </a:solidFill>
                          <a:effectLst/>
                          <a:latin typeface="+mj-lt"/>
                          <a:cs typeface="Arial" charset="0"/>
                        </a:rPr>
                        <a:t>Тахтамукайского</a:t>
                      </a:r>
                      <a:r>
                        <a:rPr kumimoji="0" lang="ru-RU" sz="1400" b="0" i="0" u="none" strike="noStrike" cap="none" normalizeH="0" baseline="0" dirty="0" smtClean="0">
                          <a:ln>
                            <a:noFill/>
                          </a:ln>
                          <a:solidFill>
                            <a:srgbClr val="000000"/>
                          </a:solidFill>
                          <a:effectLst/>
                          <a:latin typeface="+mj-lt"/>
                          <a:cs typeface="Arial" charset="0"/>
                        </a:rPr>
                        <a:t> района»</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j-lt"/>
                          <a:cs typeface="Arial" charset="0"/>
                        </a:rPr>
                        <a:t>10501,0</a:t>
                      </a:r>
                      <a:endParaRPr kumimoji="0" lang="ru-RU" sz="1400" b="0" i="0" u="none" strike="noStrike" cap="none" normalizeH="0" baseline="0" dirty="0" smtClean="0">
                        <a:ln>
                          <a:noFill/>
                        </a:ln>
                        <a:solidFill>
                          <a:srgbClr val="000000"/>
                        </a:solidFill>
                        <a:effectLst/>
                        <a:latin typeface="+mj-lt"/>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dk1"/>
                          </a:solidFill>
                          <a:effectLst/>
                          <a:latin typeface="+mn-lt"/>
                          <a:cs typeface="+mn-cs"/>
                        </a:rPr>
                        <a:t>ВСЕГО:</a:t>
                      </a:r>
                      <a:endParaRPr kumimoji="0" lang="ru-RU" sz="14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dk1"/>
                          </a:solidFill>
                          <a:effectLst/>
                          <a:latin typeface="+mn-lt"/>
                          <a:cs typeface="+mn-cs"/>
                        </a:rPr>
                        <a:t>1340820,0</a:t>
                      </a:r>
                      <a:endParaRPr kumimoji="0" lang="ru-RU" sz="1400" b="1" i="0" u="none" strike="noStrike" cap="none" normalizeH="0" baseline="0" dirty="0" smtClean="0">
                        <a:ln>
                          <a:noFill/>
                        </a:ln>
                        <a:solidFill>
                          <a:srgbClr val="000000"/>
                        </a:solidFill>
                        <a:effectLst/>
                        <a:latin typeface="Calibri" pitchFamily="34" charset="0"/>
                        <a:cs typeface="Arial" charset="0"/>
                      </a:endParaRPr>
                    </a:p>
                  </a:txBody>
                  <a:tcPr horzOverflow="overflow"/>
                </a:tc>
              </a:tr>
            </a:tbl>
          </a:graphicData>
        </a:graphic>
      </p:graphicFrame>
    </p:spTree>
    <p:extLst>
      <p:ext uri="{BB962C8B-B14F-4D97-AF65-F5344CB8AC3E}">
        <p14:creationId xmlns:p14="http://schemas.microsoft.com/office/powerpoint/2010/main" val="58058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1"/>
            <a:ext cx="7992888" cy="432048"/>
          </a:xfrm>
        </p:spPr>
        <p:txBody>
          <a:bodyPr/>
          <a:lstStyle/>
          <a:p>
            <a:pPr marL="320040" indent="-320040" algn="l" fontAlgn="auto">
              <a:spcAft>
                <a:spcPts val="0"/>
              </a:spcAft>
              <a:buClr>
                <a:schemeClr val="accent6">
                  <a:lumMod val="75000"/>
                </a:schemeClr>
              </a:buClr>
              <a:defRPr/>
            </a:pPr>
            <a:r>
              <a:rPr lang="ru-RU" sz="1400" dirty="0" smtClean="0"/>
              <a:t>Перечень ведомственных целевых программ МО «</a:t>
            </a:r>
            <a:r>
              <a:rPr lang="ru-RU" sz="1400" dirty="0" err="1" smtClean="0"/>
              <a:t>Тахтамукайский</a:t>
            </a:r>
            <a:r>
              <a:rPr lang="ru-RU" sz="1400" dirty="0" smtClean="0"/>
              <a:t> район» на 2017 г.</a:t>
            </a:r>
            <a:endParaRPr lang="ru-RU" sz="1400" dirty="0"/>
          </a:p>
        </p:txBody>
      </p:sp>
      <p:graphicFrame>
        <p:nvGraphicFramePr>
          <p:cNvPr id="4" name="Таблица 3"/>
          <p:cNvGraphicFramePr>
            <a:graphicFrameLocks noGrp="1"/>
          </p:cNvGraphicFramePr>
          <p:nvPr>
            <p:extLst>
              <p:ext uri="{D42A27DB-BD31-4B8C-83A1-F6EECF244321}">
                <p14:modId xmlns:p14="http://schemas.microsoft.com/office/powerpoint/2010/main" val="1817800239"/>
              </p:ext>
            </p:extLst>
          </p:nvPr>
        </p:nvGraphicFramePr>
        <p:xfrm>
          <a:off x="395288" y="764705"/>
          <a:ext cx="8280920" cy="5427340"/>
        </p:xfrm>
        <a:graphic>
          <a:graphicData uri="http://schemas.openxmlformats.org/drawingml/2006/table">
            <a:tbl>
              <a:tblPr firstRow="1" bandRow="1">
                <a:tableStyleId>{5C22544A-7EE6-4342-B048-85BDC9FD1C3A}</a:tableStyleId>
              </a:tblPr>
              <a:tblGrid>
                <a:gridCol w="360288"/>
                <a:gridCol w="6941977"/>
                <a:gridCol w="978655"/>
              </a:tblGrid>
              <a:tr h="695320">
                <a:tc>
                  <a:txBody>
                    <a:bodyPr/>
                    <a:lstStyle/>
                    <a:p>
                      <a:r>
                        <a:rPr lang="ru-RU" sz="1600" dirty="0" smtClean="0"/>
                        <a:t>№</a:t>
                      </a:r>
                      <a:endParaRPr lang="ru-RU" sz="1600" dirty="0"/>
                    </a:p>
                  </a:txBody>
                  <a:tcPr/>
                </a:tc>
                <a:tc>
                  <a:txBody>
                    <a:bodyPr/>
                    <a:lstStyle/>
                    <a:p>
                      <a:r>
                        <a:rPr lang="ru-RU" sz="1600" dirty="0" smtClean="0"/>
                        <a:t>Наименование программы</a:t>
                      </a:r>
                      <a:endParaRPr lang="ru-RU" sz="1600" dirty="0"/>
                    </a:p>
                  </a:txBody>
                  <a:tcPr>
                    <a:solidFill>
                      <a:schemeClr val="tx2">
                        <a:lumMod val="60000"/>
                        <a:lumOff val="40000"/>
                      </a:schemeClr>
                    </a:solidFill>
                  </a:tcPr>
                </a:tc>
                <a:tc>
                  <a:txBody>
                    <a:bodyPr/>
                    <a:lstStyle/>
                    <a:p>
                      <a:r>
                        <a:rPr lang="ru-RU" sz="1600" dirty="0" smtClean="0"/>
                        <a:t>Сумма</a:t>
                      </a:r>
                      <a:endParaRPr lang="ru-RU" sz="1600" dirty="0"/>
                    </a:p>
                  </a:txBody>
                  <a:tcPr/>
                </a:tc>
              </a:tr>
              <a:tr h="525780">
                <a:tc>
                  <a:txBody>
                    <a:bodyPr/>
                    <a:lstStyle/>
                    <a:p>
                      <a:endParaRPr lang="ru-RU" sz="1400" dirty="0"/>
                    </a:p>
                  </a:txBody>
                  <a:tcPr/>
                </a:tc>
                <a:tc>
                  <a:txBody>
                    <a:bodyPr/>
                    <a:lstStyle/>
                    <a:p>
                      <a:pPr algn="ctr"/>
                      <a:r>
                        <a:rPr lang="ru-RU" sz="1400" b="1" dirty="0" smtClean="0"/>
                        <a:t>Физическая культура и спорт</a:t>
                      </a:r>
                      <a:endParaRPr lang="ru-RU" sz="1400" b="1" dirty="0"/>
                    </a:p>
                  </a:txBody>
                  <a:tcPr/>
                </a:tc>
                <a:tc>
                  <a:txBody>
                    <a:bodyPr/>
                    <a:lstStyle/>
                    <a:p>
                      <a:r>
                        <a:rPr lang="ru-RU" sz="1400" b="1" dirty="0" smtClean="0"/>
                        <a:t>2500,0</a:t>
                      </a:r>
                      <a:endParaRPr lang="ru-RU" sz="1400" b="1" dirty="0"/>
                    </a:p>
                  </a:txBody>
                  <a:tcPr/>
                </a:tc>
              </a:tr>
              <a:tr h="525780">
                <a:tc>
                  <a:txBody>
                    <a:bodyPr/>
                    <a:lstStyle/>
                    <a:p>
                      <a:r>
                        <a:rPr lang="ru-RU" sz="1400" dirty="0" smtClean="0"/>
                        <a:t>1</a:t>
                      </a:r>
                      <a:endParaRPr lang="ru-RU" sz="1400" dirty="0"/>
                    </a:p>
                  </a:txBody>
                  <a:tcPr/>
                </a:tc>
                <a:tc>
                  <a:txBody>
                    <a:bodyPr/>
                    <a:lstStyle/>
                    <a:p>
                      <a:r>
                        <a:rPr lang="ru-RU" sz="1400" dirty="0" smtClean="0"/>
                        <a:t>ВЦП «Развитие массовой физической культуры и спорта среди населения»</a:t>
                      </a:r>
                      <a:endParaRPr lang="ru-RU" sz="1400" dirty="0"/>
                    </a:p>
                  </a:txBody>
                  <a:tcPr/>
                </a:tc>
                <a:tc>
                  <a:txBody>
                    <a:bodyPr/>
                    <a:lstStyle/>
                    <a:p>
                      <a:r>
                        <a:rPr lang="ru-RU" sz="1400" dirty="0" smtClean="0"/>
                        <a:t>2500,0</a:t>
                      </a:r>
                      <a:endParaRPr lang="ru-RU" sz="1400" dirty="0"/>
                    </a:p>
                  </a:txBody>
                  <a:tcPr/>
                </a:tc>
              </a:tr>
              <a:tr h="525780">
                <a:tc>
                  <a:txBody>
                    <a:bodyPr/>
                    <a:lstStyle/>
                    <a:p>
                      <a:endParaRPr lang="ru-RU" sz="1400" dirty="0"/>
                    </a:p>
                  </a:txBody>
                  <a:tcPr/>
                </a:tc>
                <a:tc>
                  <a:txBody>
                    <a:bodyPr/>
                    <a:lstStyle/>
                    <a:p>
                      <a:pPr algn="ctr"/>
                      <a:r>
                        <a:rPr lang="ru-RU" sz="1400" b="1" dirty="0" smtClean="0"/>
                        <a:t>Культура</a:t>
                      </a:r>
                      <a:endParaRPr lang="ru-RU" sz="1400" b="1" dirty="0"/>
                    </a:p>
                  </a:txBody>
                  <a:tcPr/>
                </a:tc>
                <a:tc>
                  <a:txBody>
                    <a:bodyPr/>
                    <a:lstStyle/>
                    <a:p>
                      <a:r>
                        <a:rPr lang="ru-RU" sz="1400" b="1" dirty="0" smtClean="0"/>
                        <a:t>2500,0</a:t>
                      </a:r>
                      <a:endParaRPr lang="ru-RU" sz="1400" b="1" dirty="0"/>
                    </a:p>
                  </a:txBody>
                  <a:tcPr/>
                </a:tc>
              </a:tr>
              <a:tr h="525780">
                <a:tc>
                  <a:txBody>
                    <a:bodyPr/>
                    <a:lstStyle/>
                    <a:p>
                      <a:r>
                        <a:rPr lang="ru-RU" sz="1400" dirty="0" smtClean="0"/>
                        <a:t>2</a:t>
                      </a:r>
                      <a:endParaRPr lang="ru-RU" sz="1400" dirty="0"/>
                    </a:p>
                  </a:txBody>
                  <a:tcPr/>
                </a:tc>
                <a:tc>
                  <a:txBody>
                    <a:bodyPr/>
                    <a:lstStyle/>
                    <a:p>
                      <a:r>
                        <a:rPr lang="ru-RU" sz="1400" dirty="0" smtClean="0"/>
                        <a:t>ВЦП</a:t>
                      </a:r>
                      <a:r>
                        <a:rPr lang="ru-RU" sz="1400" baseline="0" dirty="0" smtClean="0"/>
                        <a:t> «Развитие культуры»</a:t>
                      </a:r>
                      <a:endParaRPr lang="ru-RU" sz="1400" dirty="0"/>
                    </a:p>
                  </a:txBody>
                  <a:tcPr/>
                </a:tc>
                <a:tc>
                  <a:txBody>
                    <a:bodyPr/>
                    <a:lstStyle/>
                    <a:p>
                      <a:r>
                        <a:rPr lang="ru-RU" sz="1400" dirty="0" smtClean="0"/>
                        <a:t>2500,0</a:t>
                      </a:r>
                      <a:endParaRPr lang="ru-RU" sz="1400" dirty="0"/>
                    </a:p>
                  </a:txBody>
                  <a:tcPr/>
                </a:tc>
              </a:tr>
              <a:tr h="525780">
                <a:tc>
                  <a:txBody>
                    <a:bodyPr/>
                    <a:lstStyle/>
                    <a:p>
                      <a:endParaRPr lang="ru-RU" sz="1400" dirty="0"/>
                    </a:p>
                  </a:txBody>
                  <a:tcPr/>
                </a:tc>
                <a:tc>
                  <a:txBody>
                    <a:bodyPr/>
                    <a:lstStyle/>
                    <a:p>
                      <a:pPr algn="ctr"/>
                      <a:r>
                        <a:rPr lang="ru-RU" sz="1400" b="1" dirty="0" smtClean="0"/>
                        <a:t>Национальная экономика</a:t>
                      </a:r>
                      <a:endParaRPr lang="ru-RU" sz="1400" b="1" dirty="0"/>
                    </a:p>
                  </a:txBody>
                  <a:tcPr/>
                </a:tc>
                <a:tc>
                  <a:txBody>
                    <a:bodyPr/>
                    <a:lstStyle/>
                    <a:p>
                      <a:r>
                        <a:rPr lang="ru-RU" sz="1400" b="1" dirty="0" smtClean="0"/>
                        <a:t>950,0</a:t>
                      </a:r>
                      <a:endParaRPr lang="ru-RU" sz="1400" b="1" dirty="0"/>
                    </a:p>
                  </a:txBody>
                  <a:tcPr/>
                </a:tc>
              </a:tr>
              <a:tr h="525780">
                <a:tc>
                  <a:txBody>
                    <a:bodyPr/>
                    <a:lstStyle/>
                    <a:p>
                      <a:r>
                        <a:rPr lang="ru-RU" sz="1400" dirty="0" smtClean="0"/>
                        <a:t>3</a:t>
                      </a:r>
                      <a:endParaRPr lang="ru-RU" sz="1400" dirty="0"/>
                    </a:p>
                  </a:txBody>
                  <a:tcPr/>
                </a:tc>
                <a:tc>
                  <a:txBody>
                    <a:bodyPr/>
                    <a:lstStyle/>
                    <a:p>
                      <a:r>
                        <a:rPr lang="ru-RU" sz="1400" dirty="0" smtClean="0"/>
                        <a:t>ВЦП</a:t>
                      </a:r>
                      <a:r>
                        <a:rPr lang="ru-RU" sz="1400" baseline="0" dirty="0" smtClean="0"/>
                        <a:t> «Регулирование земельно-имущественных отношений»</a:t>
                      </a:r>
                      <a:endParaRPr lang="ru-RU" sz="1400" dirty="0"/>
                    </a:p>
                  </a:txBody>
                  <a:tcPr/>
                </a:tc>
                <a:tc>
                  <a:txBody>
                    <a:bodyPr/>
                    <a:lstStyle/>
                    <a:p>
                      <a:r>
                        <a:rPr lang="ru-RU" sz="1400" dirty="0" smtClean="0"/>
                        <a:t>950,0</a:t>
                      </a:r>
                      <a:endParaRPr lang="ru-RU" sz="1400" dirty="0"/>
                    </a:p>
                  </a:txBody>
                  <a:tcPr/>
                </a:tc>
              </a:tr>
              <a:tr h="525780">
                <a:tc>
                  <a:txBody>
                    <a:bodyPr/>
                    <a:lstStyle/>
                    <a:p>
                      <a:endParaRPr lang="ru-RU" sz="1400" dirty="0"/>
                    </a:p>
                  </a:txBody>
                  <a:tcPr/>
                </a:tc>
                <a:tc>
                  <a:txBody>
                    <a:bodyPr/>
                    <a:lstStyle/>
                    <a:p>
                      <a:pPr algn="ctr"/>
                      <a:r>
                        <a:rPr lang="ru-RU" sz="1400" b="1" dirty="0" smtClean="0"/>
                        <a:t>Общегосударственные расходы</a:t>
                      </a:r>
                    </a:p>
                    <a:p>
                      <a:pPr algn="ctr"/>
                      <a:endParaRPr lang="ru-RU" sz="1400" dirty="0" smtClean="0"/>
                    </a:p>
                  </a:txBody>
                  <a:tcPr/>
                </a:tc>
                <a:tc>
                  <a:txBody>
                    <a:bodyPr/>
                    <a:lstStyle/>
                    <a:p>
                      <a:r>
                        <a:rPr lang="ru-RU" sz="1400" b="1" dirty="0" smtClean="0"/>
                        <a:t>2800,0</a:t>
                      </a:r>
                      <a:endParaRPr lang="ru-RU" sz="1400" b="1" dirty="0"/>
                    </a:p>
                  </a:txBody>
                  <a:tcPr/>
                </a:tc>
              </a:tr>
              <a:tr h="525780">
                <a:tc>
                  <a:txBody>
                    <a:bodyPr/>
                    <a:lstStyle/>
                    <a:p>
                      <a:r>
                        <a:rPr lang="ru-RU" sz="1400" dirty="0" smtClean="0"/>
                        <a:t>4</a:t>
                      </a:r>
                      <a:endParaRPr lang="ru-RU" sz="1400" dirty="0"/>
                    </a:p>
                  </a:txBody>
                  <a:tcPr/>
                </a:tc>
                <a:tc>
                  <a:txBody>
                    <a:bodyPr/>
                    <a:lstStyle/>
                    <a:p>
                      <a:r>
                        <a:rPr lang="ru-RU" sz="1400" dirty="0" smtClean="0"/>
                        <a:t>ВЦП «О противодействии коррупции»</a:t>
                      </a:r>
                      <a:endParaRPr lang="ru-RU" sz="1400" dirty="0"/>
                    </a:p>
                  </a:txBody>
                  <a:tcPr/>
                </a:tc>
                <a:tc>
                  <a:txBody>
                    <a:bodyPr/>
                    <a:lstStyle/>
                    <a:p>
                      <a:r>
                        <a:rPr lang="ru-RU" sz="1400" dirty="0" smtClean="0"/>
                        <a:t>2300,0</a:t>
                      </a:r>
                      <a:endParaRPr lang="ru-RU" sz="1400" dirty="0"/>
                    </a:p>
                  </a:txBody>
                  <a:tcPr/>
                </a:tc>
              </a:tr>
              <a:tr h="525780">
                <a:tc>
                  <a:txBody>
                    <a:bodyPr/>
                    <a:lstStyle/>
                    <a:p>
                      <a:r>
                        <a:rPr lang="ru-RU" sz="1400" dirty="0" smtClean="0"/>
                        <a:t>5</a:t>
                      </a:r>
                      <a:endParaRPr lang="ru-RU" sz="1400" dirty="0"/>
                    </a:p>
                  </a:txBody>
                  <a:tcPr/>
                </a:tc>
                <a:tc>
                  <a:txBody>
                    <a:bodyPr/>
                    <a:lstStyle/>
                    <a:p>
                      <a:r>
                        <a:rPr lang="ru-RU" sz="1400" dirty="0" smtClean="0"/>
                        <a:t>ВЦП «Организация</a:t>
                      </a:r>
                      <a:r>
                        <a:rPr lang="ru-RU" sz="1400" baseline="0" dirty="0" smtClean="0"/>
                        <a:t> временного трудоустройства несовершеннолетних </a:t>
                      </a:r>
                      <a:r>
                        <a:rPr lang="ru-RU" sz="1400" dirty="0" smtClean="0"/>
                        <a:t>» граждан от 14 до 18 лет в свободное от учебы время»</a:t>
                      </a:r>
                      <a:endParaRPr lang="ru-RU" sz="1400" dirty="0"/>
                    </a:p>
                  </a:txBody>
                  <a:tcPr/>
                </a:tc>
                <a:tc>
                  <a:txBody>
                    <a:bodyPr/>
                    <a:lstStyle/>
                    <a:p>
                      <a:r>
                        <a:rPr lang="ru-RU" sz="1400" dirty="0" smtClean="0"/>
                        <a:t>500,0</a:t>
                      </a:r>
                      <a:endParaRPr lang="ru-RU" sz="1400"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329138902"/>
              </p:ext>
            </p:extLst>
          </p:nvPr>
        </p:nvGraphicFramePr>
        <p:xfrm>
          <a:off x="457200" y="116636"/>
          <a:ext cx="8280920" cy="4232896"/>
        </p:xfrm>
        <a:graphic>
          <a:graphicData uri="http://schemas.openxmlformats.org/drawingml/2006/table">
            <a:tbl>
              <a:tblPr firstRow="1" bandRow="1">
                <a:tableStyleId>{5C22544A-7EE6-4342-B048-85BDC9FD1C3A}</a:tableStyleId>
              </a:tblPr>
              <a:tblGrid>
                <a:gridCol w="360288"/>
                <a:gridCol w="6941977"/>
                <a:gridCol w="978655"/>
              </a:tblGrid>
              <a:tr h="885386">
                <a:tc>
                  <a:txBody>
                    <a:bodyPr/>
                    <a:lstStyle/>
                    <a:p>
                      <a:r>
                        <a:rPr lang="ru-RU" sz="1600" dirty="0" smtClean="0"/>
                        <a:t>№</a:t>
                      </a:r>
                      <a:endParaRPr lang="ru-RU" sz="1600" dirty="0"/>
                    </a:p>
                  </a:txBody>
                  <a:tcPr/>
                </a:tc>
                <a:tc>
                  <a:txBody>
                    <a:bodyPr/>
                    <a:lstStyle/>
                    <a:p>
                      <a:r>
                        <a:rPr lang="ru-RU" sz="1600" dirty="0" smtClean="0"/>
                        <a:t>Наименование программы</a:t>
                      </a:r>
                      <a:endParaRPr lang="ru-RU" sz="1600" dirty="0"/>
                    </a:p>
                  </a:txBody>
                  <a:tcPr>
                    <a:solidFill>
                      <a:schemeClr val="tx2">
                        <a:lumMod val="60000"/>
                        <a:lumOff val="40000"/>
                      </a:schemeClr>
                    </a:solidFill>
                  </a:tcPr>
                </a:tc>
                <a:tc>
                  <a:txBody>
                    <a:bodyPr/>
                    <a:lstStyle/>
                    <a:p>
                      <a:r>
                        <a:rPr lang="ru-RU" sz="1600" dirty="0" smtClean="0"/>
                        <a:t>Сумма</a:t>
                      </a:r>
                      <a:endParaRPr lang="ru-RU" sz="1600" dirty="0"/>
                    </a:p>
                  </a:txBody>
                  <a:tcPr/>
                </a:tc>
              </a:tr>
              <a:tr h="669502">
                <a:tc>
                  <a:txBody>
                    <a:bodyPr/>
                    <a:lstStyle/>
                    <a:p>
                      <a:endParaRPr lang="ru-RU" sz="1400" dirty="0"/>
                    </a:p>
                  </a:txBody>
                  <a:tcPr/>
                </a:tc>
                <a:tc>
                  <a:txBody>
                    <a:bodyPr/>
                    <a:lstStyle/>
                    <a:p>
                      <a:pPr algn="ctr"/>
                      <a:r>
                        <a:rPr lang="ru-RU" sz="1400" b="1" dirty="0" smtClean="0"/>
                        <a:t>Образование</a:t>
                      </a:r>
                      <a:endParaRPr lang="ru-RU" sz="1400" b="1" dirty="0"/>
                    </a:p>
                  </a:txBody>
                  <a:tcPr/>
                </a:tc>
                <a:tc>
                  <a:txBody>
                    <a:bodyPr/>
                    <a:lstStyle/>
                    <a:p>
                      <a:r>
                        <a:rPr lang="ru-RU" sz="1400" b="1" dirty="0" smtClean="0"/>
                        <a:t>3345,0</a:t>
                      </a:r>
                      <a:endParaRPr lang="ru-RU" sz="1400" b="1" dirty="0"/>
                    </a:p>
                  </a:txBody>
                  <a:tcPr/>
                </a:tc>
              </a:tr>
              <a:tr h="669502">
                <a:tc>
                  <a:txBody>
                    <a:bodyPr/>
                    <a:lstStyle/>
                    <a:p>
                      <a:r>
                        <a:rPr lang="ru-RU" sz="1400" dirty="0" smtClean="0"/>
                        <a:t>6</a:t>
                      </a:r>
                      <a:endParaRPr lang="ru-RU" sz="1400" dirty="0"/>
                    </a:p>
                  </a:txBody>
                  <a:tcPr/>
                </a:tc>
                <a:tc>
                  <a:txBody>
                    <a:bodyPr/>
                    <a:lstStyle/>
                    <a:p>
                      <a:r>
                        <a:rPr lang="ru-RU" sz="1400" dirty="0" smtClean="0"/>
                        <a:t>ВЦП «Модернизация дошкольного образования </a:t>
                      </a:r>
                      <a:r>
                        <a:rPr lang="ru-RU" sz="1400" dirty="0" err="1" smtClean="0"/>
                        <a:t>Тахтамукайского</a:t>
                      </a:r>
                      <a:r>
                        <a:rPr lang="ru-RU" sz="1400" dirty="0" smtClean="0"/>
                        <a:t> района»</a:t>
                      </a:r>
                      <a:endParaRPr lang="ru-RU" sz="1400" dirty="0"/>
                    </a:p>
                  </a:txBody>
                  <a:tcPr/>
                </a:tc>
                <a:tc>
                  <a:txBody>
                    <a:bodyPr/>
                    <a:lstStyle/>
                    <a:p>
                      <a:r>
                        <a:rPr lang="ru-RU" sz="1400" dirty="0" smtClean="0"/>
                        <a:t>1145,0</a:t>
                      </a:r>
                      <a:endParaRPr lang="ru-RU" sz="1400" dirty="0"/>
                    </a:p>
                  </a:txBody>
                  <a:tcPr/>
                </a:tc>
              </a:tr>
              <a:tr h="669502">
                <a:tc>
                  <a:txBody>
                    <a:bodyPr/>
                    <a:lstStyle/>
                    <a:p>
                      <a:r>
                        <a:rPr lang="ru-RU" sz="1400" dirty="0" smtClean="0"/>
                        <a:t>7</a:t>
                      </a:r>
                      <a:endParaRPr lang="ru-RU" sz="1400" dirty="0"/>
                    </a:p>
                  </a:txBody>
                  <a:tcPr/>
                </a:tc>
                <a:tc>
                  <a:txBody>
                    <a:bodyPr/>
                    <a:lstStyle/>
                    <a:p>
                      <a:r>
                        <a:rPr lang="ru-RU" sz="1400" dirty="0" smtClean="0"/>
                        <a:t>ВЦП</a:t>
                      </a:r>
                      <a:r>
                        <a:rPr lang="ru-RU" sz="1400" baseline="0" dirty="0" smtClean="0"/>
                        <a:t> «Безопасность образовательного учреждения»</a:t>
                      </a:r>
                      <a:endParaRPr lang="ru-RU" sz="1400" dirty="0"/>
                    </a:p>
                  </a:txBody>
                  <a:tcPr/>
                </a:tc>
                <a:tc>
                  <a:txBody>
                    <a:bodyPr/>
                    <a:lstStyle/>
                    <a:p>
                      <a:r>
                        <a:rPr lang="ru-RU" sz="1400" dirty="0" smtClean="0"/>
                        <a:t>1200,0</a:t>
                      </a:r>
                      <a:endParaRPr lang="ru-RU" sz="1400" dirty="0"/>
                    </a:p>
                  </a:txBody>
                  <a:tcPr/>
                </a:tc>
              </a:tr>
              <a:tr h="669502">
                <a:tc>
                  <a:txBody>
                    <a:bodyPr/>
                    <a:lstStyle/>
                    <a:p>
                      <a:r>
                        <a:rPr lang="ru-RU" sz="1400" dirty="0" smtClean="0"/>
                        <a:t>8</a:t>
                      </a:r>
                      <a:endParaRPr lang="ru-RU" sz="1400" dirty="0"/>
                    </a:p>
                  </a:txBody>
                  <a:tcPr/>
                </a:tc>
                <a:tc>
                  <a:txBody>
                    <a:bodyPr/>
                    <a:lstStyle/>
                    <a:p>
                      <a:pPr algn="l"/>
                      <a:r>
                        <a:rPr lang="ru-RU" sz="1400" b="0" dirty="0" smtClean="0"/>
                        <a:t>ВЦП «Совершенствование</a:t>
                      </a:r>
                      <a:r>
                        <a:rPr lang="ru-RU" sz="1400" b="0" baseline="0" dirty="0" smtClean="0"/>
                        <a:t> материально-технической базы муниципальных образовательных учреждений»</a:t>
                      </a:r>
                      <a:endParaRPr lang="ru-RU" sz="1400" b="0" dirty="0"/>
                    </a:p>
                  </a:txBody>
                  <a:tcPr/>
                </a:tc>
                <a:tc>
                  <a:txBody>
                    <a:bodyPr/>
                    <a:lstStyle/>
                    <a:p>
                      <a:r>
                        <a:rPr lang="ru-RU" sz="1400" b="0" dirty="0" smtClean="0"/>
                        <a:t>1000,0</a:t>
                      </a:r>
                      <a:endParaRPr lang="ru-RU" sz="1400" b="0" dirty="0"/>
                    </a:p>
                  </a:txBody>
                  <a:tcPr/>
                </a:tc>
              </a:tr>
              <a:tr h="669502">
                <a:tc>
                  <a:txBody>
                    <a:bodyPr/>
                    <a:lstStyle/>
                    <a:p>
                      <a:endParaRPr lang="ru-RU" sz="1400" dirty="0"/>
                    </a:p>
                  </a:txBody>
                  <a:tcPr/>
                </a:tc>
                <a:tc>
                  <a:txBody>
                    <a:bodyPr/>
                    <a:lstStyle/>
                    <a:p>
                      <a:r>
                        <a:rPr lang="ru-RU" sz="1400" b="1" dirty="0" smtClean="0"/>
                        <a:t>ВСЕГО:</a:t>
                      </a:r>
                      <a:endParaRPr lang="ru-RU" sz="1400" b="1" dirty="0"/>
                    </a:p>
                  </a:txBody>
                  <a:tcPr/>
                </a:tc>
                <a:tc>
                  <a:txBody>
                    <a:bodyPr/>
                    <a:lstStyle/>
                    <a:p>
                      <a:r>
                        <a:rPr lang="ru-RU" sz="1400" b="1" dirty="0" smtClean="0"/>
                        <a:t>12095,0</a:t>
                      </a:r>
                      <a:endParaRPr lang="ru-RU" sz="1400" b="1" dirty="0"/>
                    </a:p>
                  </a:txBody>
                  <a:tcPr/>
                </a:tc>
              </a:tr>
            </a:tbl>
          </a:graphicData>
        </a:graphic>
      </p:graphicFrame>
    </p:spTree>
    <p:extLst>
      <p:ext uri="{BB962C8B-B14F-4D97-AF65-F5344CB8AC3E}">
        <p14:creationId xmlns:p14="http://schemas.microsoft.com/office/powerpoint/2010/main" val="727636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a:bodyPr>
          <a:lstStyle/>
          <a:p>
            <a:pPr algn="ctr"/>
            <a:r>
              <a:rPr lang="ru-RU" sz="1600" dirty="0" smtClean="0"/>
              <a:t>ОБЩЕСТВЕННО-ЗНАЧИМЫЕ ПРОЕКТЫ  </a:t>
            </a:r>
            <a:endParaRPr lang="ru-RU" sz="1600" dirty="0"/>
          </a:p>
        </p:txBody>
      </p:sp>
      <p:sp>
        <p:nvSpPr>
          <p:cNvPr id="3" name="Объект 2"/>
          <p:cNvSpPr>
            <a:spLocks noGrp="1"/>
          </p:cNvSpPr>
          <p:nvPr>
            <p:ph sz="quarter" idx="1"/>
          </p:nvPr>
        </p:nvSpPr>
        <p:spPr>
          <a:xfrm>
            <a:off x="179512" y="404664"/>
            <a:ext cx="8712968" cy="6069288"/>
          </a:xfrm>
        </p:spPr>
        <p:txBody>
          <a:bodyPr>
            <a:normAutofit/>
          </a:bodyPr>
          <a:lstStyle/>
          <a:p>
            <a:endParaRPr lang="ru-RU" sz="1400" dirty="0" smtClean="0"/>
          </a:p>
          <a:p>
            <a:endParaRPr lang="ru-RU" sz="1400" dirty="0"/>
          </a:p>
          <a:p>
            <a:r>
              <a:rPr lang="ru-RU" sz="1400" dirty="0" smtClean="0"/>
              <a:t>Создание новых мест в общеобразовательных организациях. В 2017 </a:t>
            </a:r>
            <a:r>
              <a:rPr lang="ru-RU" sz="1400" dirty="0" smtClean="0"/>
              <a:t>году на </a:t>
            </a:r>
            <a:r>
              <a:rPr lang="ru-RU" sz="1400" dirty="0" smtClean="0"/>
              <a:t> эти цели освоено 593 976 842,0 </a:t>
            </a:r>
            <a:r>
              <a:rPr lang="ru-RU" sz="1400" dirty="0" err="1" smtClean="0"/>
              <a:t>тыс.руб</a:t>
            </a:r>
            <a:r>
              <a:rPr lang="ru-RU" sz="1400" dirty="0" smtClean="0"/>
              <a:t>. </a:t>
            </a:r>
            <a:r>
              <a:rPr lang="ru-RU" sz="1400" dirty="0" smtClean="0"/>
              <a:t>В 2018 году планируется строительство новых объектов.</a:t>
            </a:r>
          </a:p>
          <a:p>
            <a:r>
              <a:rPr lang="ru-RU" sz="1400" dirty="0" smtClean="0"/>
              <a:t>Строительство  спортивного комплекса в  </a:t>
            </a:r>
            <a:r>
              <a:rPr lang="ru-RU" sz="1400" dirty="0" err="1" smtClean="0"/>
              <a:t>а.Тахтамукай</a:t>
            </a:r>
            <a:r>
              <a:rPr lang="ru-RU" sz="1400" dirty="0" smtClean="0"/>
              <a:t>.  В  2017  году  освоено 33 031 345,0 </a:t>
            </a:r>
            <a:r>
              <a:rPr lang="ru-RU" sz="1400" dirty="0" err="1" smtClean="0"/>
              <a:t>т.р</a:t>
            </a:r>
            <a:r>
              <a:rPr lang="ru-RU" sz="1400" dirty="0" smtClean="0"/>
              <a:t>. В 2018 году планируется завершение объекта и освоение 32 770 915,0 </a:t>
            </a:r>
            <a:r>
              <a:rPr lang="ru-RU" sz="1400" dirty="0" err="1" smtClean="0"/>
              <a:t>т.р</a:t>
            </a:r>
            <a:r>
              <a:rPr lang="ru-RU" sz="1400" dirty="0" smtClean="0"/>
              <a:t>.</a:t>
            </a:r>
            <a:endParaRPr lang="ru-RU" sz="1400" dirty="0"/>
          </a:p>
        </p:txBody>
      </p:sp>
      <p:graphicFrame>
        <p:nvGraphicFramePr>
          <p:cNvPr id="5" name="Схема 4"/>
          <p:cNvGraphicFramePr/>
          <p:nvPr>
            <p:extLst>
              <p:ext uri="{D42A27DB-BD31-4B8C-83A1-F6EECF244321}">
                <p14:modId xmlns:p14="http://schemas.microsoft.com/office/powerpoint/2010/main" val="1265490777"/>
              </p:ext>
            </p:extLst>
          </p:nvPr>
        </p:nvGraphicFramePr>
        <p:xfrm>
          <a:off x="395536" y="1988840"/>
          <a:ext cx="820891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683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634082"/>
          </a:xfrm>
        </p:spPr>
        <p:txBody>
          <a:bodyPr>
            <a:normAutofit fontScale="90000"/>
          </a:bodyPr>
          <a:lstStyle/>
          <a:p>
            <a:pPr algn="ctr"/>
            <a:r>
              <a:rPr lang="ru-RU" sz="1600" b="1" dirty="0" smtClean="0"/>
              <a:t>Информация о расходах бюджета с учетом интересов целевых групп пользователей информации, содержащейся в бюджете для граждан</a:t>
            </a:r>
            <a:endParaRPr lang="ru-RU" sz="1600" b="1" dirty="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5038725"/>
            <a:ext cx="3286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7504" y="908720"/>
            <a:ext cx="8640960" cy="830997"/>
          </a:xfrm>
          <a:prstGeom prst="rect">
            <a:avLst/>
          </a:prstGeom>
          <a:noFill/>
        </p:spPr>
        <p:txBody>
          <a:bodyPr wrap="square" rtlCol="0">
            <a:spAutoFit/>
          </a:bodyPr>
          <a:lstStyle/>
          <a:p>
            <a:pPr algn="just"/>
            <a:r>
              <a:rPr lang="ru-RU" sz="1600" dirty="0" smtClean="0">
                <a:latin typeface="+mj-lt"/>
              </a:rPr>
              <a:t>Расходы на социальную политику нацелены на формирование эффективной системы социальной поддержки граждан, проживающих в МО «</a:t>
            </a:r>
            <a:r>
              <a:rPr lang="ru-RU" sz="1600" dirty="0" err="1" smtClean="0">
                <a:latin typeface="+mj-lt"/>
              </a:rPr>
              <a:t>Тахтамукайский</a:t>
            </a:r>
            <a:r>
              <a:rPr lang="ru-RU" sz="1600" dirty="0" smtClean="0">
                <a:latin typeface="+mj-lt"/>
              </a:rPr>
              <a:t> район»</a:t>
            </a:r>
          </a:p>
          <a:p>
            <a:pPr algn="just"/>
            <a:r>
              <a:rPr lang="ru-RU" sz="1600" dirty="0" smtClean="0">
                <a:latin typeface="+mj-lt"/>
              </a:rPr>
              <a:t>Общий объем расходов на социальную политику в 2017 году составит </a:t>
            </a:r>
            <a:r>
              <a:rPr lang="ru-RU" sz="1600" dirty="0" smtClean="0">
                <a:latin typeface="+mj-lt"/>
              </a:rPr>
              <a:t>43 149</a:t>
            </a:r>
            <a:r>
              <a:rPr lang="ru-RU" sz="1600" dirty="0" smtClean="0">
                <a:latin typeface="+mj-lt"/>
              </a:rPr>
              <a:t>,0 </a:t>
            </a:r>
            <a:r>
              <a:rPr lang="ru-RU" sz="1600" dirty="0" err="1" smtClean="0">
                <a:latin typeface="+mj-lt"/>
              </a:rPr>
              <a:t>т.р</a:t>
            </a:r>
            <a:r>
              <a:rPr lang="ru-RU" sz="1600" dirty="0" smtClean="0">
                <a:latin typeface="+mj-lt"/>
              </a:rPr>
              <a:t>.</a:t>
            </a:r>
            <a:endParaRPr lang="ru-RU" sz="1600" dirty="0">
              <a:latin typeface="+mj-lt"/>
            </a:endParaRP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87" y="3238229"/>
            <a:ext cx="249713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9552" y="2060848"/>
            <a:ext cx="2184672" cy="954107"/>
          </a:xfrm>
          <a:prstGeom prst="rect">
            <a:avLst/>
          </a:prstGeom>
          <a:noFill/>
        </p:spPr>
        <p:txBody>
          <a:bodyPr wrap="square" rtlCol="0">
            <a:spAutoFit/>
          </a:bodyPr>
          <a:lstStyle/>
          <a:p>
            <a:pPr algn="just"/>
            <a:r>
              <a:rPr lang="ru-RU" sz="1400" dirty="0" smtClean="0">
                <a:latin typeface="+mj-lt"/>
              </a:rPr>
              <a:t>Наибольший объем средств в данном разделе направлен на охрану семьи и детства </a:t>
            </a:r>
            <a:endParaRPr lang="ru-RU" sz="1400" dirty="0">
              <a:latin typeface="+mj-lt"/>
            </a:endParaRPr>
          </a:p>
        </p:txBody>
      </p:sp>
      <p:sp>
        <p:nvSpPr>
          <p:cNvPr id="8" name="TextBox 7"/>
          <p:cNvSpPr txBox="1"/>
          <p:nvPr/>
        </p:nvSpPr>
        <p:spPr>
          <a:xfrm>
            <a:off x="1081161" y="5877272"/>
            <a:ext cx="3286125" cy="738664"/>
          </a:xfrm>
          <a:prstGeom prst="rect">
            <a:avLst/>
          </a:prstGeom>
          <a:noFill/>
        </p:spPr>
        <p:txBody>
          <a:bodyPr wrap="square" rtlCol="0">
            <a:spAutoFit/>
          </a:bodyPr>
          <a:lstStyle/>
          <a:p>
            <a:r>
              <a:rPr lang="ru-RU" sz="1400" dirty="0" smtClean="0">
                <a:latin typeface="+mj-lt"/>
              </a:rPr>
              <a:t>Социальные расходы из бюджета на каждого жителя района в 2017 году составят примерно  405 руб.</a:t>
            </a:r>
            <a:endParaRPr lang="ru-RU" sz="1400" dirty="0">
              <a:latin typeface="+mj-lt"/>
            </a:endParaRPr>
          </a:p>
        </p:txBody>
      </p:sp>
      <p:graphicFrame>
        <p:nvGraphicFramePr>
          <p:cNvPr id="10" name="Диаграмма 9"/>
          <p:cNvGraphicFramePr/>
          <p:nvPr>
            <p:extLst>
              <p:ext uri="{D42A27DB-BD31-4B8C-83A1-F6EECF244321}">
                <p14:modId xmlns:p14="http://schemas.microsoft.com/office/powerpoint/2010/main" val="2295964937"/>
              </p:ext>
            </p:extLst>
          </p:nvPr>
        </p:nvGraphicFramePr>
        <p:xfrm>
          <a:off x="4724779" y="1739717"/>
          <a:ext cx="3768080" cy="340015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sz="quarter" idx="1"/>
          </p:nvPr>
        </p:nvSpPr>
        <p:spPr>
          <a:xfrm>
            <a:off x="457200" y="908720"/>
            <a:ext cx="8003232" cy="5565232"/>
          </a:xfrm>
        </p:spPr>
        <p:txBody>
          <a:bodyPr>
            <a:noAutofit/>
          </a:bodyPr>
          <a:lstStyle/>
          <a:p>
            <a:pPr marL="0" indent="0">
              <a:buNone/>
            </a:pPr>
            <a:r>
              <a:rPr lang="ru-RU" sz="1200" dirty="0"/>
              <a:t>АДМИНИСТРАТОР ДОХОДОВ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осуществляющий(ее):</a:t>
            </a:r>
          </a:p>
          <a:p>
            <a:pPr marL="0" indent="0">
              <a:buNone/>
            </a:pPr>
            <a:r>
              <a:rPr lang="ru-RU" sz="1200" dirty="0"/>
              <a:t>- контроль за правильностью исчисления;</a:t>
            </a:r>
          </a:p>
          <a:p>
            <a:pPr marL="0" indent="0">
              <a:buNone/>
            </a:pPr>
            <a:r>
              <a:rPr lang="ru-RU" sz="1200" dirty="0"/>
              <a:t>- полнотой и своевременностью уплаты;</a:t>
            </a:r>
          </a:p>
          <a:p>
            <a:pPr marL="0" indent="0">
              <a:buNone/>
            </a:pPr>
            <a:r>
              <a:rPr lang="ru-RU" sz="1200" dirty="0"/>
              <a:t>- начисление;</a:t>
            </a:r>
          </a:p>
          <a:p>
            <a:pPr marL="0" indent="0">
              <a:buNone/>
            </a:pPr>
            <a:r>
              <a:rPr lang="ru-RU" sz="1200" dirty="0"/>
              <a:t>- учет;</a:t>
            </a:r>
          </a:p>
          <a:p>
            <a:pPr marL="0" indent="0">
              <a:buNone/>
            </a:pPr>
            <a:r>
              <a:rPr lang="ru-RU" sz="1200" dirty="0"/>
              <a:t>- взыскание;</a:t>
            </a:r>
          </a:p>
          <a:p>
            <a:pPr marL="0" indent="0">
              <a:buNone/>
            </a:pPr>
            <a:r>
              <a:rPr lang="ru-RU" sz="1200" dirty="0"/>
              <a:t>-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p>
          <a:p>
            <a:pPr marL="0" indent="0">
              <a:buNone/>
            </a:pPr>
            <a:r>
              <a:rPr lang="ru-RU" sz="1200" dirty="0"/>
              <a:t> </a:t>
            </a:r>
          </a:p>
          <a:p>
            <a:pPr marL="0" indent="0">
              <a:buNone/>
            </a:pPr>
            <a:r>
              <a:rPr lang="ru-RU" sz="1200" dirty="0"/>
              <a:t>АДМИНИСТРАТОР ИСТОЧНИКОВ ФИНАНСИРОВАНИЯ ДЕФИЦИТА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иная организация, имеющий(</a:t>
            </a:r>
            <a:r>
              <a:rPr lang="ru-RU" sz="1200" dirty="0" err="1"/>
              <a:t>ая</a:t>
            </a:r>
            <a:r>
              <a:rPr lang="ru-RU" sz="1200" dirty="0"/>
              <a:t>) право осуществлять операции с источниками финансирования дефицита бюджета.</a:t>
            </a:r>
          </a:p>
          <a:p>
            <a:pPr marL="0" indent="0">
              <a:buNone/>
            </a:pPr>
            <a:endParaRPr lang="ru-RU" sz="1200" dirty="0"/>
          </a:p>
          <a:p>
            <a:pPr marL="0" indent="0">
              <a:buNone/>
            </a:pPr>
            <a:r>
              <a:rPr lang="ru-RU" sz="1200" dirty="0"/>
              <a:t>БЮДЖЕТ</a:t>
            </a:r>
          </a:p>
          <a:p>
            <a:pPr marL="0" indent="0">
              <a:buNone/>
            </a:pPr>
            <a:endParaRPr lang="ru-RU" sz="1200" dirty="0"/>
          </a:p>
          <a:p>
            <a:pPr marL="0" indent="0">
              <a:buNone/>
            </a:pPr>
            <a:r>
              <a:rPr lang="ru-RU" sz="1200" dirty="0"/>
              <a:t>1. фонд денежных средств, предназначенный для финансирования функций государства (федеральный и региональный уровень) и местного самоуправления (местный уровень).</a:t>
            </a:r>
          </a:p>
          <a:p>
            <a:pPr marL="0" indent="0">
              <a:buNone/>
            </a:pPr>
            <a:r>
              <a:rPr lang="ru-RU" sz="1200" dirty="0"/>
              <a:t>2. представляет собой главный финансовый документ страны (региона, муниципалитета, поселения), утверждаемый органом законодательной власти соответствующего уровня управления. </a:t>
            </a:r>
          </a:p>
          <a:p>
            <a:pPr marL="0" indent="0">
              <a:buNone/>
            </a:pPr>
            <a:endParaRPr lang="ru-RU" sz="1200" dirty="0"/>
          </a:p>
        </p:txBody>
      </p:sp>
    </p:spTree>
    <p:extLst>
      <p:ext uri="{BB962C8B-B14F-4D97-AF65-F5344CB8AC3E}">
        <p14:creationId xmlns:p14="http://schemas.microsoft.com/office/powerpoint/2010/main" val="3754565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476672"/>
          </a:xfrm>
        </p:spPr>
        <p:txBody>
          <a:bodyPr>
            <a:normAutofit fontScale="90000"/>
          </a:bodyPr>
          <a:lstStyle/>
          <a:p>
            <a:pPr algn="ctr"/>
            <a:r>
              <a:rPr lang="ru-RU" b="1" dirty="0" smtClean="0"/>
              <a:t>ГЛОССАРИЙ</a:t>
            </a:r>
            <a:endParaRPr lang="ru-RU" b="1" dirty="0"/>
          </a:p>
        </p:txBody>
      </p:sp>
      <p:sp>
        <p:nvSpPr>
          <p:cNvPr id="3" name="Объект 2"/>
          <p:cNvSpPr>
            <a:spLocks noGrp="1"/>
          </p:cNvSpPr>
          <p:nvPr>
            <p:ph sz="quarter" idx="1"/>
          </p:nvPr>
        </p:nvSpPr>
        <p:spPr>
          <a:xfrm>
            <a:off x="395536" y="692696"/>
            <a:ext cx="7920880" cy="5781256"/>
          </a:xfrm>
        </p:spPr>
        <p:txBody>
          <a:bodyPr>
            <a:normAutofit/>
          </a:bodyPr>
          <a:lstStyle/>
          <a:p>
            <a:pPr marL="0" indent="0">
              <a:buNone/>
            </a:pPr>
            <a:r>
              <a:rPr lang="ru-RU" sz="1200" dirty="0"/>
              <a:t>БЮДЖЕТ ГОСУДАРСТВЕННОГО ВНЕБЮДЖЕТНОГО ФОНДА</a:t>
            </a:r>
          </a:p>
          <a:p>
            <a:pPr marL="0" indent="0">
              <a:buNone/>
            </a:pPr>
            <a:endParaRPr lang="ru-RU" sz="1200" dirty="0"/>
          </a:p>
          <a:p>
            <a:pPr marL="0" indent="0">
              <a:buNone/>
            </a:pPr>
            <a:r>
              <a:rPr lang="ru-RU" sz="1200" dirty="0"/>
              <a:t>В состав бюджетов государственных внебюджетных фондов входят бюджеты государственных внебюджетных фондов Российской Федерации и бюджеты территориальных государственных внебюджетных фондов.</a:t>
            </a:r>
          </a:p>
          <a:p>
            <a:pPr marL="0" indent="0">
              <a:buNone/>
            </a:pPr>
            <a:r>
              <a:rPr lang="ru-RU" sz="1200" dirty="0"/>
              <a:t>Бюджетами государственных внебюджетных фондов Российской Федерации являются:</a:t>
            </a:r>
          </a:p>
          <a:p>
            <a:pPr marL="0" indent="0">
              <a:buNone/>
            </a:pPr>
            <a:r>
              <a:rPr lang="ru-RU" sz="1200" dirty="0"/>
              <a:t>- бюджет Пенсионного фонда Российской Федерации;</a:t>
            </a:r>
          </a:p>
          <a:p>
            <a:pPr marL="0" indent="0">
              <a:buNone/>
            </a:pPr>
            <a:r>
              <a:rPr lang="ru-RU" sz="1200" dirty="0"/>
              <a:t>- бюджет Фонда социального страхования Российской Федерации;</a:t>
            </a:r>
          </a:p>
          <a:p>
            <a:pPr marL="0" indent="0">
              <a:buNone/>
            </a:pPr>
            <a:r>
              <a:rPr lang="ru-RU" sz="1200" dirty="0"/>
              <a:t>- бюджет Федерального фонда обязательного медицинского страхования.</a:t>
            </a:r>
          </a:p>
          <a:p>
            <a:pPr marL="0" indent="0">
              <a:buNone/>
            </a:pPr>
            <a:r>
              <a:rPr lang="ru-RU" sz="1200" dirty="0"/>
              <a:t>Бюджетами территориальных государственных внебюджетных фондов являются бюджеты территориальных фондов обязательного медицинского страхования. </a:t>
            </a:r>
          </a:p>
          <a:p>
            <a:pPr marL="0" indent="0">
              <a:buNone/>
            </a:pPr>
            <a:endParaRPr lang="ru-RU" sz="1200" dirty="0"/>
          </a:p>
          <a:p>
            <a:pPr marL="0" indent="0">
              <a:buNone/>
            </a:pPr>
            <a:r>
              <a:rPr lang="ru-RU" sz="1200" dirty="0"/>
              <a:t>БЮДЖЕТ КОНСОЛИДИРОВАННЫЙ</a:t>
            </a:r>
          </a:p>
          <a:p>
            <a:pPr marL="0" indent="0">
              <a:buNone/>
            </a:pPr>
            <a:endParaRPr lang="ru-RU" sz="1200" dirty="0"/>
          </a:p>
          <a:p>
            <a:pPr marL="0" indent="0">
              <a:buNone/>
            </a:pPr>
            <a:r>
              <a:rPr lang="ru-RU" sz="1200" dirty="0"/>
              <a:t>свод бюджетов бюджетной системы Российской Федерации на соответствующей территории (за исключением бюджетов государственных внебюджетных фондов).</a:t>
            </a:r>
          </a:p>
          <a:p>
            <a:pPr marL="0" indent="0">
              <a:buNone/>
            </a:pPr>
            <a:r>
              <a:rPr lang="ru-RU" sz="1200" dirty="0"/>
              <a:t>Консолидированным может быть бюджет:</a:t>
            </a:r>
          </a:p>
          <a:p>
            <a:pPr marL="0" indent="0">
              <a:buNone/>
            </a:pPr>
            <a:r>
              <a:rPr lang="ru-RU" sz="1200" dirty="0"/>
              <a:t>- на местном уровне (свод бюджета муниципального образования и бюджетов входящих в него поселений);</a:t>
            </a:r>
          </a:p>
          <a:p>
            <a:pPr marL="0" indent="0">
              <a:buNone/>
            </a:pPr>
            <a:r>
              <a:rPr lang="ru-RU" sz="1200" dirty="0"/>
              <a:t>- региональном (свод бюджета субъекта Российской Федерации и бюджетов входящих в него муниципальных образований);</a:t>
            </a:r>
          </a:p>
          <a:p>
            <a:pPr marL="0" indent="0">
              <a:buNone/>
            </a:pPr>
            <a:r>
              <a:rPr lang="ru-RU" sz="1200" dirty="0"/>
              <a:t>- федеральном (свод всех бюджетов бюджетной системы Российской Федерации). </a:t>
            </a:r>
          </a:p>
          <a:p>
            <a:pPr marL="0" indent="0">
              <a:buNone/>
            </a:pPr>
            <a:endParaRPr lang="ru-RU" sz="1200" dirty="0"/>
          </a:p>
        </p:txBody>
      </p:sp>
    </p:spTree>
    <p:extLst>
      <p:ext uri="{BB962C8B-B14F-4D97-AF65-F5344CB8AC3E}">
        <p14:creationId xmlns:p14="http://schemas.microsoft.com/office/powerpoint/2010/main" val="3521562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sz="quarter" idx="1"/>
          </p:nvPr>
        </p:nvSpPr>
        <p:spPr>
          <a:xfrm>
            <a:off x="457200" y="836712"/>
            <a:ext cx="8147248" cy="5637240"/>
          </a:xfrm>
        </p:spPr>
        <p:txBody>
          <a:bodyPr>
            <a:normAutofit fontScale="25000" lnSpcReduction="20000"/>
          </a:bodyPr>
          <a:lstStyle/>
          <a:p>
            <a:pPr marL="0" indent="0">
              <a:buNone/>
            </a:pPr>
            <a:r>
              <a:rPr lang="ru-RU" sz="4800" dirty="0"/>
              <a:t>БЮДЖЕТ МУНИЦИПАЛЬНОГО ОБРАЗОВАНИЯ</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местного самоуправления.</a:t>
            </a:r>
          </a:p>
          <a:p>
            <a:pPr marL="0" indent="0">
              <a:buNone/>
            </a:pPr>
            <a:r>
              <a:rPr lang="ru-RU" sz="4800" dirty="0"/>
              <a:t>2. основной финансовый документ муниципального образования, поселения на текущий финансовый год, принимаемый высшим законодательным органом местного самоуправления. </a:t>
            </a:r>
          </a:p>
          <a:p>
            <a:pPr marL="0" indent="0">
              <a:buNone/>
            </a:pPr>
            <a:endParaRPr lang="ru-RU" sz="4800" dirty="0"/>
          </a:p>
          <a:p>
            <a:pPr marL="0" indent="0">
              <a:buNone/>
            </a:pPr>
            <a:r>
              <a:rPr lang="ru-RU" sz="4800" dirty="0"/>
              <a:t>БЮДЖЕТ СУБЪЕКТА РОССИЙСКОЙ ФЕДЕРАЦИИ</a:t>
            </a:r>
          </a:p>
          <a:p>
            <a:pPr marL="0" indent="0">
              <a:buNone/>
            </a:pPr>
            <a:endParaRPr lang="ru-RU" sz="4800" dirty="0"/>
          </a:p>
          <a:p>
            <a:pPr marL="0" indent="0">
              <a:buNone/>
            </a:pPr>
            <a:r>
              <a:rPr lang="ru-RU" sz="4800" dirty="0"/>
              <a:t>1. фонд денежных средств субъекта Российской Федерации. Бюджет субъекта Российской Федерации может быть:</a:t>
            </a:r>
          </a:p>
          <a:p>
            <a:pPr marL="0" indent="0">
              <a:buNone/>
            </a:pPr>
            <a:r>
              <a:rPr lang="ru-RU" sz="4800" dirty="0"/>
              <a:t>- собственно бюджет региона – фонд денежных средств, предназначенный для финансирования функций, отнесенных к предметам ведения субъекта РФ;</a:t>
            </a:r>
          </a:p>
          <a:p>
            <a:pPr marL="0" indent="0">
              <a:buNone/>
            </a:pPr>
            <a:r>
              <a:rPr lang="ru-RU" sz="4800" dirty="0"/>
              <a:t>- консолидированный – включает в себя бюджет региона и бюджеты муниципальных образований, входящих в состав данного региона.</a:t>
            </a:r>
          </a:p>
          <a:p>
            <a:pPr marL="0" indent="0">
              <a:buNone/>
            </a:pPr>
            <a:r>
              <a:rPr lang="ru-RU" sz="4800" dirty="0"/>
              <a:t>2. основной финансовый документ региона на текущий финансовый год, имеющий силу закона. </a:t>
            </a:r>
          </a:p>
          <a:p>
            <a:pPr marL="0" indent="0">
              <a:buNone/>
            </a:pPr>
            <a:endParaRPr lang="ru-RU" sz="4800" dirty="0"/>
          </a:p>
          <a:p>
            <a:pPr marL="0" indent="0">
              <a:buNone/>
            </a:pPr>
            <a:r>
              <a:rPr lang="ru-RU" sz="4800" dirty="0"/>
              <a:t>БЮДЖЕТ ФЕДЕРАЛЬНЫЙ</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государства.</a:t>
            </a:r>
          </a:p>
          <a:p>
            <a:pPr marL="0" indent="0">
              <a:buNone/>
            </a:pPr>
            <a:r>
              <a:rPr lang="ru-RU" sz="4800" dirty="0"/>
              <a:t>2. основной финансовый документ страны на текущий финансовый год, имеющий силу закона. </a:t>
            </a:r>
          </a:p>
          <a:p>
            <a:pPr marL="0" indent="0">
              <a:buNone/>
            </a:pPr>
            <a:endParaRPr lang="ru-RU" sz="4800" dirty="0"/>
          </a:p>
          <a:p>
            <a:pPr marL="0" indent="0">
              <a:buNone/>
            </a:pPr>
            <a:r>
              <a:rPr lang="ru-RU" sz="4800" dirty="0"/>
              <a:t>БЮДЖЕТНАЯ КЛАССИФИКАЦИЯ</a:t>
            </a:r>
          </a:p>
          <a:p>
            <a:pPr marL="0" indent="0">
              <a:buNone/>
            </a:pPr>
            <a:endParaRPr lang="ru-RU" sz="4800" dirty="0"/>
          </a:p>
          <a:p>
            <a:pPr marL="0" indent="0">
              <a:buNone/>
            </a:pPr>
            <a:r>
              <a:rPr lang="ru-RU" sz="4800" dirty="0"/>
              <a:t>группировка доходов и расходов бюджетов всех уровней бюджетной системы Российской Федерации, а также источников финансирования дефицитов этих бюджетов, используемая для составления и исполнения бюджетов.</a:t>
            </a:r>
          </a:p>
          <a:p>
            <a:pPr marL="0" indent="0">
              <a:buNone/>
            </a:pPr>
            <a:endParaRPr lang="ru-RU" sz="4800" dirty="0"/>
          </a:p>
        </p:txBody>
      </p:sp>
    </p:spTree>
    <p:extLst>
      <p:ext uri="{BB962C8B-B14F-4D97-AF65-F5344CB8AC3E}">
        <p14:creationId xmlns:p14="http://schemas.microsoft.com/office/powerpoint/2010/main" val="956631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sz="quarter" idx="1"/>
          </p:nvPr>
        </p:nvSpPr>
        <p:spPr>
          <a:xfrm>
            <a:off x="457200" y="836712"/>
            <a:ext cx="8147248" cy="5637240"/>
          </a:xfrm>
        </p:spPr>
        <p:txBody>
          <a:bodyPr>
            <a:normAutofit fontScale="25000" lnSpcReduction="20000"/>
          </a:bodyPr>
          <a:lstStyle/>
          <a:p>
            <a:pPr marL="0" indent="0">
              <a:buNone/>
            </a:pPr>
            <a:r>
              <a:rPr lang="ru-RU" sz="4800" dirty="0"/>
              <a:t>БЮДЖЕТНАЯ РОСПИСЬ</a:t>
            </a:r>
          </a:p>
          <a:p>
            <a:pPr marL="0" indent="0">
              <a:buNone/>
            </a:pPr>
            <a:endParaRPr lang="ru-RU" sz="4800" dirty="0"/>
          </a:p>
          <a:p>
            <a:pPr marL="0" indent="0">
              <a:buNone/>
            </a:pPr>
            <a:r>
              <a:rPr lang="ru-RU" sz="4800" dirty="0"/>
              <a:t>документ, который составляется и ведется:</a:t>
            </a:r>
          </a:p>
          <a:p>
            <a:pPr marL="0" indent="0">
              <a:buNone/>
            </a:pPr>
            <a:r>
              <a:rPr lang="ru-RU" sz="4800" dirty="0"/>
              <a:t>- ГРБС – в целях исполнения бюджета в части расходов;</a:t>
            </a:r>
          </a:p>
          <a:p>
            <a:pPr marL="0" indent="0">
              <a:buNone/>
            </a:pPr>
            <a:r>
              <a:rPr lang="ru-RU" sz="4800" dirty="0"/>
              <a:t>- Главным администратором источников финансирования дефицита бюджета - в целях исполнения бюджета в части источников финансирования дефицита бюджета. </a:t>
            </a:r>
          </a:p>
          <a:p>
            <a:pPr marL="0" indent="0">
              <a:buNone/>
            </a:pPr>
            <a:endParaRPr lang="ru-RU" sz="4800" dirty="0"/>
          </a:p>
          <a:p>
            <a:pPr marL="0" indent="0">
              <a:buNone/>
            </a:pPr>
            <a:r>
              <a:rPr lang="ru-RU" sz="4800" dirty="0"/>
              <a:t>БЮДЖЕТНАЯ СИСТЕМА РОССИЙСКОЙ ФЕДЕРАЦИИ</a:t>
            </a:r>
          </a:p>
          <a:p>
            <a:pPr marL="0" indent="0">
              <a:buNone/>
            </a:pPr>
            <a:endParaRPr lang="ru-RU" sz="4800" dirty="0"/>
          </a:p>
          <a:p>
            <a:pPr marL="0" indent="0">
              <a:buNone/>
            </a:pPr>
            <a:r>
              <a:rPr lang="ru-RU" sz="4800" dirty="0"/>
              <a:t>совокупность всех бюджетов в Российской Федерации: федерального, региональных, местных, государственных внебюджетных фондов.</a:t>
            </a:r>
          </a:p>
          <a:p>
            <a:pPr marL="0" indent="0">
              <a:buNone/>
            </a:pPr>
            <a:endParaRPr lang="ru-RU" sz="4800" dirty="0"/>
          </a:p>
          <a:p>
            <a:pPr marL="0" indent="0">
              <a:buNone/>
            </a:pPr>
            <a:r>
              <a:rPr lang="ru-RU" sz="4800" dirty="0"/>
              <a:t>БЮДЖЕТНАЯ СМЕТА</a:t>
            </a:r>
          </a:p>
          <a:p>
            <a:pPr marL="0" indent="0">
              <a:buNone/>
            </a:pPr>
            <a:endParaRPr lang="ru-RU" sz="4800" dirty="0"/>
          </a:p>
          <a:p>
            <a:pPr marL="0" indent="0">
              <a:buNone/>
            </a:pPr>
            <a:r>
              <a:rPr lang="ru-RU" sz="4800" dirty="0"/>
              <a:t>документ, устанавливающий лимиты бюджетных обязательств казенного учреждения. Бюджетная смета представлена в разрезе кодов бюджетной классификации расходов. </a:t>
            </a:r>
          </a:p>
          <a:p>
            <a:pPr marL="0" indent="0">
              <a:buNone/>
            </a:pPr>
            <a:endParaRPr lang="ru-RU" sz="4800" dirty="0"/>
          </a:p>
          <a:p>
            <a:pPr marL="0" indent="0">
              <a:buNone/>
            </a:pPr>
            <a:r>
              <a:rPr lang="ru-RU" sz="4800" dirty="0"/>
              <a:t>БЮДЖЕТНОЕ ОБЯЗАТЕЛЬСТВО</a:t>
            </a:r>
          </a:p>
          <a:p>
            <a:pPr marL="0" indent="0">
              <a:buNone/>
            </a:pPr>
            <a:r>
              <a:rPr lang="ru-RU" sz="4800" dirty="0" smtClean="0"/>
              <a:t>расходные </a:t>
            </a:r>
            <a:r>
              <a:rPr lang="ru-RU" sz="4800" dirty="0"/>
              <a:t>обязательства, подлежащие исполнению в соответствующем финансовом году.</a:t>
            </a:r>
          </a:p>
          <a:p>
            <a:pPr marL="0" indent="0">
              <a:buNone/>
            </a:pPr>
            <a:endParaRPr lang="ru-RU" sz="4800" dirty="0"/>
          </a:p>
          <a:p>
            <a:pPr marL="0" indent="0">
              <a:buNone/>
            </a:pPr>
            <a:r>
              <a:rPr lang="ru-RU" sz="4800" dirty="0"/>
              <a:t>БЮДЖЕТНЫЕ АССИГНОВАНИЯ</a:t>
            </a:r>
          </a:p>
          <a:p>
            <a:pPr marL="0" indent="0">
              <a:buNone/>
            </a:pPr>
            <a:r>
              <a:rPr lang="ru-RU" sz="4800" dirty="0" smtClean="0"/>
              <a:t>предельные </a:t>
            </a:r>
            <a:r>
              <a:rPr lang="ru-RU" sz="4800" dirty="0"/>
              <a:t>объемы денежных средств, предусмотренные в соответствующем финансовом году для исполнения бюджетных обязательств.</a:t>
            </a:r>
          </a:p>
          <a:p>
            <a:pPr marL="0" indent="0">
              <a:buNone/>
            </a:pPr>
            <a:endParaRPr lang="ru-RU" sz="4800" dirty="0"/>
          </a:p>
          <a:p>
            <a:pPr marL="0" indent="0">
              <a:buNone/>
            </a:pPr>
            <a:r>
              <a:rPr lang="ru-RU" sz="4800" dirty="0"/>
              <a:t>БЮДЖЕТНЫЕ ИНВЕСТИЦИИ</a:t>
            </a:r>
          </a:p>
          <a:p>
            <a:pPr marL="0" indent="0">
              <a:buNone/>
            </a:pPr>
            <a:r>
              <a:rPr lang="ru-RU" sz="4800" dirty="0" smtClean="0"/>
              <a:t>средства </a:t>
            </a:r>
            <a:r>
              <a:rPr lang="ru-RU" sz="4800" dirty="0"/>
              <a:t>бюджета, направленные на приобретение, модернизацию государственного (муниципального) имущества.</a:t>
            </a:r>
          </a:p>
          <a:p>
            <a:pPr marL="0" indent="0">
              <a:buNone/>
            </a:pPr>
            <a:endParaRPr lang="ru-RU" dirty="0"/>
          </a:p>
        </p:txBody>
      </p:sp>
    </p:spTree>
    <p:extLst>
      <p:ext uri="{BB962C8B-B14F-4D97-AF65-F5344CB8AC3E}">
        <p14:creationId xmlns:p14="http://schemas.microsoft.com/office/powerpoint/2010/main" val="630773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smtClean="0"/>
              <a:t>ГЛОССАРИЙ</a:t>
            </a:r>
            <a:endParaRPr lang="ru-RU" sz="2800" dirty="0"/>
          </a:p>
        </p:txBody>
      </p:sp>
      <p:sp>
        <p:nvSpPr>
          <p:cNvPr id="3" name="Объект 2"/>
          <p:cNvSpPr>
            <a:spLocks noGrp="1"/>
          </p:cNvSpPr>
          <p:nvPr>
            <p:ph sz="quarter" idx="1"/>
          </p:nvPr>
        </p:nvSpPr>
        <p:spPr>
          <a:xfrm>
            <a:off x="457200" y="908720"/>
            <a:ext cx="8291264" cy="5565232"/>
          </a:xfrm>
        </p:spPr>
        <p:txBody>
          <a:bodyPr>
            <a:normAutofit fontScale="25000" lnSpcReduction="20000"/>
          </a:bodyPr>
          <a:lstStyle/>
          <a:p>
            <a:pPr marL="0" indent="0">
              <a:buNone/>
            </a:pPr>
            <a:r>
              <a:rPr lang="ru-RU" sz="4800" dirty="0"/>
              <a:t>БЮДЖЕТНЫЙ ПРОЦЕСС</a:t>
            </a:r>
          </a:p>
          <a:p>
            <a:pPr marL="0" indent="0">
              <a:buNone/>
            </a:pPr>
            <a:r>
              <a:rPr lang="ru-RU" sz="4800" dirty="0" smtClean="0"/>
              <a:t>деятельность </a:t>
            </a:r>
            <a:r>
              <a:rPr lang="ru-RU" sz="4800" dirty="0"/>
              <a:t>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sz="4800" dirty="0"/>
          </a:p>
          <a:p>
            <a:pPr marL="0" indent="0">
              <a:buNone/>
            </a:pPr>
            <a:r>
              <a:rPr lang="ru-RU" sz="4800" dirty="0"/>
              <a:t>ВЕДОМСТВЕННАЯ СТРУКТУРА РАСХОДОВ БЮДЖЕТА</a:t>
            </a:r>
          </a:p>
          <a:p>
            <a:pPr marL="0" indent="0">
              <a:buNone/>
            </a:pPr>
            <a:r>
              <a:rPr lang="ru-RU" sz="4800" dirty="0" smtClean="0"/>
              <a:t>распределение </a:t>
            </a:r>
            <a:r>
              <a:rPr lang="ru-RU" sz="4800" dirty="0"/>
              <a:t>бюджетных средств по главным распорядителям бюджетных средств, по разделам, подразделам, целевым статьям и видам расходов бюджетной классификации Российской Федерации.</a:t>
            </a:r>
          </a:p>
          <a:p>
            <a:pPr marL="0" indent="0">
              <a:buNone/>
            </a:pPr>
            <a:r>
              <a:rPr lang="ru-RU" sz="4800" dirty="0"/>
              <a:t> </a:t>
            </a:r>
          </a:p>
          <a:p>
            <a:pPr marL="0" indent="0">
              <a:buNone/>
            </a:pPr>
            <a:r>
              <a:rPr lang="ru-RU" sz="4800" dirty="0"/>
              <a:t>ВНЕШНИЙ ДОЛГ</a:t>
            </a:r>
          </a:p>
          <a:p>
            <a:pPr marL="0" indent="0">
              <a:buNone/>
            </a:pPr>
            <a:r>
              <a:rPr lang="ru-RU" sz="4800" dirty="0" smtClean="0"/>
              <a:t>долг</a:t>
            </a:r>
            <a:r>
              <a:rPr lang="ru-RU" sz="4800" dirty="0"/>
              <a:t>, выраженный в иностранной валюте. В объем внешнего долга не включается долг субъектов Российской Федерации и муниципальных образований перед Российской Федерацией, выраженный в иностранной валюте. </a:t>
            </a:r>
          </a:p>
          <a:p>
            <a:pPr marL="0" indent="0">
              <a:buNone/>
            </a:pPr>
            <a:endParaRPr lang="ru-RU" sz="4800" dirty="0"/>
          </a:p>
          <a:p>
            <a:pPr marL="0" indent="0">
              <a:buNone/>
            </a:pPr>
            <a:r>
              <a:rPr lang="ru-RU" sz="4800" dirty="0"/>
              <a:t>ВНУТРЕННИЙ ДОЛГ</a:t>
            </a:r>
          </a:p>
          <a:p>
            <a:pPr marL="0" indent="0">
              <a:buNone/>
            </a:pPr>
            <a:r>
              <a:rPr lang="ru-RU" sz="4800" dirty="0" smtClean="0"/>
              <a:t>долг</a:t>
            </a:r>
            <a:r>
              <a:rPr lang="ru-RU" sz="4800" dirty="0"/>
              <a:t>, выраженный в валюте РФ (рублях), а также долг субъектов Российской Федерации и муниципальных образований перед Российской Федерацией, выраженный в иностранной валюте.</a:t>
            </a:r>
          </a:p>
          <a:p>
            <a:pPr marL="0" indent="0">
              <a:buNone/>
            </a:pPr>
            <a:endParaRPr lang="ru-RU" sz="4800" dirty="0"/>
          </a:p>
          <a:p>
            <a:pPr marL="0" indent="0">
              <a:buNone/>
            </a:pPr>
            <a:r>
              <a:rPr lang="ru-RU" sz="4800" dirty="0"/>
              <a:t>ГЛАВНЫЙ АДМИНИСТРАТОР ДОХОДОВ БЮДЖЕТА</a:t>
            </a:r>
          </a:p>
          <a:p>
            <a:pPr marL="0" indent="0">
              <a:buNone/>
            </a:pPr>
            <a:r>
              <a:rPr lang="ru-RU" sz="4800" dirty="0" smtClean="0"/>
              <a:t>орган </a:t>
            </a:r>
            <a:r>
              <a:rPr lang="ru-RU" sz="4800" dirty="0"/>
              <a:t>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имеющий(ее) в своем ведении администраторов доходов бюджета.</a:t>
            </a:r>
          </a:p>
          <a:p>
            <a:pPr marL="0" indent="0">
              <a:buNone/>
            </a:pPr>
            <a:endParaRPr lang="ru-RU" sz="4800" dirty="0"/>
          </a:p>
          <a:p>
            <a:pPr marL="0" indent="0">
              <a:buNone/>
            </a:pPr>
            <a:r>
              <a:rPr lang="ru-RU" sz="4800" dirty="0"/>
              <a:t>ГЛАВНЫЙ АДМИНИСТРАТОР ИСТОЧНИКОВ ФИНАНСИРОВАНИЯ ДЕФИЦИТА БЮДЖЕТА</a:t>
            </a:r>
          </a:p>
          <a:p>
            <a:pPr marL="0" indent="0">
              <a:buNone/>
            </a:pPr>
            <a:r>
              <a:rPr lang="ru-RU" sz="4800" dirty="0" smtClean="0"/>
              <a:t>орган </a:t>
            </a:r>
            <a:r>
              <a:rPr lang="ru-RU" sz="4800" dirty="0"/>
              <a:t>государственной власти (местного самоуправления), орган управления государственным внебюджетным фондом, иная организация, имеющий(</a:t>
            </a:r>
            <a:r>
              <a:rPr lang="ru-RU" sz="4800" dirty="0" err="1"/>
              <a:t>ая</a:t>
            </a:r>
            <a:r>
              <a:rPr lang="ru-RU" sz="4800" dirty="0"/>
              <a:t>) в своем ведении администраторов источников финансирования дефицита бюджета.</a:t>
            </a:r>
          </a:p>
          <a:p>
            <a:endParaRPr lang="ru-RU" dirty="0"/>
          </a:p>
        </p:txBody>
      </p:sp>
    </p:spTree>
    <p:extLst>
      <p:ext uri="{BB962C8B-B14F-4D97-AF65-F5344CB8AC3E}">
        <p14:creationId xmlns:p14="http://schemas.microsoft.com/office/powerpoint/2010/main" val="1033738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341313"/>
            <a:ext cx="8645525"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807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a:bodyPr>
          <a:lstStyle/>
          <a:p>
            <a:pPr algn="ctr"/>
            <a:r>
              <a:rPr lang="ru-RU" sz="2800" b="1" dirty="0" smtClean="0"/>
              <a:t>ГЛОССАРИЙ</a:t>
            </a:r>
            <a:endParaRPr lang="ru-RU" sz="2800" b="1" dirty="0"/>
          </a:p>
        </p:txBody>
      </p:sp>
      <p:sp>
        <p:nvSpPr>
          <p:cNvPr id="3" name="Объект 2"/>
          <p:cNvSpPr>
            <a:spLocks noGrp="1"/>
          </p:cNvSpPr>
          <p:nvPr>
            <p:ph sz="quarter" idx="1"/>
          </p:nvPr>
        </p:nvSpPr>
        <p:spPr>
          <a:xfrm>
            <a:off x="457200" y="836712"/>
            <a:ext cx="8291264" cy="5637240"/>
          </a:xfrm>
        </p:spPr>
        <p:txBody>
          <a:bodyPr>
            <a:noAutofit/>
          </a:bodyPr>
          <a:lstStyle/>
          <a:p>
            <a:pPr marL="0" indent="0">
              <a:buNone/>
            </a:pPr>
            <a:r>
              <a:rPr lang="ru-RU" sz="1200" dirty="0"/>
              <a:t>ГЛАВНЫЙ РАСПОРЯДИТЕЛЬ БЮДЖЕТНЫХ СРЕДСТВ (ГРБС)</a:t>
            </a:r>
          </a:p>
          <a:p>
            <a:pPr marL="0" indent="0">
              <a:buNone/>
            </a:pPr>
            <a:r>
              <a:rPr lang="ru-RU" sz="1200" dirty="0" smtClean="0"/>
              <a:t>орган </a:t>
            </a:r>
            <a:r>
              <a:rPr lang="ru-RU" sz="1200" dirty="0"/>
              <a:t>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a:p>
            <a:pPr marL="0" indent="0">
              <a:buNone/>
            </a:pPr>
            <a:endParaRPr lang="ru-RU" sz="1200" dirty="0"/>
          </a:p>
          <a:p>
            <a:pPr marL="0" indent="0">
              <a:buNone/>
            </a:pPr>
            <a:r>
              <a:rPr lang="ru-RU" sz="1200" dirty="0"/>
              <a:t>ГОСУДАРСТВЕННАЯ (МУНИЦИПАЛЬНАЯ) ГАРАНТИЯ</a:t>
            </a:r>
          </a:p>
          <a:p>
            <a:pPr marL="0" indent="0">
              <a:buNone/>
            </a:pPr>
            <a:r>
              <a:rPr lang="ru-RU" sz="1200" dirty="0" smtClean="0"/>
              <a:t>вид </a:t>
            </a:r>
            <a:r>
              <a:rPr lang="ru-RU" sz="1200" dirty="0"/>
              <a:t>долгового обязательства государства (муниципального образования). Предполагает обязанность государства (муниципального образования) уплатить кредитору (бенефициару) определенную денежную сумму за должника (принципала) за счет средств соответствующего бюджета при наступлении гарантийного случая. </a:t>
            </a:r>
          </a:p>
          <a:p>
            <a:pPr marL="0" indent="0">
              <a:buNone/>
            </a:pPr>
            <a:endParaRPr lang="ru-RU" sz="1200" dirty="0"/>
          </a:p>
          <a:p>
            <a:pPr marL="0" indent="0">
              <a:buNone/>
            </a:pPr>
            <a:r>
              <a:rPr lang="ru-RU" sz="1200" dirty="0"/>
              <a:t>ГОСУДАРСТВЕННАЯ ПРОГРАММА</a:t>
            </a:r>
          </a:p>
          <a:p>
            <a:pPr marL="0" indent="0">
              <a:buNone/>
            </a:pPr>
            <a:r>
              <a:rPr lang="ru-RU" sz="1200" dirty="0" smtClean="0"/>
              <a:t>система </a:t>
            </a:r>
            <a:r>
              <a:rPr lang="ru-RU" sz="1200" dirty="0"/>
              <a:t>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a:t>
            </a:r>
          </a:p>
          <a:p>
            <a:pPr marL="0" indent="0">
              <a:buNone/>
            </a:pPr>
            <a:endParaRPr lang="ru-RU" sz="1200" dirty="0"/>
          </a:p>
          <a:p>
            <a:pPr marL="0" indent="0">
              <a:buNone/>
            </a:pPr>
            <a:r>
              <a:rPr lang="ru-RU" sz="1200" dirty="0"/>
              <a:t>ГОСУДАРСТВЕННОЕ (МУНИЦИПАЛЬНОЕ) ЗАДАНИЕ</a:t>
            </a:r>
          </a:p>
          <a:p>
            <a:pPr marL="0" indent="0">
              <a:buNone/>
            </a:pPr>
            <a:r>
              <a:rPr lang="ru-RU" sz="1200" dirty="0" smtClean="0"/>
              <a:t>документ</a:t>
            </a:r>
            <a:r>
              <a:rPr lang="ru-RU" sz="1200" dirty="0"/>
              <a:t>, содержащий требования к составу, качеству, объему, условиям, порядку и результатам оказания государственных (муниципальных) услуг (выполнения работ).</a:t>
            </a:r>
          </a:p>
          <a:p>
            <a:pPr marL="0" indent="0">
              <a:buNone/>
            </a:pPr>
            <a:endParaRPr lang="ru-RU" sz="1200" dirty="0"/>
          </a:p>
          <a:p>
            <a:pPr marL="0" indent="0">
              <a:buNone/>
            </a:pPr>
            <a:r>
              <a:rPr lang="ru-RU" sz="1200" dirty="0"/>
              <a:t>ГОСУДАРСТВЕННЫЕ (МУНИЦИПАЛЬНЫЕ) УСЛУГИ (РАБОТЫ)</a:t>
            </a:r>
          </a:p>
          <a:p>
            <a:pPr marL="0" indent="0">
              <a:buNone/>
            </a:pPr>
            <a:r>
              <a:rPr lang="ru-RU" sz="1200" dirty="0" smtClean="0"/>
              <a:t>услуги </a:t>
            </a:r>
            <a:r>
              <a:rPr lang="ru-RU" sz="1200" dirty="0"/>
              <a:t>(работы), оказываемые (выполняемые) органами государственной власти (органами местного самоуправления), государственными (муниципальными) учреждениями.</a:t>
            </a:r>
          </a:p>
          <a:p>
            <a:pPr marL="0" indent="0">
              <a:buNone/>
            </a:pPr>
            <a:endParaRPr lang="ru-RU" sz="1200" dirty="0"/>
          </a:p>
        </p:txBody>
      </p:sp>
    </p:spTree>
    <p:extLst>
      <p:ext uri="{BB962C8B-B14F-4D97-AF65-F5344CB8AC3E}">
        <p14:creationId xmlns:p14="http://schemas.microsoft.com/office/powerpoint/2010/main" val="1815873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smtClean="0"/>
              <a:t>ГЛОССАРИЙ</a:t>
            </a:r>
            <a:endParaRPr lang="ru-RU" sz="2800" dirty="0"/>
          </a:p>
        </p:txBody>
      </p:sp>
      <p:sp>
        <p:nvSpPr>
          <p:cNvPr id="3" name="Объект 2"/>
          <p:cNvSpPr>
            <a:spLocks noGrp="1"/>
          </p:cNvSpPr>
          <p:nvPr>
            <p:ph sz="quarter" idx="1"/>
          </p:nvPr>
        </p:nvSpPr>
        <p:spPr>
          <a:xfrm>
            <a:off x="457200" y="764704"/>
            <a:ext cx="8219256" cy="5709248"/>
          </a:xfrm>
        </p:spPr>
        <p:txBody>
          <a:bodyPr>
            <a:noAutofit/>
          </a:bodyPr>
          <a:lstStyle/>
          <a:p>
            <a:pPr marL="0" indent="0">
              <a:buNone/>
            </a:pPr>
            <a:r>
              <a:rPr lang="ru-RU" sz="1200" dirty="0"/>
              <a:t>ГОСУДАРСТВЕННЫЙ ( МУНИЦИПАЛЬНЫЙ) ДОЛГ</a:t>
            </a:r>
          </a:p>
          <a:p>
            <a:pPr marL="0" indent="0">
              <a:buNone/>
            </a:pPr>
            <a:r>
              <a:rPr lang="ru-RU" sz="1200" dirty="0" smtClean="0"/>
              <a:t>обязательства </a:t>
            </a:r>
            <a:r>
              <a:rPr lang="ru-RU" sz="1200" dirty="0"/>
              <a:t>публично-правового образования по полученным кредитам, выпущенным ценным бумагам, предоставленным гарантиям перед третьими лицами.</a:t>
            </a:r>
          </a:p>
          <a:p>
            <a:pPr marL="0" indent="0">
              <a:buNone/>
            </a:pPr>
            <a:endParaRPr lang="ru-RU" sz="1200" dirty="0"/>
          </a:p>
          <a:p>
            <a:pPr marL="0" indent="0">
              <a:buNone/>
            </a:pPr>
            <a:r>
              <a:rPr lang="ru-RU" sz="1200" dirty="0"/>
              <a:t>ДЕФИЦИТ БЮДЖЕТА</a:t>
            </a:r>
          </a:p>
          <a:p>
            <a:pPr marL="0" indent="0">
              <a:buNone/>
            </a:pPr>
            <a:r>
              <a:rPr lang="ru-RU" sz="1200" dirty="0" smtClean="0"/>
              <a:t>превышение </a:t>
            </a:r>
            <a:r>
              <a:rPr lang="ru-RU" sz="1200" dirty="0"/>
              <a:t>расходов бюджета над его доходами.</a:t>
            </a:r>
          </a:p>
          <a:p>
            <a:pPr marL="0" indent="0">
              <a:buNone/>
            </a:pPr>
            <a:endParaRPr lang="ru-RU" sz="1200" dirty="0"/>
          </a:p>
          <a:p>
            <a:pPr marL="0" indent="0">
              <a:buNone/>
            </a:pPr>
            <a:r>
              <a:rPr lang="ru-RU" sz="1200" dirty="0"/>
              <a:t>ДОТАЦИИ (от лат. </a:t>
            </a:r>
            <a:r>
              <a:rPr lang="ru-RU" sz="1200" dirty="0" err="1"/>
              <a:t>dotatio</a:t>
            </a:r>
            <a:r>
              <a:rPr lang="ru-RU" sz="1200" dirty="0"/>
              <a:t> - дар, пожертвование)</a:t>
            </a:r>
          </a:p>
          <a:p>
            <a:pPr marL="0" indent="0">
              <a:buNone/>
            </a:pPr>
            <a:r>
              <a:rPr lang="ru-RU" sz="1200" dirty="0" smtClean="0"/>
              <a:t>средства</a:t>
            </a:r>
            <a:r>
              <a:rPr lang="ru-RU" sz="1200" dirty="0"/>
              <a:t>, предоставляемые одним бюджетом бюджетной системы Российской Федерации другому бюджету на безвозмездной и безвозвратной основе.</a:t>
            </a:r>
          </a:p>
          <a:p>
            <a:pPr marL="0" indent="0">
              <a:buNone/>
            </a:pPr>
            <a:r>
              <a:rPr lang="ru-RU" sz="1200" dirty="0"/>
              <a:t> </a:t>
            </a:r>
          </a:p>
          <a:p>
            <a:pPr marL="0" indent="0">
              <a:buNone/>
            </a:pPr>
            <a:r>
              <a:rPr lang="ru-RU" sz="1200" dirty="0"/>
              <a:t>ДОХОДЫ БЮДЖЕТА</a:t>
            </a:r>
          </a:p>
          <a:p>
            <a:pPr marL="0" indent="0">
              <a:buNone/>
            </a:pPr>
            <a:r>
              <a:rPr lang="ru-RU" sz="1200" dirty="0" smtClean="0"/>
              <a:t>поступающие </a:t>
            </a:r>
            <a:r>
              <a:rPr lang="ru-RU" sz="1200" dirty="0"/>
              <a:t>от населения, организаций, учреждений в бюджет денежные средства в виде:</a:t>
            </a:r>
          </a:p>
          <a:p>
            <a:pPr marL="0" indent="0">
              <a:buNone/>
            </a:pPr>
            <a:r>
              <a:rPr lang="ru-RU" sz="1200" dirty="0"/>
              <a:t>- налогов;</a:t>
            </a:r>
          </a:p>
          <a:p>
            <a:pPr marL="0" indent="0">
              <a:buNone/>
            </a:pPr>
            <a:r>
              <a:rPr lang="ru-RU" sz="1200" dirty="0"/>
              <a:t>- неналоговых поступлений (пошлины, доходы от продажи имущества, штрафы и т.п.);</a:t>
            </a:r>
          </a:p>
          <a:p>
            <a:pPr marL="0" indent="0">
              <a:buNone/>
            </a:pPr>
            <a:r>
              <a:rPr lang="ru-RU" sz="1200" dirty="0"/>
              <a:t>- безвозмездных поступлений;</a:t>
            </a:r>
          </a:p>
          <a:p>
            <a:pPr marL="0" indent="0">
              <a:buNone/>
            </a:pPr>
            <a:r>
              <a:rPr lang="ru-RU" sz="1200" dirty="0"/>
              <a:t>- доходов от предпринимательской деятельности бюджетных организаций;</a:t>
            </a:r>
          </a:p>
          <a:p>
            <a:pPr marL="0" indent="0">
              <a:buNone/>
            </a:pPr>
            <a:r>
              <a:rPr lang="ru-RU" sz="1200" dirty="0"/>
              <a:t>- кредиты, доходы от выпуска ценных бумаг, полученные государством (органами местного самоуправления), не включаются в состав доходов. </a:t>
            </a:r>
          </a:p>
          <a:p>
            <a:pPr marL="0" indent="0">
              <a:buNone/>
            </a:pPr>
            <a:endParaRPr lang="ru-RU" sz="1200" dirty="0"/>
          </a:p>
          <a:p>
            <a:pPr marL="0" indent="0">
              <a:buNone/>
            </a:pPr>
            <a:r>
              <a:rPr lang="ru-RU" sz="1200" dirty="0"/>
              <a:t>ЕДИНЫЙ СЧЕТ БЮДЖЕТА</a:t>
            </a:r>
          </a:p>
          <a:p>
            <a:pPr marL="0" indent="0">
              <a:buNone/>
            </a:pPr>
            <a:r>
              <a:rPr lang="ru-RU" sz="1200" dirty="0" err="1" smtClean="0"/>
              <a:t>cчет</a:t>
            </a:r>
            <a:r>
              <a:rPr lang="ru-RU" sz="1200" dirty="0" smtClean="0"/>
              <a:t> </a:t>
            </a:r>
            <a:r>
              <a:rPr lang="ru-RU" sz="1200" dirty="0"/>
              <a:t>(совокупность счетов), открытый (открытых)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a:t>
            </a:r>
          </a:p>
          <a:p>
            <a:pPr marL="0" indent="0">
              <a:buNone/>
            </a:pPr>
            <a:endParaRPr lang="ru-RU" sz="1200" dirty="0"/>
          </a:p>
        </p:txBody>
      </p:sp>
    </p:spTree>
    <p:extLst>
      <p:ext uri="{BB962C8B-B14F-4D97-AF65-F5344CB8AC3E}">
        <p14:creationId xmlns:p14="http://schemas.microsoft.com/office/powerpoint/2010/main" val="2286819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sz="quarter" idx="1"/>
          </p:nvPr>
        </p:nvSpPr>
        <p:spPr>
          <a:xfrm>
            <a:off x="179512" y="836712"/>
            <a:ext cx="8568952" cy="5709248"/>
          </a:xfrm>
        </p:spPr>
        <p:txBody>
          <a:bodyPr>
            <a:noAutofit/>
          </a:bodyPr>
          <a:lstStyle/>
          <a:p>
            <a:pPr marL="0" indent="0">
              <a:buNone/>
            </a:pPr>
            <a:r>
              <a:rPr lang="ru-RU" sz="1200" dirty="0"/>
              <a:t>ИСТОЧНИКИ ФИНАНСИРОВАНИЯ ДЕФИЦИТА БЮДЖЕТА</a:t>
            </a:r>
          </a:p>
          <a:p>
            <a:pPr marL="0" indent="0">
              <a:buNone/>
            </a:pPr>
            <a:r>
              <a:rPr lang="ru-RU" sz="1200" dirty="0" smtClean="0"/>
              <a:t>средства</a:t>
            </a:r>
            <a:r>
              <a:rPr lang="ru-RU" sz="1200" dirty="0"/>
              <a:t>,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p>
          <a:p>
            <a:pPr marL="0" indent="0">
              <a:buNone/>
            </a:pPr>
            <a:endParaRPr lang="ru-RU" sz="1200" dirty="0" smtClean="0"/>
          </a:p>
          <a:p>
            <a:pPr marL="0" indent="0">
              <a:buNone/>
            </a:pPr>
            <a:r>
              <a:rPr lang="ru-RU" sz="1200" dirty="0" smtClean="0"/>
              <a:t>КАЗЕННОЕ </a:t>
            </a:r>
            <a:r>
              <a:rPr lang="ru-RU" sz="1200" dirty="0"/>
              <a:t>УЧРЕЖДЕНИЕ</a:t>
            </a:r>
          </a:p>
          <a:p>
            <a:pPr marL="0" indent="0">
              <a:buNone/>
            </a:pPr>
            <a:r>
              <a:rPr lang="ru-RU" sz="1200" dirty="0" smtClean="0"/>
              <a:t>государственное </a:t>
            </a:r>
            <a:r>
              <a:rPr lang="ru-RU" sz="1200" dirty="0"/>
              <a:t>(муниципальное) учреждение, финансовое обеспечение деятельности которого осуществляется за счет средств соответствующего бюджета на основании бюджетной сметы.</a:t>
            </a:r>
          </a:p>
          <a:p>
            <a:pPr marL="0" indent="0">
              <a:buNone/>
            </a:pPr>
            <a:endParaRPr lang="ru-RU" sz="1200" dirty="0"/>
          </a:p>
          <a:p>
            <a:pPr marL="0" indent="0">
              <a:buNone/>
            </a:pPr>
            <a:r>
              <a:rPr lang="ru-RU" sz="1200" dirty="0"/>
              <a:t>ЛИМИТЫ БЮДЖЕТНЫХ ОБЯЗАТЕЛЬСТВ</a:t>
            </a:r>
          </a:p>
          <a:p>
            <a:pPr marL="0" indent="0">
              <a:buNone/>
            </a:pPr>
            <a:r>
              <a:rPr lang="ru-RU" sz="1200" dirty="0" smtClean="0"/>
              <a:t>объем </a:t>
            </a:r>
            <a:r>
              <a:rPr lang="ru-RU" sz="1200" dirty="0"/>
              <a:t>прав (в денежном выражении) по принятию и исполнению казенным учреждением бюджетных обязательств в текущем финансовом году и плановом периоде.</a:t>
            </a:r>
          </a:p>
          <a:p>
            <a:pPr marL="0" indent="0">
              <a:buNone/>
            </a:pPr>
            <a:endParaRPr lang="ru-RU" sz="1200" dirty="0"/>
          </a:p>
          <a:p>
            <a:pPr marL="0" indent="0">
              <a:buNone/>
            </a:pPr>
            <a:r>
              <a:rPr lang="ru-RU" sz="1200" dirty="0"/>
              <a:t>МЕЖБЮДЖЕТНЫЕ ОТНОШЕНИЯ</a:t>
            </a:r>
          </a:p>
          <a:p>
            <a:pPr marL="0" indent="0">
              <a:buNone/>
            </a:pPr>
            <a:r>
              <a:rPr lang="ru-RU" sz="1200" dirty="0" smtClean="0"/>
              <a:t>взаимоотношения </a:t>
            </a:r>
            <a:r>
              <a:rPr lang="ru-RU" sz="1200" dirty="0"/>
              <a:t>между публично-правовыми образованиями по вопросам осуществления бюджетного процесса.</a:t>
            </a:r>
          </a:p>
          <a:p>
            <a:pPr marL="0" indent="0">
              <a:buNone/>
            </a:pPr>
            <a:endParaRPr lang="ru-RU" sz="1200" dirty="0"/>
          </a:p>
          <a:p>
            <a:pPr marL="0" indent="0">
              <a:buNone/>
            </a:pPr>
            <a:r>
              <a:rPr lang="ru-RU" sz="1200" dirty="0"/>
              <a:t>МЕЖБЮДЖЕТНЫЕ ТРАНСФЕРТЫ</a:t>
            </a:r>
          </a:p>
          <a:p>
            <a:pPr marL="0" indent="0">
              <a:buNone/>
            </a:pPr>
            <a:r>
              <a:rPr lang="ru-RU" sz="1200" dirty="0" smtClean="0"/>
              <a:t>средства</a:t>
            </a:r>
            <a:r>
              <a:rPr lang="ru-RU" sz="1200" dirty="0"/>
              <a:t>, предоставляемые одним бюджетом бюджетной системы Российской Федерации другому бюджету.</a:t>
            </a:r>
          </a:p>
          <a:p>
            <a:pPr marL="0" indent="0">
              <a:buNone/>
            </a:pPr>
            <a:endParaRPr lang="ru-RU" sz="1200" dirty="0"/>
          </a:p>
          <a:p>
            <a:pPr marL="0" indent="0">
              <a:buNone/>
            </a:pPr>
            <a:r>
              <a:rPr lang="ru-RU" sz="1200" dirty="0"/>
              <a:t>НЕПРОГРАММНЫЕ РАСХОДЫ</a:t>
            </a:r>
          </a:p>
          <a:p>
            <a:pPr marL="0" indent="0">
              <a:buNone/>
            </a:pPr>
            <a:r>
              <a:rPr lang="ru-RU" sz="1200" dirty="0" smtClean="0"/>
              <a:t>расходные </a:t>
            </a:r>
            <a:r>
              <a:rPr lang="ru-RU" sz="1200" dirty="0"/>
              <a:t>обязательства, не включенные в государственные программы.</a:t>
            </a:r>
          </a:p>
          <a:p>
            <a:pPr marL="0" indent="0">
              <a:buNone/>
            </a:pPr>
            <a:endParaRPr lang="ru-RU" sz="1200" dirty="0"/>
          </a:p>
          <a:p>
            <a:pPr marL="0" indent="0">
              <a:buNone/>
            </a:pPr>
            <a:r>
              <a:rPr lang="ru-RU" sz="1200" dirty="0"/>
              <a:t>ОБОСНОВАНИЕ БЮДЖЕТНЫХ АССИГНОВАНИЙ</a:t>
            </a:r>
          </a:p>
          <a:p>
            <a:pPr marL="0" indent="0">
              <a:buNone/>
            </a:pPr>
            <a:r>
              <a:rPr lang="ru-RU" sz="1200" dirty="0" smtClean="0"/>
              <a:t>документ</a:t>
            </a:r>
            <a:r>
              <a:rPr lang="ru-RU" sz="1200" dirty="0"/>
              <a:t>, содержащий информацию о бюджетных средствах в очередном финансовом году (очередном финансовом году и плановом периоде).</a:t>
            </a:r>
          </a:p>
          <a:p>
            <a:pPr marL="0" indent="0">
              <a:buNone/>
            </a:pPr>
            <a:endParaRPr lang="ru-RU" sz="1200" dirty="0"/>
          </a:p>
        </p:txBody>
      </p:sp>
    </p:spTree>
    <p:extLst>
      <p:ext uri="{BB962C8B-B14F-4D97-AF65-F5344CB8AC3E}">
        <p14:creationId xmlns:p14="http://schemas.microsoft.com/office/powerpoint/2010/main" val="10220987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a:bodyPr>
          <a:lstStyle/>
          <a:p>
            <a:pPr algn="ctr"/>
            <a:r>
              <a:rPr lang="ru-RU" sz="2800" dirty="0" smtClean="0"/>
              <a:t>ГЛОССАРИЙ</a:t>
            </a:r>
            <a:endParaRPr lang="ru-RU" sz="2800" dirty="0"/>
          </a:p>
        </p:txBody>
      </p:sp>
      <p:sp>
        <p:nvSpPr>
          <p:cNvPr id="3" name="Объект 2"/>
          <p:cNvSpPr>
            <a:spLocks noGrp="1"/>
          </p:cNvSpPr>
          <p:nvPr>
            <p:ph sz="quarter" idx="1"/>
          </p:nvPr>
        </p:nvSpPr>
        <p:spPr>
          <a:xfrm>
            <a:off x="457200" y="980728"/>
            <a:ext cx="8219256" cy="5493224"/>
          </a:xfrm>
        </p:spPr>
        <p:txBody>
          <a:bodyPr>
            <a:noAutofit/>
          </a:bodyPr>
          <a:lstStyle/>
          <a:p>
            <a:pPr marL="0" indent="0">
              <a:buNone/>
            </a:pPr>
            <a:r>
              <a:rPr lang="ru-RU" sz="1200" dirty="0"/>
              <a:t>ОТЧЕТНЫЙ ФИНАНСОВЫЙ ГОД</a:t>
            </a:r>
          </a:p>
          <a:p>
            <a:pPr marL="0" indent="0">
              <a:buNone/>
            </a:pPr>
            <a:r>
              <a:rPr lang="ru-RU" sz="1200" dirty="0" smtClean="0"/>
              <a:t>год</a:t>
            </a:r>
            <a:r>
              <a:rPr lang="ru-RU" sz="1200" dirty="0"/>
              <a:t>, предшествующий текущему финансовому году.</a:t>
            </a:r>
          </a:p>
          <a:p>
            <a:pPr marL="0" indent="0">
              <a:buNone/>
            </a:pPr>
            <a:endParaRPr lang="ru-RU" sz="1200" dirty="0"/>
          </a:p>
          <a:p>
            <a:pPr marL="0" indent="0">
              <a:buNone/>
            </a:pPr>
            <a:r>
              <a:rPr lang="ru-RU" sz="1200" dirty="0"/>
              <a:t>ОЧЕРЕДНОЙ ФИНАНСОВЫЙ ГОД</a:t>
            </a:r>
          </a:p>
          <a:p>
            <a:pPr marL="0" indent="0">
              <a:buNone/>
            </a:pPr>
            <a:r>
              <a:rPr lang="ru-RU" sz="1200" dirty="0" smtClean="0"/>
              <a:t>год</a:t>
            </a:r>
            <a:r>
              <a:rPr lang="ru-RU" sz="1200" dirty="0"/>
              <a:t>, следующий за текущим финансовым годом.</a:t>
            </a:r>
          </a:p>
          <a:p>
            <a:pPr marL="0" indent="0">
              <a:buNone/>
            </a:pPr>
            <a:endParaRPr lang="ru-RU" sz="1200" dirty="0"/>
          </a:p>
          <a:p>
            <a:pPr marL="0" indent="0">
              <a:buNone/>
            </a:pPr>
            <a:r>
              <a:rPr lang="ru-RU" sz="1200" dirty="0"/>
              <a:t>ПЛАНОВЫЙ ПЕРИОД</a:t>
            </a:r>
          </a:p>
          <a:p>
            <a:pPr marL="0" indent="0">
              <a:buNone/>
            </a:pPr>
            <a:r>
              <a:rPr lang="ru-RU" sz="1200" dirty="0" smtClean="0"/>
              <a:t>два </a:t>
            </a:r>
            <a:r>
              <a:rPr lang="ru-RU" sz="1200" dirty="0"/>
              <a:t>финансовых года, следующие за очередным финансовым годом.</a:t>
            </a:r>
          </a:p>
          <a:p>
            <a:pPr marL="0" indent="0">
              <a:buNone/>
            </a:pPr>
            <a:endParaRPr lang="ru-RU" sz="1200" dirty="0"/>
          </a:p>
          <a:p>
            <a:pPr marL="0" indent="0">
              <a:buNone/>
            </a:pPr>
            <a:r>
              <a:rPr lang="ru-RU" sz="1200" dirty="0"/>
              <a:t>ПОЛУЧАТЕЛЬ БЮДЖЕТНЫХ СРЕДСТВ (ПБС)</a:t>
            </a:r>
          </a:p>
          <a:p>
            <a:pPr marL="0" indent="0">
              <a:buNone/>
            </a:pPr>
            <a:r>
              <a:rPr lang="ru-RU" sz="1200" dirty="0" smtClean="0"/>
              <a:t>орган </a:t>
            </a:r>
            <a:r>
              <a:rPr lang="ru-RU" sz="1200" dirty="0"/>
              <a:t>государственной власти (местного самоуправления), орган управления государственным внебюджетным фондом, или находящееся в ведении ГРБС казенное учреждение, имеющий(ее) право на исполнение своих функций за счет средств соответствующего бюджета.</a:t>
            </a:r>
          </a:p>
          <a:p>
            <a:pPr marL="0" indent="0">
              <a:buNone/>
            </a:pPr>
            <a:endParaRPr lang="ru-RU" sz="1200" dirty="0"/>
          </a:p>
          <a:p>
            <a:pPr marL="0" indent="0">
              <a:buNone/>
            </a:pPr>
            <a:r>
              <a:rPr lang="ru-RU" sz="1200" dirty="0"/>
              <a:t>ПРОФИЦИТ БЮДЖЕТА</a:t>
            </a:r>
          </a:p>
          <a:p>
            <a:pPr marL="0" indent="0">
              <a:buNone/>
            </a:pPr>
            <a:r>
              <a:rPr lang="ru-RU" sz="1200" dirty="0" smtClean="0"/>
              <a:t>превышение </a:t>
            </a:r>
            <a:r>
              <a:rPr lang="ru-RU" sz="1200" dirty="0"/>
              <a:t>доходов бюджета над его расходами.</a:t>
            </a:r>
          </a:p>
          <a:p>
            <a:pPr marL="0" indent="0">
              <a:buNone/>
            </a:pPr>
            <a:endParaRPr lang="ru-RU" sz="1200" dirty="0"/>
          </a:p>
          <a:p>
            <a:pPr marL="0" indent="0">
              <a:buNone/>
            </a:pPr>
            <a:r>
              <a:rPr lang="ru-RU" sz="1200" dirty="0"/>
              <a:t>ПУБЛИЧНО-ПРАВОВОЕ ОБРАЗОВАНИЕ</a:t>
            </a:r>
          </a:p>
          <a:p>
            <a:pPr marL="0" indent="0">
              <a:buNone/>
            </a:pPr>
            <a:r>
              <a:rPr lang="ru-RU" sz="1200" dirty="0" smtClean="0"/>
              <a:t>- </a:t>
            </a:r>
            <a:r>
              <a:rPr lang="ru-RU" sz="1200" dirty="0"/>
              <a:t>Российская Федерация (федеральное государство) в целом;</a:t>
            </a:r>
          </a:p>
          <a:p>
            <a:pPr marL="0" indent="0">
              <a:buNone/>
            </a:pPr>
            <a:r>
              <a:rPr lang="ru-RU" sz="1200" dirty="0"/>
              <a:t>- Субъекты Российской Федерации - республики, края, области, города федерального подчинения, автономные области, автономные округа;</a:t>
            </a:r>
          </a:p>
          <a:p>
            <a:pPr marL="0" indent="0">
              <a:buNone/>
            </a:pPr>
            <a:r>
              <a:rPr lang="ru-RU" sz="1200" dirty="0"/>
              <a:t>- Муниципальные образования. </a:t>
            </a:r>
          </a:p>
          <a:p>
            <a:pPr marL="0" indent="0">
              <a:buNone/>
            </a:pPr>
            <a:endParaRPr lang="ru-RU" sz="1200" dirty="0"/>
          </a:p>
        </p:txBody>
      </p:sp>
    </p:spTree>
    <p:extLst>
      <p:ext uri="{BB962C8B-B14F-4D97-AF65-F5344CB8AC3E}">
        <p14:creationId xmlns:p14="http://schemas.microsoft.com/office/powerpoint/2010/main" val="922664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smtClean="0"/>
              <a:t>ГЛОССАРИЙ</a:t>
            </a:r>
            <a:endParaRPr lang="ru-RU" sz="2800" dirty="0"/>
          </a:p>
        </p:txBody>
      </p:sp>
      <p:sp>
        <p:nvSpPr>
          <p:cNvPr id="3" name="Объект 2"/>
          <p:cNvSpPr>
            <a:spLocks noGrp="1"/>
          </p:cNvSpPr>
          <p:nvPr>
            <p:ph sz="quarter" idx="1"/>
          </p:nvPr>
        </p:nvSpPr>
        <p:spPr>
          <a:xfrm>
            <a:off x="395536" y="908720"/>
            <a:ext cx="8291264" cy="5637240"/>
          </a:xfrm>
        </p:spPr>
        <p:txBody>
          <a:bodyPr>
            <a:normAutofit fontScale="32500" lnSpcReduction="20000"/>
          </a:bodyPr>
          <a:lstStyle/>
          <a:p>
            <a:pPr marL="0" indent="0">
              <a:buNone/>
            </a:pPr>
            <a:r>
              <a:rPr lang="ru-RU" sz="3000" dirty="0"/>
              <a:t>ПУБЛИЧНОЕ ОБЯЗАТЕЛЬСТВО</a:t>
            </a:r>
          </a:p>
          <a:p>
            <a:pPr marL="0" indent="0">
              <a:buNone/>
            </a:pPr>
            <a:r>
              <a:rPr lang="ru-RU" sz="3000" dirty="0" smtClean="0"/>
              <a:t>обязательства </a:t>
            </a:r>
            <a:r>
              <a:rPr lang="ru-RU" sz="3000" dirty="0"/>
              <a:t>публично-правового образования, вытекающие из нормативных актов (законов, постановлений, распоряжений и др.), перед населением, организациями, другими публично-правовыми образованиями.</a:t>
            </a:r>
          </a:p>
          <a:p>
            <a:pPr marL="0" indent="0">
              <a:buNone/>
            </a:pPr>
            <a:endParaRPr lang="ru-RU" sz="3000" dirty="0"/>
          </a:p>
          <a:p>
            <a:pPr marL="0" indent="0">
              <a:buNone/>
            </a:pPr>
            <a:r>
              <a:rPr lang="ru-RU" sz="3000" dirty="0"/>
              <a:t>РАСПОРЯДИТЕЛЬ БЮДЖЕТНЫХ СРЕДСТВ (РБС)</a:t>
            </a:r>
          </a:p>
          <a:p>
            <a:pPr marL="0" indent="0">
              <a:buNone/>
            </a:pPr>
            <a:r>
              <a:rPr lang="ru-RU" sz="3000" dirty="0" smtClean="0"/>
              <a:t>орган </a:t>
            </a:r>
            <a:r>
              <a:rPr lang="ru-RU" sz="3000" dirty="0"/>
              <a:t>государственной власти (местного самоуправления), орган управления государственным внебюджетным фондом, или казенное учреждение, наделенный(</a:t>
            </a:r>
            <a:r>
              <a:rPr lang="ru-RU" sz="3000" dirty="0" err="1"/>
              <a:t>ое</a:t>
            </a:r>
            <a:r>
              <a:rPr lang="ru-RU" sz="3000" dirty="0"/>
              <a:t>) правом распределять полученные средства бюджета между подведомственными распорядителями и получателями бюджетных средств.</a:t>
            </a:r>
          </a:p>
          <a:p>
            <a:pPr marL="0" indent="0">
              <a:buNone/>
            </a:pPr>
            <a:endParaRPr lang="ru-RU" sz="3000" dirty="0"/>
          </a:p>
          <a:p>
            <a:pPr marL="0" indent="0">
              <a:buNone/>
            </a:pPr>
            <a:r>
              <a:rPr lang="ru-RU" sz="3000" dirty="0"/>
              <a:t>РАСХОДНОЕ ОБЯЗАТЕЛЬСТВО</a:t>
            </a:r>
          </a:p>
          <a:p>
            <a:pPr marL="0" indent="0">
              <a:buNone/>
            </a:pPr>
            <a:r>
              <a:rPr lang="ru-RU" sz="3000" dirty="0" smtClean="0"/>
              <a:t>обязанность </a:t>
            </a:r>
            <a:r>
              <a:rPr lang="ru-RU" sz="3000" dirty="0"/>
              <a:t>публично-правового образования предоставить физическому или юридическому лицу, иному уровню бюджета, международной организации средства из соответствующего бюджета.</a:t>
            </a:r>
          </a:p>
          <a:p>
            <a:pPr marL="0" indent="0">
              <a:buNone/>
            </a:pPr>
            <a:endParaRPr lang="ru-RU" sz="3000" dirty="0"/>
          </a:p>
          <a:p>
            <a:pPr marL="0" indent="0">
              <a:buNone/>
            </a:pPr>
            <a:r>
              <a:rPr lang="ru-RU" sz="3000" dirty="0"/>
              <a:t>РАСХОДЫ БЮДЖЕТА</a:t>
            </a:r>
          </a:p>
          <a:p>
            <a:pPr marL="0" indent="0">
              <a:buNone/>
            </a:pPr>
            <a:r>
              <a:rPr lang="ru-RU" sz="3000" dirty="0" smtClean="0"/>
              <a:t>выплачиваемые </a:t>
            </a:r>
            <a:r>
              <a:rPr lang="ru-RU" sz="3000" dirty="0"/>
              <a:t>из бюджета денежные средства.</a:t>
            </a:r>
          </a:p>
          <a:p>
            <a:pPr marL="0" indent="0">
              <a:buNone/>
            </a:pPr>
            <a:endParaRPr lang="ru-RU" sz="3000" dirty="0"/>
          </a:p>
          <a:p>
            <a:pPr marL="0" indent="0">
              <a:buNone/>
            </a:pPr>
            <a:r>
              <a:rPr lang="ru-RU" sz="3000" dirty="0"/>
              <a:t>РЕАЛЬНЫЙ ДЕФИЦИТ</a:t>
            </a:r>
          </a:p>
          <a:p>
            <a:pPr marL="0" indent="0">
              <a:buNone/>
            </a:pPr>
            <a:r>
              <a:rPr lang="ru-RU" sz="3000" dirty="0" smtClean="0"/>
              <a:t>объем </a:t>
            </a:r>
            <a:r>
              <a:rPr lang="ru-RU" sz="3000" dirty="0"/>
              <a:t>дефицита бюджета без учета поступления средств от продажи акций и иных форм участия в капитале, а также остатков бюджетных средств, являющихся собственными источниками финансирования дефицита</a:t>
            </a:r>
          </a:p>
          <a:p>
            <a:pPr marL="0" indent="0">
              <a:buNone/>
            </a:pPr>
            <a:endParaRPr lang="ru-RU" sz="3000" dirty="0"/>
          </a:p>
          <a:p>
            <a:pPr marL="0" indent="0">
              <a:buNone/>
            </a:pPr>
            <a:r>
              <a:rPr lang="ru-RU" sz="3000" dirty="0"/>
              <a:t>СВОДНАЯ БЮДЖЕТНАЯ РОСПИСЬ</a:t>
            </a:r>
          </a:p>
          <a:p>
            <a:pPr marL="0" indent="0">
              <a:buNone/>
            </a:pPr>
            <a:r>
              <a:rPr lang="ru-RU" sz="3000" dirty="0" smtClean="0"/>
              <a:t>документ</a:t>
            </a:r>
            <a:r>
              <a:rPr lang="ru-RU" sz="3000" dirty="0"/>
              <a:t>, который составляется и ведется финансовым органом (органом управления государственным внебюджетным фондом) в целях организации исполнения бюджета по расходам бюджета и источникам финансирования дефицита бюджета.</a:t>
            </a:r>
          </a:p>
          <a:p>
            <a:pPr marL="0" indent="0">
              <a:buNone/>
            </a:pPr>
            <a:endParaRPr lang="ru-RU" sz="3700" dirty="0" smtClean="0"/>
          </a:p>
          <a:p>
            <a:pPr marL="0" indent="0">
              <a:buNone/>
            </a:pPr>
            <a:r>
              <a:rPr lang="ru-RU" sz="3700" dirty="0" smtClean="0"/>
              <a:t>СУБВЕНЦИЯ </a:t>
            </a:r>
            <a:r>
              <a:rPr lang="ru-RU" sz="3700" dirty="0"/>
              <a:t>(от лат. </a:t>
            </a:r>
            <a:r>
              <a:rPr lang="ru-RU" sz="3700" dirty="0" err="1"/>
              <a:t>subvenire</a:t>
            </a:r>
            <a:r>
              <a:rPr lang="ru-RU" sz="3700" dirty="0"/>
              <a:t> — приходить на помощь) </a:t>
            </a:r>
          </a:p>
          <a:p>
            <a:pPr marL="0" indent="0">
              <a:buNone/>
            </a:pPr>
            <a:r>
              <a:rPr lang="ru-RU" sz="3700" dirty="0" smtClean="0"/>
              <a:t>вид </a:t>
            </a:r>
            <a:r>
              <a:rPr lang="ru-RU" sz="3700" dirty="0"/>
              <a:t>денежного пособия местным органам власти со стороны государства, выделяемого на определенный срок на конкретные цели; в отличие от дотации подлежит возврату в случае нецелевого использования или использования не в установленные ранее сроки.</a:t>
            </a:r>
          </a:p>
          <a:p>
            <a:pPr marL="0" indent="0">
              <a:buNone/>
            </a:pPr>
            <a:endParaRPr lang="ru-RU" sz="3700" dirty="0"/>
          </a:p>
        </p:txBody>
      </p:sp>
    </p:spTree>
    <p:extLst>
      <p:ext uri="{BB962C8B-B14F-4D97-AF65-F5344CB8AC3E}">
        <p14:creationId xmlns:p14="http://schemas.microsoft.com/office/powerpoint/2010/main" val="1671076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sz="quarter" idx="1"/>
          </p:nvPr>
        </p:nvSpPr>
        <p:spPr>
          <a:xfrm>
            <a:off x="457200" y="908720"/>
            <a:ext cx="8147248" cy="5565232"/>
          </a:xfrm>
        </p:spPr>
        <p:txBody>
          <a:bodyPr>
            <a:normAutofit fontScale="55000" lnSpcReduction="20000"/>
          </a:bodyPr>
          <a:lstStyle/>
          <a:p>
            <a:pPr marL="0" indent="0">
              <a:buNone/>
            </a:pPr>
            <a:r>
              <a:rPr lang="ru-RU" dirty="0"/>
              <a:t>СУБСИДИЯ (от лат. </a:t>
            </a:r>
            <a:r>
              <a:rPr lang="ru-RU" dirty="0" err="1"/>
              <a:t>subsidium</a:t>
            </a:r>
            <a:r>
              <a:rPr lang="ru-RU" dirty="0"/>
              <a:t> — помощь, поддержка)</a:t>
            </a:r>
          </a:p>
          <a:p>
            <a:pPr marL="0" indent="0">
              <a:buNone/>
            </a:pPr>
            <a:r>
              <a:rPr lang="ru-RU" dirty="0" smtClean="0"/>
              <a:t>выплаты </a:t>
            </a:r>
            <a:r>
              <a:rPr lang="ru-RU" dirty="0"/>
              <a:t>потребителям, предоставляемые за счёт государственного или местного бюджета, а также специальных фондов юридическим и физическим лицам, местным органам власти. Различают два вида субсидий:</a:t>
            </a:r>
          </a:p>
          <a:p>
            <a:pPr marL="0" indent="0">
              <a:buNone/>
            </a:pPr>
            <a:r>
              <a:rPr lang="ru-RU" dirty="0"/>
              <a:t>- субсидия — межбюджетный трансферт, предоставляемый в целях </a:t>
            </a:r>
            <a:r>
              <a:rPr lang="ru-RU" dirty="0" err="1"/>
              <a:t>софинансирования</a:t>
            </a:r>
            <a:r>
              <a:rPr lang="ru-RU" dirty="0"/>
              <a:t> расходных обязательств нижестоящего бюджета </a:t>
            </a:r>
          </a:p>
          <a:p>
            <a:pPr marL="0" indent="0">
              <a:buNone/>
            </a:pPr>
            <a:r>
              <a:rPr lang="ru-RU" dirty="0"/>
              <a:t>- субсидия — денежные средства, предоставляемые из бюджетов и внебюджетных фондов юридическим лицам (не являющимся бюджетными учреждениями) и физическим лицам.</a:t>
            </a:r>
          </a:p>
          <a:p>
            <a:pPr marL="0" indent="0">
              <a:buNone/>
            </a:pPr>
            <a:endParaRPr lang="ru-RU" dirty="0"/>
          </a:p>
          <a:p>
            <a:pPr marL="0" indent="0">
              <a:buNone/>
            </a:pPr>
            <a:r>
              <a:rPr lang="ru-RU" dirty="0"/>
              <a:t>ТЕКУЩИЙ ФИНАНСОВЫЙ ГОД</a:t>
            </a:r>
          </a:p>
          <a:p>
            <a:pPr marL="0" indent="0">
              <a:buNone/>
            </a:pPr>
            <a:r>
              <a:rPr lang="ru-RU" dirty="0" smtClean="0"/>
              <a:t>год</a:t>
            </a:r>
            <a:r>
              <a:rPr lang="ru-RU" dirty="0"/>
              <a:t>, в котором осуществляется исполнение бюджета, составление и рассмотрение проекта бюджета на очередной финансовый год и плановый период.</a:t>
            </a:r>
          </a:p>
          <a:p>
            <a:pPr marL="0" indent="0">
              <a:buNone/>
            </a:pPr>
            <a:endParaRPr lang="ru-RU" dirty="0"/>
          </a:p>
          <a:p>
            <a:pPr marL="0" indent="0">
              <a:buNone/>
            </a:pPr>
            <a:r>
              <a:rPr lang="ru-RU" dirty="0"/>
              <a:t>УЧАСТНИКИ БЮДЖЕТНОГО ПРОЦЕССА</a:t>
            </a:r>
          </a:p>
          <a:p>
            <a:pPr marL="0" indent="0">
              <a:buNone/>
            </a:pPr>
            <a:r>
              <a:rPr lang="ru-RU" dirty="0" smtClean="0"/>
              <a:t>субъекты</a:t>
            </a:r>
            <a:r>
              <a:rPr lang="ru-RU" dirty="0"/>
              <a:t>,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dirty="0"/>
          </a:p>
          <a:p>
            <a:pPr marL="0" indent="0">
              <a:buNone/>
            </a:pPr>
            <a:r>
              <a:rPr lang="ru-RU" dirty="0"/>
              <a:t>ФИНАНСОВЫЙ ОРГАН</a:t>
            </a:r>
          </a:p>
          <a:p>
            <a:pPr marL="0" indent="0">
              <a:buNone/>
            </a:pPr>
            <a:r>
              <a:rPr lang="ru-RU" dirty="0" smtClean="0"/>
              <a:t>- </a:t>
            </a:r>
            <a:r>
              <a:rPr lang="ru-RU" dirty="0"/>
              <a:t>федеральный уровень – Министерство финансов Российской Федерации.</a:t>
            </a:r>
          </a:p>
          <a:p>
            <a:pPr marL="0" indent="0">
              <a:buNone/>
            </a:pPr>
            <a:r>
              <a:rPr lang="ru-RU" dirty="0"/>
              <a:t>- уровень субъекта Российской Федерации –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(министерства финансов, департаменты финансов, управления финансов и др.).</a:t>
            </a:r>
          </a:p>
          <a:p>
            <a:pPr marL="0" indent="0">
              <a:buNone/>
            </a:pPr>
            <a:r>
              <a:rPr lang="ru-RU" dirty="0"/>
              <a:t>- местный уровень – органы (должностные лица) местных администраций, осуществляющие составление и организацию исполнения местных бюджетов (департаменты финансов, управления финансов, финансовые отделы и др.). </a:t>
            </a:r>
          </a:p>
          <a:p>
            <a:endParaRPr lang="ru-RU" sz="3700" dirty="0"/>
          </a:p>
        </p:txBody>
      </p:sp>
    </p:spTree>
    <p:extLst>
      <p:ext uri="{BB962C8B-B14F-4D97-AF65-F5344CB8AC3E}">
        <p14:creationId xmlns:p14="http://schemas.microsoft.com/office/powerpoint/2010/main" val="14983993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2901" y="2707332"/>
            <a:ext cx="6512512" cy="3096345"/>
          </a:xfrm>
        </p:spPr>
        <p:txBody>
          <a:bodyPr/>
          <a:lstStyle/>
          <a:p>
            <a:pPr marL="320040" indent="-320040" algn="l" fontAlgn="auto">
              <a:spcAft>
                <a:spcPts val="0"/>
              </a:spcAft>
              <a:buClr>
                <a:schemeClr val="accent6">
                  <a:lumMod val="75000"/>
                </a:schemeClr>
              </a:buClr>
              <a:defRPr/>
            </a:pPr>
            <a:r>
              <a:rPr lang="ru-RU" sz="2400" b="0" dirty="0" smtClean="0"/>
              <a:t>Брошюра подготовлена:</a:t>
            </a:r>
            <a:br>
              <a:rPr lang="ru-RU" sz="2400" b="0" dirty="0" smtClean="0"/>
            </a:br>
            <a:r>
              <a:rPr lang="ru-RU" sz="2400" dirty="0" smtClean="0"/>
              <a:t>Финансовое управление</a:t>
            </a:r>
            <a:br>
              <a:rPr lang="ru-RU" sz="2400" dirty="0" smtClean="0"/>
            </a:br>
            <a:r>
              <a:rPr lang="ru-RU" sz="2400" dirty="0" smtClean="0"/>
              <a:t>Администрации муниципального</a:t>
            </a:r>
            <a:br>
              <a:rPr lang="ru-RU" sz="2400" dirty="0" smtClean="0"/>
            </a:br>
            <a:r>
              <a:rPr lang="ru-RU" sz="2400" dirty="0" smtClean="0"/>
              <a:t>образования «</a:t>
            </a:r>
            <a:r>
              <a:rPr lang="ru-RU" sz="2400" dirty="0" err="1" smtClean="0"/>
              <a:t>Тахтамукайский</a:t>
            </a:r>
            <a:r>
              <a:rPr lang="ru-RU" sz="2400" dirty="0" smtClean="0"/>
              <a:t> район»</a:t>
            </a:r>
            <a:br>
              <a:rPr lang="ru-RU" sz="2400" dirty="0" smtClean="0"/>
            </a:br>
            <a:r>
              <a:rPr lang="ru-RU" sz="2400" b="0" dirty="0" smtClean="0"/>
              <a:t>Контактные данные:</a:t>
            </a:r>
            <a:br>
              <a:rPr lang="ru-RU" sz="2400" b="0" dirty="0" smtClean="0"/>
            </a:br>
            <a:r>
              <a:rPr lang="ru-RU" sz="2400" b="0" dirty="0" smtClean="0"/>
              <a:t>адрес: </a:t>
            </a:r>
            <a:r>
              <a:rPr lang="ru-RU" sz="2400" dirty="0" err="1" smtClean="0"/>
              <a:t>а.Тахтамукай</a:t>
            </a:r>
            <a:r>
              <a:rPr lang="ru-RU" sz="2400" dirty="0" smtClean="0"/>
              <a:t>, </a:t>
            </a:r>
            <a:r>
              <a:rPr lang="ru-RU" sz="2400" dirty="0" err="1" smtClean="0"/>
              <a:t>ул.Ленина</a:t>
            </a:r>
            <a:r>
              <a:rPr lang="ru-RU" sz="2400" dirty="0" smtClean="0"/>
              <a:t>, 60</a:t>
            </a:r>
            <a:br>
              <a:rPr lang="ru-RU" sz="2400" dirty="0" smtClean="0"/>
            </a:br>
            <a:r>
              <a:rPr lang="ru-RU" sz="2400" b="0" dirty="0" smtClean="0"/>
              <a:t>тел. (факс) </a:t>
            </a:r>
            <a:r>
              <a:rPr lang="ru-RU" sz="2400" dirty="0" smtClean="0"/>
              <a:t>96-3-18</a:t>
            </a:r>
            <a:br>
              <a:rPr lang="ru-RU" sz="2400" dirty="0" smtClean="0"/>
            </a:br>
            <a:r>
              <a:rPr lang="ru-RU" sz="2400" b="0" dirty="0" err="1" smtClean="0"/>
              <a:t>Эл.адрес</a:t>
            </a:r>
            <a:r>
              <a:rPr lang="ru-RU" sz="2400" b="0" dirty="0" smtClean="0"/>
              <a:t>: </a:t>
            </a:r>
            <a:r>
              <a:rPr lang="en-US" sz="2400" dirty="0" smtClean="0"/>
              <a:t>finuprta@mail.ru</a:t>
            </a:r>
            <a:endParaRPr lang="ru-RU" sz="2400" b="0" dirty="0"/>
          </a:p>
        </p:txBody>
      </p:sp>
      <p:pic>
        <p:nvPicPr>
          <p:cNvPr id="29698" name="Рисунок 3" descr="Вырезка экрана"/>
          <p:cNvPicPr>
            <a:picLocks noChangeAspect="1"/>
          </p:cNvPicPr>
          <p:nvPr/>
        </p:nvPicPr>
        <p:blipFill>
          <a:blip r:embed="rId2"/>
          <a:srcRect/>
          <a:stretch>
            <a:fillRect/>
          </a:stretch>
        </p:blipFill>
        <p:spPr bwMode="auto">
          <a:xfrm>
            <a:off x="1908175" y="115888"/>
            <a:ext cx="4905375" cy="250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10" y="5445224"/>
            <a:ext cx="7488830" cy="936103"/>
          </a:xfrm>
        </p:spPr>
        <p:txBody>
          <a:bodyPr>
            <a:normAutofit fontScale="90000"/>
          </a:bodyPr>
          <a:lstStyle/>
          <a:p>
            <a:pPr marL="320040" indent="-320040" algn="l" fontAlgn="auto">
              <a:spcAft>
                <a:spcPts val="0"/>
              </a:spcAft>
              <a:buClr>
                <a:schemeClr val="accent6">
                  <a:lumMod val="75000"/>
                </a:schemeClr>
              </a:buClr>
              <a:defRPr/>
            </a:pPr>
            <a:r>
              <a:rPr lang="ru-RU" sz="1400" dirty="0" smtClean="0"/>
              <a:t>       Доходы (</a:t>
            </a:r>
            <a:r>
              <a:rPr lang="ru-RU" sz="1400" dirty="0" err="1" smtClean="0"/>
              <a:t>т.р</a:t>
            </a:r>
            <a:r>
              <a:rPr lang="ru-RU" sz="1400" dirty="0" smtClean="0"/>
              <a:t>.)    </a:t>
            </a:r>
            <a:r>
              <a:rPr lang="ru-RU" sz="1400" dirty="0" smtClean="0"/>
              <a:t>1 498 525,0        963 278,0           974 329,0    </a:t>
            </a:r>
            <a:r>
              <a:rPr lang="ru-RU" sz="1400" dirty="0" smtClean="0"/>
              <a:t/>
            </a:r>
            <a:br>
              <a:rPr lang="ru-RU" sz="1400" dirty="0" smtClean="0"/>
            </a:br>
            <a:r>
              <a:rPr lang="ru-RU" sz="1400" dirty="0" smtClean="0"/>
              <a:t>Расходы (</a:t>
            </a:r>
            <a:r>
              <a:rPr lang="ru-RU" sz="1400" dirty="0" err="1" smtClean="0"/>
              <a:t>т.р</a:t>
            </a:r>
            <a:r>
              <a:rPr lang="ru-RU" sz="1400" dirty="0" smtClean="0"/>
              <a:t>.)   </a:t>
            </a:r>
            <a:r>
              <a:rPr lang="ru-RU" sz="1400" dirty="0" smtClean="0"/>
              <a:t>1 509 531,0        973 790,0           984 809,0</a:t>
            </a:r>
            <a:r>
              <a:rPr lang="ru-RU" sz="1400" dirty="0" smtClean="0"/>
              <a:t/>
            </a:r>
            <a:br>
              <a:rPr lang="ru-RU" sz="1400" dirty="0" smtClean="0"/>
            </a:br>
            <a:r>
              <a:rPr lang="ru-RU" sz="1400" dirty="0" smtClean="0"/>
              <a:t>Дефицит (</a:t>
            </a:r>
            <a:r>
              <a:rPr lang="ru-RU" sz="1400" dirty="0" err="1" smtClean="0"/>
              <a:t>т.р</a:t>
            </a:r>
            <a:r>
              <a:rPr lang="ru-RU" sz="1400" dirty="0" smtClean="0"/>
              <a:t>.)     </a:t>
            </a:r>
            <a:r>
              <a:rPr lang="ru-RU" sz="1400" dirty="0" smtClean="0"/>
              <a:t>  </a:t>
            </a:r>
            <a:r>
              <a:rPr lang="ru-RU" sz="1400" dirty="0" smtClean="0"/>
              <a:t>20 706</a:t>
            </a:r>
            <a:r>
              <a:rPr lang="ru-RU" sz="1400" dirty="0" smtClean="0"/>
              <a:t>,0           10 512,0             10 480,0</a:t>
            </a:r>
            <a:r>
              <a:rPr lang="ru-RU" sz="1400" dirty="0" smtClean="0"/>
              <a:t/>
            </a:r>
            <a:br>
              <a:rPr lang="ru-RU" sz="1400" dirty="0" smtClean="0"/>
            </a:br>
            <a:r>
              <a:rPr lang="ru-RU" sz="1400" dirty="0" err="1" smtClean="0"/>
              <a:t>Справочно</a:t>
            </a:r>
            <a:r>
              <a:rPr lang="ru-RU" sz="1400" dirty="0" smtClean="0"/>
              <a:t>: для сопоставимости показателей данные приведены на начало финансового года</a:t>
            </a:r>
            <a:br>
              <a:rPr lang="ru-RU" sz="1400" dirty="0" smtClean="0"/>
            </a:br>
            <a:endParaRPr lang="ru-RU" sz="1400" dirty="0"/>
          </a:p>
        </p:txBody>
      </p:sp>
      <p:sp>
        <p:nvSpPr>
          <p:cNvPr id="17410" name="Объект 2"/>
          <p:cNvSpPr>
            <a:spLocks noGrp="1"/>
          </p:cNvSpPr>
          <p:nvPr>
            <p:ph sz="quarter" idx="1"/>
          </p:nvPr>
        </p:nvSpPr>
        <p:spPr>
          <a:xfrm>
            <a:off x="539750" y="260649"/>
            <a:ext cx="8353425" cy="3312368"/>
          </a:xfrm>
        </p:spPr>
        <p:txBody>
          <a:bodyPr/>
          <a:lstStyle/>
          <a:p>
            <a:r>
              <a:rPr lang="ru-RU" sz="1600" b="1" dirty="0" smtClean="0"/>
              <a:t>Основные </a:t>
            </a:r>
            <a:r>
              <a:rPr lang="ru-RU" sz="1600" b="1" dirty="0" smtClean="0"/>
              <a:t>параметры проекта </a:t>
            </a:r>
            <a:r>
              <a:rPr lang="ru-RU" sz="1600" b="1" dirty="0" smtClean="0"/>
              <a:t>бюджета муниципального образования «</a:t>
            </a:r>
            <a:r>
              <a:rPr lang="ru-RU" sz="1600" b="1" dirty="0" err="1" smtClean="0"/>
              <a:t>Тахтамукайский</a:t>
            </a:r>
            <a:r>
              <a:rPr lang="ru-RU" sz="1600" b="1" dirty="0" smtClean="0"/>
              <a:t> район»</a:t>
            </a:r>
          </a:p>
        </p:txBody>
      </p:sp>
      <p:graphicFrame>
        <p:nvGraphicFramePr>
          <p:cNvPr id="3" name="Диаграмма 3"/>
          <p:cNvGraphicFramePr>
            <a:graphicFrameLocks/>
          </p:cNvGraphicFramePr>
          <p:nvPr>
            <p:extLst>
              <p:ext uri="{D42A27DB-BD31-4B8C-83A1-F6EECF244321}">
                <p14:modId xmlns:p14="http://schemas.microsoft.com/office/powerpoint/2010/main" val="3230384768"/>
              </p:ext>
            </p:extLst>
          </p:nvPr>
        </p:nvGraphicFramePr>
        <p:xfrm>
          <a:off x="971600" y="980728"/>
          <a:ext cx="7345363"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ext uri="{D42A27DB-BD31-4B8C-83A1-F6EECF244321}">
                <p14:modId xmlns:p14="http://schemas.microsoft.com/office/powerpoint/2010/main" val="2625081812"/>
              </p:ext>
            </p:extLst>
          </p:nvPr>
        </p:nvGraphicFramePr>
        <p:xfrm>
          <a:off x="633413" y="209550"/>
          <a:ext cx="7877175" cy="622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6" y="332656"/>
            <a:ext cx="6512511" cy="1143000"/>
          </a:xfrm>
        </p:spPr>
        <p:txBody>
          <a:bodyPr/>
          <a:lstStyle/>
          <a:p>
            <a:pPr marL="320040" indent="-320040" algn="ctr" fontAlgn="auto">
              <a:spcAft>
                <a:spcPts val="0"/>
              </a:spcAft>
              <a:buClr>
                <a:schemeClr val="accent6">
                  <a:lumMod val="75000"/>
                </a:schemeClr>
              </a:buClr>
              <a:defRPr/>
            </a:pPr>
            <a:r>
              <a:rPr lang="ru-RU" sz="1600" dirty="0" smtClean="0">
                <a:effectLst>
                  <a:outerShdw blurRad="38100" dist="38100" dir="2700000" algn="tl">
                    <a:srgbClr val="000000">
                      <a:alpha val="43137"/>
                    </a:srgbClr>
                  </a:outerShdw>
                  <a:reflection blurRad="6350" stA="55000" endA="300" endPos="45500" dir="5400000" sy="-100000" algn="bl" rotWithShape="0"/>
                </a:effectLst>
              </a:rPr>
              <a:t>Из каких поступлений формируется доходная часть бюджета муниципального образования «</a:t>
            </a:r>
            <a:r>
              <a:rPr lang="ru-RU" sz="1600" dirty="0" err="1" smtClean="0">
                <a:effectLst>
                  <a:outerShdw blurRad="38100" dist="38100" dir="2700000" algn="tl">
                    <a:srgbClr val="000000">
                      <a:alpha val="43137"/>
                    </a:srgbClr>
                  </a:outerShdw>
                  <a:reflection blurRad="6350" stA="55000" endA="300" endPos="45500" dir="5400000" sy="-100000" algn="bl" rotWithShape="0"/>
                </a:effectLst>
              </a:rPr>
              <a:t>Тахтамукайский</a:t>
            </a:r>
            <a:r>
              <a:rPr lang="ru-RU" sz="1600" dirty="0" smtClean="0">
                <a:effectLst>
                  <a:outerShdw blurRad="38100" dist="38100" dir="2700000" algn="tl">
                    <a:srgbClr val="000000">
                      <a:alpha val="43137"/>
                    </a:srgbClr>
                  </a:outerShdw>
                  <a:reflection blurRad="6350" stA="55000" endA="300" endPos="45500" dir="5400000" sy="-100000" algn="bl" rotWithShape="0"/>
                </a:effectLst>
              </a:rPr>
              <a:t> район»</a:t>
            </a:r>
            <a:endParaRPr lang="ru-RU" sz="1600" dirty="0">
              <a:effectLst>
                <a:outerShdw blurRad="38100" dist="38100" dir="2700000" algn="tl">
                  <a:srgbClr val="000000">
                    <a:alpha val="43137"/>
                  </a:srgbClr>
                </a:outerShdw>
                <a:reflection blurRad="6350" stA="55000" endA="300" endPos="45500" dir="5400000" sy="-100000" algn="bl" rotWithShape="0"/>
              </a:effectLst>
            </a:endParaRPr>
          </a:p>
        </p:txBody>
      </p:sp>
      <p:graphicFrame>
        <p:nvGraphicFramePr>
          <p:cNvPr id="3" name="Схема 2"/>
          <p:cNvGraphicFramePr/>
          <p:nvPr>
            <p:extLst>
              <p:ext uri="{D42A27DB-BD31-4B8C-83A1-F6EECF244321}">
                <p14:modId xmlns:p14="http://schemas.microsoft.com/office/powerpoint/2010/main" val="1470948256"/>
              </p:ext>
            </p:extLst>
          </p:nvPr>
        </p:nvGraphicFramePr>
        <p:xfrm>
          <a:off x="467544" y="980728"/>
          <a:ext cx="8208912" cy="554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Светлана\Desktop\spr_elo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1" y="1229124"/>
            <a:ext cx="9144000" cy="464591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082" y="1412777"/>
            <a:ext cx="727098" cy="727098"/>
          </a:xfrm>
          <a:prstGeom prst="rect">
            <a:avLst/>
          </a:prstGeom>
        </p:spPr>
      </p:pic>
    </p:spTree>
    <p:extLst>
      <p:ext uri="{BB962C8B-B14F-4D97-AF65-F5344CB8AC3E}">
        <p14:creationId xmlns:p14="http://schemas.microsoft.com/office/powerpoint/2010/main" val="4171309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4" y="260648"/>
            <a:ext cx="6512511" cy="1143000"/>
          </a:xfrm>
        </p:spPr>
        <p:txBody>
          <a:bodyPr/>
          <a:lstStyle/>
          <a:p>
            <a:pPr marL="320040" indent="-320040" algn="ctr" fontAlgn="auto">
              <a:spcAft>
                <a:spcPts val="0"/>
              </a:spcAft>
              <a:buClr>
                <a:schemeClr val="accent6">
                  <a:lumMod val="75000"/>
                </a:schemeClr>
              </a:buClr>
              <a:defRPr/>
            </a:pPr>
            <a:r>
              <a:rPr lang="ru-RU" sz="2000" dirty="0" smtClean="0"/>
              <a:t>Структура доходов </a:t>
            </a:r>
            <a:r>
              <a:rPr lang="ru-RU" sz="2000" dirty="0" smtClean="0"/>
              <a:t>проекта бюджета </a:t>
            </a:r>
            <a:r>
              <a:rPr lang="ru-RU" sz="2000" dirty="0" smtClean="0"/>
              <a:t>МО «</a:t>
            </a:r>
            <a:r>
              <a:rPr lang="ru-RU" sz="2000" dirty="0" err="1" smtClean="0"/>
              <a:t>Тахтамукайский</a:t>
            </a:r>
            <a:r>
              <a:rPr lang="ru-RU" sz="2000" dirty="0" smtClean="0"/>
              <a:t> район» (</a:t>
            </a:r>
            <a:r>
              <a:rPr lang="ru-RU" sz="2000" dirty="0" smtClean="0"/>
              <a:t>2016-2020 </a:t>
            </a:r>
            <a:r>
              <a:rPr lang="ru-RU" sz="2000" dirty="0" smtClean="0"/>
              <a:t>гг.)</a:t>
            </a:r>
            <a:br>
              <a:rPr lang="ru-RU" sz="2000" dirty="0" smtClean="0"/>
            </a:br>
            <a:endParaRPr lang="ru-RU" sz="2000" dirty="0"/>
          </a:p>
        </p:txBody>
      </p:sp>
      <p:graphicFrame>
        <p:nvGraphicFramePr>
          <p:cNvPr id="3" name="Диаграмма 3"/>
          <p:cNvGraphicFramePr>
            <a:graphicFrameLocks/>
          </p:cNvGraphicFramePr>
          <p:nvPr>
            <p:extLst>
              <p:ext uri="{D42A27DB-BD31-4B8C-83A1-F6EECF244321}">
                <p14:modId xmlns:p14="http://schemas.microsoft.com/office/powerpoint/2010/main" val="858477913"/>
              </p:ext>
            </p:extLst>
          </p:nvPr>
        </p:nvGraphicFramePr>
        <p:xfrm>
          <a:off x="827088" y="1196975"/>
          <a:ext cx="7777162" cy="5400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2" y="188641"/>
            <a:ext cx="6512511" cy="936104"/>
          </a:xfrm>
        </p:spPr>
        <p:txBody>
          <a:bodyPr>
            <a:normAutofit fontScale="90000"/>
          </a:bodyPr>
          <a:lstStyle/>
          <a:p>
            <a:pPr marL="320040" indent="-320040" algn="ctr" fontAlgn="auto">
              <a:spcAft>
                <a:spcPts val="0"/>
              </a:spcAft>
              <a:buClr>
                <a:schemeClr val="accent6">
                  <a:lumMod val="75000"/>
                </a:schemeClr>
              </a:buClr>
              <a:defRPr/>
            </a:pPr>
            <a:r>
              <a:rPr lang="ru-RU" sz="2000" dirty="0" smtClean="0"/>
              <a:t>Структура налоговых </a:t>
            </a:r>
            <a:r>
              <a:rPr lang="ru-RU" sz="2000" dirty="0" smtClean="0"/>
              <a:t>доходов в проекте </a:t>
            </a:r>
            <a:r>
              <a:rPr lang="ru-RU" sz="2000" dirty="0" smtClean="0"/>
              <a:t>бюджета МО «</a:t>
            </a:r>
            <a:r>
              <a:rPr lang="ru-RU" sz="2000" dirty="0" err="1" smtClean="0"/>
              <a:t>Тахтамукайский</a:t>
            </a:r>
            <a:r>
              <a:rPr lang="ru-RU" sz="2000" dirty="0" smtClean="0"/>
              <a:t> район»  на </a:t>
            </a:r>
            <a:r>
              <a:rPr lang="ru-RU" sz="2000" dirty="0" smtClean="0"/>
              <a:t>2018 </a:t>
            </a:r>
            <a:r>
              <a:rPr lang="ru-RU" sz="2000" dirty="0" smtClean="0"/>
              <a:t>год</a:t>
            </a:r>
            <a:endParaRPr lang="ru-RU" sz="2000" dirty="0"/>
          </a:p>
        </p:txBody>
      </p:sp>
      <p:graphicFrame>
        <p:nvGraphicFramePr>
          <p:cNvPr id="3" name="Диаграмма 4"/>
          <p:cNvGraphicFramePr>
            <a:graphicFrameLocks/>
          </p:cNvGraphicFramePr>
          <p:nvPr>
            <p:extLst>
              <p:ext uri="{D42A27DB-BD31-4B8C-83A1-F6EECF244321}">
                <p14:modId xmlns:p14="http://schemas.microsoft.com/office/powerpoint/2010/main" val="393728140"/>
              </p:ext>
            </p:extLst>
          </p:nvPr>
        </p:nvGraphicFramePr>
        <p:xfrm>
          <a:off x="468313" y="1268413"/>
          <a:ext cx="8207375" cy="53292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1888</TotalTime>
  <Words>3429</Words>
  <Application>Microsoft Office PowerPoint</Application>
  <PresentationFormat>Экран (4:3)</PresentationFormat>
  <Paragraphs>664</Paragraphs>
  <Slides>36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Эркер</vt:lpstr>
      <vt:lpstr>Бюджет для граждан</vt:lpstr>
      <vt:lpstr>Презентация PowerPoint</vt:lpstr>
      <vt:lpstr>Презентация PowerPoint</vt:lpstr>
      <vt:lpstr>       Доходы (т.р.)    1 498 525,0        963 278,0           974 329,0     Расходы (т.р.)   1 509 531,0        973 790,0           984 809,0 Дефицит (т.р.)       20 706,0           10 512,0             10 480,0 Справочно: для сопоставимости показателей данные приведены на начало финансового года </vt:lpstr>
      <vt:lpstr>Презентация PowerPoint</vt:lpstr>
      <vt:lpstr>Из каких поступлений формируется доходная часть бюджета муниципального образования «Тахтамукайский район»</vt:lpstr>
      <vt:lpstr>Презентация PowerPoint</vt:lpstr>
      <vt:lpstr>Структура доходов проекта бюджета МО «Тахтамукайский район» (2016-2020 гг.) </vt:lpstr>
      <vt:lpstr>Структура налоговых доходов в проекте бюджета МО «Тахтамукайский район»  на 2018 год</vt:lpstr>
      <vt:lpstr>Безвозмездные поступления из республиканского бюджета  Все жители России являются гражданами своей страны и должны иметь равный доступ к услугам. Именно поэтому существует система межбюджетных отношений – это отношения между органами государственной власти РФ, органами государственной власти субъектов РФ и органами местного самоуправления, связанные и формированием и исполнением соответствующих бюджетов. В рамках этих отношений распределяются финансовые потоки, при которых субъекты с низкими доходами получают межбюджетную помощь от вышестоящих бюджетов.  Структура безвозмездных поступлений из республиканского бюджета  в проекте бюджет МО «Тахтамукайский район» на 2018-2019 гг. (тыс.руб.)</vt:lpstr>
      <vt:lpstr>Межбюджетные трансферты – средства, предоставляемые одним бюджетом бюджетной системы Российской федерации другому бюджетному бюджетной системы Российской Федерации. Межбюджетные трансферты из бюджета МО «Тахтамукайский район» в бюджеты поселений в 2018 году составят (тыс.руб.) </vt:lpstr>
      <vt:lpstr>МУНИЦИПАЛЬНЫЙ ДОЛГ  Муниципальный долг   -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РФ, принятые на себя муниципальным образованием. Предельный объем муниципального долга 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   </vt:lpstr>
      <vt:lpstr>ДИНАМИКА ОБЪЕМА РАСХОДОВ  В ПРОЕКТЕ БЮДЖЕТА МО «ТАХТАМУКАЙСКИЙ РАЙОН» НА 2018-2020 ГГ.</vt:lpstr>
      <vt:lpstr>Основные направления расходов в проекте бюджета МО «Тахтамукайский район» на 2018 г. (тыс.руб.)</vt:lpstr>
      <vt:lpstr>Распределение расходов в проекте бюджета МО «Тахтамукайский район» на 2018 год на плановый период 2018-2020 гг. по разделам и подразделам классификаций расходов бюджетов Российской Федерации</vt:lpstr>
      <vt:lpstr>Презентация PowerPoint</vt:lpstr>
      <vt:lpstr>Соотношение программных и непрограммных расходов бюджета МО «Тахтамукайский район» на 2017 г. (тыс.руб.)</vt:lpstr>
      <vt:lpstr>Перечень муниципальных программ МО «Тахтамукайский район» на 2018 г.</vt:lpstr>
      <vt:lpstr>Презентация PowerPoint</vt:lpstr>
      <vt:lpstr>Презентация PowerPoint</vt:lpstr>
      <vt:lpstr>Перечень ведомственных целевых программ МО «Тахтамукайский район» на 2017 г.</vt:lpstr>
      <vt:lpstr>Презентация PowerPoint</vt:lpstr>
      <vt:lpstr>ОБЩЕСТВЕННО-ЗНАЧИМЫЕ ПРОЕКТЫ  </vt:lpstr>
      <vt:lpstr>Информация о расходах бюджета с учетом интересов целевых групп пользователей информации, содержащейся в бюджете для граждан</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Брошюра подготовлена: Финансовое управление Администрации муниципального образования «Тахтамукайский район» Контактные данные: адрес: а.Тахтамукай, ул.Ленина, 60 тел. (факс) 96-3-18 Эл.адрес: finuprta@mail.ru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Света</dc:creator>
  <cp:lastModifiedBy>Светлана</cp:lastModifiedBy>
  <cp:revision>255</cp:revision>
  <cp:lastPrinted>2017-03-31T09:35:41Z</cp:lastPrinted>
  <dcterms:created xsi:type="dcterms:W3CDTF">2014-08-05T05:31:38Z</dcterms:created>
  <dcterms:modified xsi:type="dcterms:W3CDTF">2018-01-17T12:30:15Z</dcterms:modified>
</cp:coreProperties>
</file>