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1" r:id="rId1"/>
  </p:sldMasterIdLst>
  <p:notesMasterIdLst>
    <p:notesMasterId r:id="rId47"/>
  </p:notesMasterIdLst>
  <p:sldIdLst>
    <p:sldId id="256" r:id="rId2"/>
    <p:sldId id="299" r:id="rId3"/>
    <p:sldId id="276" r:id="rId4"/>
    <p:sldId id="283" r:id="rId5"/>
    <p:sldId id="258" r:id="rId6"/>
    <p:sldId id="259" r:id="rId7"/>
    <p:sldId id="260" r:id="rId8"/>
    <p:sldId id="274" r:id="rId9"/>
    <p:sldId id="261" r:id="rId10"/>
    <p:sldId id="262" r:id="rId11"/>
    <p:sldId id="263" r:id="rId12"/>
    <p:sldId id="300" r:id="rId13"/>
    <p:sldId id="265" r:id="rId14"/>
    <p:sldId id="297" r:id="rId15"/>
    <p:sldId id="284" r:id="rId16"/>
    <p:sldId id="275" r:id="rId17"/>
    <p:sldId id="296" r:id="rId18"/>
    <p:sldId id="281" r:id="rId19"/>
    <p:sldId id="282" r:id="rId20"/>
    <p:sldId id="269" r:id="rId21"/>
    <p:sldId id="302" r:id="rId22"/>
    <p:sldId id="303" r:id="rId23"/>
    <p:sldId id="304" r:id="rId24"/>
    <p:sldId id="305" r:id="rId25"/>
    <p:sldId id="306" r:id="rId26"/>
    <p:sldId id="272" r:id="rId27"/>
    <p:sldId id="273" r:id="rId28"/>
    <p:sldId id="279" r:id="rId29"/>
    <p:sldId id="267" r:id="rId30"/>
    <p:sldId id="278" r:id="rId31"/>
    <p:sldId id="280" r:id="rId32"/>
    <p:sldId id="298" r:id="rId33"/>
    <p:sldId id="270" r:id="rId34"/>
    <p:sldId id="285" r:id="rId35"/>
    <p:sldId id="286" r:id="rId36"/>
    <p:sldId id="287" r:id="rId37"/>
    <p:sldId id="288" r:id="rId38"/>
    <p:sldId id="289" r:id="rId39"/>
    <p:sldId id="290" r:id="rId40"/>
    <p:sldId id="291" r:id="rId41"/>
    <p:sldId id="292" r:id="rId42"/>
    <p:sldId id="293" r:id="rId43"/>
    <p:sldId id="294" r:id="rId44"/>
    <p:sldId id="295" r:id="rId45"/>
    <p:sldId id="271" r:id="rId46"/>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274452739776101"/>
          <c:y val="3.5781250000000001E-2"/>
          <c:w val="0.58073904486803052"/>
          <c:h val="0.83088558070866136"/>
        </c:manualLayout>
      </c:layout>
      <c:bar3DChart>
        <c:barDir val="col"/>
        <c:grouping val="clustered"/>
        <c:varyColors val="0"/>
        <c:ser>
          <c:idx val="0"/>
          <c:order val="0"/>
          <c:tx>
            <c:strRef>
              <c:f>Лист1!$B$1</c:f>
              <c:strCache>
                <c:ptCount val="1"/>
                <c:pt idx="0">
                  <c:v>Доходы, всего, тыс.руб.</c:v>
                </c:pt>
              </c:strCache>
            </c:strRef>
          </c:tx>
          <c:invertIfNegative val="0"/>
          <c:cat>
            <c:numRef>
              <c:f>Лист1!$A$2:$A$4</c:f>
              <c:numCache>
                <c:formatCode>General</c:formatCode>
                <c:ptCount val="3"/>
                <c:pt idx="0">
                  <c:v>2019</c:v>
                </c:pt>
                <c:pt idx="1">
                  <c:v>2020</c:v>
                </c:pt>
                <c:pt idx="2">
                  <c:v>2021</c:v>
                </c:pt>
              </c:numCache>
            </c:numRef>
          </c:cat>
          <c:val>
            <c:numRef>
              <c:f>Лист1!$B$2:$B$4</c:f>
              <c:numCache>
                <c:formatCode>General</c:formatCode>
                <c:ptCount val="3"/>
                <c:pt idx="0">
                  <c:v>1479766</c:v>
                </c:pt>
                <c:pt idx="1">
                  <c:v>1183368</c:v>
                </c:pt>
                <c:pt idx="2">
                  <c:v>1207621</c:v>
                </c:pt>
              </c:numCache>
            </c:numRef>
          </c:val>
        </c:ser>
        <c:ser>
          <c:idx val="1"/>
          <c:order val="1"/>
          <c:tx>
            <c:strRef>
              <c:f>Лист1!$C$1</c:f>
              <c:strCache>
                <c:ptCount val="1"/>
                <c:pt idx="0">
                  <c:v>Расходы, всего, тыс.руб.</c:v>
                </c:pt>
              </c:strCache>
            </c:strRef>
          </c:tx>
          <c:invertIfNegative val="0"/>
          <c:cat>
            <c:numRef>
              <c:f>Лист1!$A$2:$A$4</c:f>
              <c:numCache>
                <c:formatCode>General</c:formatCode>
                <c:ptCount val="3"/>
                <c:pt idx="0">
                  <c:v>2019</c:v>
                </c:pt>
                <c:pt idx="1">
                  <c:v>2020</c:v>
                </c:pt>
                <c:pt idx="2">
                  <c:v>2021</c:v>
                </c:pt>
              </c:numCache>
            </c:numRef>
          </c:cat>
          <c:val>
            <c:numRef>
              <c:f>Лист1!$C$2:$C$4</c:f>
              <c:numCache>
                <c:formatCode>General</c:formatCode>
                <c:ptCount val="3"/>
                <c:pt idx="0">
                  <c:v>1514276</c:v>
                </c:pt>
                <c:pt idx="1">
                  <c:v>1212933</c:v>
                </c:pt>
                <c:pt idx="2">
                  <c:v>1241703</c:v>
                </c:pt>
              </c:numCache>
            </c:numRef>
          </c:val>
        </c:ser>
        <c:ser>
          <c:idx val="2"/>
          <c:order val="2"/>
          <c:tx>
            <c:strRef>
              <c:f>Лист1!$D$1</c:f>
              <c:strCache>
                <c:ptCount val="1"/>
                <c:pt idx="0">
                  <c:v>Дефицит, тыс.руб.</c:v>
                </c:pt>
              </c:strCache>
            </c:strRef>
          </c:tx>
          <c:invertIfNegative val="0"/>
          <c:cat>
            <c:numRef>
              <c:f>Лист1!$A$2:$A$4</c:f>
              <c:numCache>
                <c:formatCode>General</c:formatCode>
                <c:ptCount val="3"/>
                <c:pt idx="0">
                  <c:v>2019</c:v>
                </c:pt>
                <c:pt idx="1">
                  <c:v>2020</c:v>
                </c:pt>
                <c:pt idx="2">
                  <c:v>2021</c:v>
                </c:pt>
              </c:numCache>
            </c:numRef>
          </c:cat>
          <c:val>
            <c:numRef>
              <c:f>Лист1!$D$2:$D$4</c:f>
              <c:numCache>
                <c:formatCode>General</c:formatCode>
                <c:ptCount val="3"/>
                <c:pt idx="0">
                  <c:v>34510</c:v>
                </c:pt>
                <c:pt idx="1">
                  <c:v>29565</c:v>
                </c:pt>
                <c:pt idx="2">
                  <c:v>34082</c:v>
                </c:pt>
              </c:numCache>
            </c:numRef>
          </c:val>
        </c:ser>
        <c:dLbls>
          <c:showLegendKey val="0"/>
          <c:showVal val="0"/>
          <c:showCatName val="0"/>
          <c:showSerName val="0"/>
          <c:showPercent val="0"/>
          <c:showBubbleSize val="0"/>
        </c:dLbls>
        <c:gapWidth val="150"/>
        <c:shape val="cylinder"/>
        <c:axId val="68712320"/>
        <c:axId val="28667264"/>
        <c:axId val="0"/>
      </c:bar3DChart>
      <c:catAx>
        <c:axId val="68712320"/>
        <c:scaling>
          <c:orientation val="minMax"/>
        </c:scaling>
        <c:delete val="0"/>
        <c:axPos val="b"/>
        <c:numFmt formatCode="General" sourceLinked="1"/>
        <c:majorTickMark val="out"/>
        <c:minorTickMark val="none"/>
        <c:tickLblPos val="nextTo"/>
        <c:crossAx val="28667264"/>
        <c:crosses val="autoZero"/>
        <c:auto val="1"/>
        <c:lblAlgn val="ctr"/>
        <c:lblOffset val="100"/>
        <c:noMultiLvlLbl val="0"/>
      </c:catAx>
      <c:valAx>
        <c:axId val="28667264"/>
        <c:scaling>
          <c:orientation val="minMax"/>
        </c:scaling>
        <c:delete val="0"/>
        <c:axPos val="l"/>
        <c:majorGridlines/>
        <c:numFmt formatCode="General" sourceLinked="1"/>
        <c:majorTickMark val="out"/>
        <c:minorTickMark val="none"/>
        <c:tickLblPos val="nextTo"/>
        <c:crossAx val="68712320"/>
        <c:crosses val="autoZero"/>
        <c:crossBetween val="between"/>
      </c:valAx>
      <c:spPr>
        <a:noFill/>
        <a:ln w="25410">
          <a:noFill/>
        </a:ln>
      </c:spPr>
    </c:plotArea>
    <c:legend>
      <c:legendPos val="r"/>
      <c:layout/>
      <c:overlay val="0"/>
    </c:legend>
    <c:plotVisOnly val="1"/>
    <c:dispBlanksAs val="gap"/>
    <c:showDLblsOverMax val="0"/>
  </c:chart>
  <c:txPr>
    <a:bodyPr/>
    <a:lstStyle/>
    <a:p>
      <a:pPr>
        <a:defRPr sz="1801"/>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7635270541082163E-2"/>
          <c:y val="5.9681254254745825E-2"/>
          <c:w val="0.55079759519038074"/>
          <c:h val="0.83180737437298902"/>
        </c:manualLayout>
      </c:layout>
      <c:pie3DChart>
        <c:varyColors val="1"/>
        <c:ser>
          <c:idx val="0"/>
          <c:order val="0"/>
          <c:tx>
            <c:strRef>
              <c:f>Лист1!$B$1</c:f>
              <c:strCache>
                <c:ptCount val="1"/>
                <c:pt idx="0">
                  <c:v>Продажи</c:v>
                </c:pt>
              </c:strCache>
            </c:strRef>
          </c:tx>
          <c:explosion val="25"/>
          <c:dPt>
            <c:idx val="0"/>
            <c:bubble3D val="0"/>
            <c:explosion val="10"/>
          </c:dPt>
          <c:cat>
            <c:strRef>
              <c:f>Лист1!$A$2:$A$3</c:f>
              <c:strCache>
                <c:ptCount val="2"/>
                <c:pt idx="0">
                  <c:v>Расходы направленные на социальную сферу - 1 286 176,0 тыс.руб. - 85%</c:v>
                </c:pt>
                <c:pt idx="1">
                  <c:v>Расходы в других отраслях - 228100,0 тыс.руб. (15%)</c:v>
                </c:pt>
              </c:strCache>
            </c:strRef>
          </c:cat>
          <c:val>
            <c:numRef>
              <c:f>Лист1!$B$2:$B$3</c:f>
              <c:numCache>
                <c:formatCode>General</c:formatCode>
                <c:ptCount val="2"/>
                <c:pt idx="0">
                  <c:v>1286176</c:v>
                </c:pt>
                <c:pt idx="1">
                  <c:v>228100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4598797595190385"/>
          <c:y val="0.20307283697640327"/>
          <c:w val="0.44439278557114226"/>
          <c:h val="0.59385411244213171"/>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Столбец1</c:v>
                </c:pt>
              </c:strCache>
            </c:strRef>
          </c:tx>
          <c:explosion val="25"/>
          <c:cat>
            <c:strRef>
              <c:f>Лист1!$A$2:$A$5</c:f>
              <c:strCache>
                <c:ptCount val="4"/>
                <c:pt idx="0">
                  <c:v>Социальное обеспечение населения - 25204,0 т.р.</c:v>
                </c:pt>
                <c:pt idx="1">
                  <c:v>Охрана семьи и детства - 32630,0 т.р.</c:v>
                </c:pt>
                <c:pt idx="2">
                  <c:v>Пенсионное обеспечение - 3037,0 т.р.</c:v>
                </c:pt>
                <c:pt idx="3">
                  <c:v>Другие вопросы -447,0 т.р.</c:v>
                </c:pt>
              </c:strCache>
            </c:strRef>
          </c:cat>
          <c:val>
            <c:numRef>
              <c:f>Лист1!$B$2:$B$5</c:f>
              <c:numCache>
                <c:formatCode>0.0</c:formatCode>
                <c:ptCount val="4"/>
                <c:pt idx="0">
                  <c:v>25204</c:v>
                </c:pt>
                <c:pt idx="1">
                  <c:v>32630</c:v>
                </c:pt>
                <c:pt idx="2">
                  <c:v>3037</c:v>
                </c:pt>
                <c:pt idx="3">
                  <c:v>447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463015647226174"/>
          <c:y val="3.0664511468899026E-2"/>
          <c:w val="0.33514734294388654"/>
          <c:h val="0.82288203586192621"/>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1.8630131631464826E-2"/>
          <c:y val="0.17780949175581806"/>
          <c:w val="0.5449731408444326"/>
          <c:h val="0.69243646130822056"/>
        </c:manualLayout>
      </c:layout>
      <c:pieChart>
        <c:varyColors val="1"/>
        <c:ser>
          <c:idx val="0"/>
          <c:order val="0"/>
          <c:tx>
            <c:strRef>
              <c:f>Лист1!$B$1</c:f>
              <c:strCache>
                <c:ptCount val="1"/>
                <c:pt idx="0">
                  <c:v>Доходы бюджета - поступающие в бюджет денежные средства</c:v>
                </c:pt>
              </c:strCache>
            </c:strRef>
          </c:tx>
          <c:explosion val="26"/>
          <c:dPt>
            <c:idx val="0"/>
            <c:bubble3D val="0"/>
            <c:explosion val="9"/>
          </c:dPt>
          <c:dPt>
            <c:idx val="1"/>
            <c:bubble3D val="0"/>
            <c:explosion val="24"/>
          </c:dPt>
          <c:dLbls>
            <c:dLbl>
              <c:idx val="0"/>
              <c:layout/>
              <c:spPr/>
              <c:txPr>
                <a:bodyPr/>
                <a:lstStyle/>
                <a:p>
                  <a:pPr>
                    <a:defRPr/>
                  </a:pPr>
                  <a:endParaRPr lang="ru-RU"/>
                </a:p>
              </c:txPr>
              <c:showLegendKey val="1"/>
              <c:showVal val="1"/>
              <c:showCatName val="0"/>
              <c:showSerName val="0"/>
              <c:showPercent val="0"/>
              <c:showBubbleSize val="0"/>
            </c:dLbl>
            <c:dLbl>
              <c:idx val="1"/>
              <c:layout/>
              <c:spPr/>
              <c:txPr>
                <a:bodyPr/>
                <a:lstStyle/>
                <a:p>
                  <a:pPr>
                    <a:defRPr/>
                  </a:pPr>
                  <a:endParaRPr lang="ru-RU"/>
                </a:p>
              </c:txPr>
              <c:showLegendKey val="1"/>
              <c:showVal val="1"/>
              <c:showCatName val="0"/>
              <c:showSerName val="0"/>
              <c:showPercent val="0"/>
              <c:showBubbleSize val="0"/>
            </c:dLbl>
            <c:showLegendKey val="0"/>
            <c:showVal val="0"/>
            <c:showCatName val="0"/>
            <c:showSerName val="0"/>
            <c:showPercent val="0"/>
            <c:showBubbleSize val="0"/>
          </c:dLbls>
          <c:cat>
            <c:strRef>
              <c:f>Лист1!$A$2:$A$3</c:f>
              <c:strCache>
                <c:ptCount val="2"/>
                <c:pt idx="0">
                  <c:v>Налоговые и неналоговые доходы в 2019 году -  684282,0 тыс.руб. (46%)</c:v>
                </c:pt>
                <c:pt idx="1">
                  <c:v>Безвозмездные поступления -         795 484тыс.руб. (56%)</c:v>
                </c:pt>
              </c:strCache>
            </c:strRef>
          </c:cat>
          <c:val>
            <c:numRef>
              <c:f>Лист1!$B$2:$B$3</c:f>
              <c:numCache>
                <c:formatCode>0.0</c:formatCode>
                <c:ptCount val="2"/>
                <c:pt idx="0">
                  <c:v>684282</c:v>
                </c:pt>
                <c:pt idx="1">
                  <c:v>795484</c:v>
                </c:pt>
              </c:numCache>
            </c:numRef>
          </c:val>
        </c:ser>
        <c:dLbls>
          <c:showLegendKey val="0"/>
          <c:showVal val="0"/>
          <c:showCatName val="0"/>
          <c:showSerName val="0"/>
          <c:showPercent val="0"/>
          <c:showBubbleSize val="0"/>
          <c:showLeaderLines val="1"/>
        </c:dLbls>
        <c:firstSliceAng val="0"/>
      </c:pieChart>
      <c:spPr>
        <a:noFill/>
        <a:ln w="25394">
          <a:noFill/>
        </a:ln>
      </c:spPr>
    </c:plotArea>
    <c:legend>
      <c:legendPos val="r"/>
      <c:legendEntry>
        <c:idx val="0"/>
        <c:txPr>
          <a:bodyPr/>
          <a:lstStyle/>
          <a:p>
            <a:pPr>
              <a:defRPr sz="1600" baseline="0"/>
            </a:pPr>
            <a:endParaRPr lang="ru-RU"/>
          </a:p>
        </c:txPr>
      </c:legendEntry>
      <c:layout>
        <c:manualLayout>
          <c:xMode val="edge"/>
          <c:yMode val="edge"/>
          <c:x val="0.53532744924417697"/>
          <c:y val="0.36699357223204243"/>
          <c:w val="0.4532621149079461"/>
          <c:h val="0.36835780441908217"/>
        </c:manualLayout>
      </c:layout>
      <c:overlay val="0"/>
      <c:txPr>
        <a:bodyPr/>
        <a:lstStyle/>
        <a:p>
          <a:pPr>
            <a:defRPr sz="1600"/>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Неналоговые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2017</c:v>
                </c:pt>
                <c:pt idx="1">
                  <c:v>2018</c:v>
                </c:pt>
                <c:pt idx="2">
                  <c:v>2019</c:v>
                </c:pt>
                <c:pt idx="3">
                  <c:v>2020</c:v>
                </c:pt>
                <c:pt idx="4">
                  <c:v>2021</c:v>
                </c:pt>
              </c:numCache>
            </c:numRef>
          </c:cat>
          <c:val>
            <c:numRef>
              <c:f>Лист1!$B$2:$B$6</c:f>
              <c:numCache>
                <c:formatCode>General</c:formatCode>
                <c:ptCount val="5"/>
                <c:pt idx="0">
                  <c:v>51133</c:v>
                </c:pt>
                <c:pt idx="1">
                  <c:v>50614</c:v>
                </c:pt>
                <c:pt idx="2">
                  <c:v>62071</c:v>
                </c:pt>
                <c:pt idx="3">
                  <c:v>63319</c:v>
                </c:pt>
                <c:pt idx="4">
                  <c:v>64285</c:v>
                </c:pt>
              </c:numCache>
            </c:numRef>
          </c:val>
        </c:ser>
        <c:ser>
          <c:idx val="1"/>
          <c:order val="1"/>
          <c:tx>
            <c:strRef>
              <c:f>Лист1!$C$1</c:f>
              <c:strCache>
                <c:ptCount val="1"/>
                <c:pt idx="0">
                  <c:v>Налоговые доходы (тыс.руб.)</c:v>
                </c:pt>
              </c:strCache>
            </c:strRef>
          </c:tx>
          <c:invertIfNegative val="0"/>
          <c:dLbls>
            <c:txPr>
              <a:bodyPr/>
              <a:lstStyle/>
              <a:p>
                <a:pPr>
                  <a:defRPr sz="1399" baseline="0"/>
                </a:pPr>
                <a:endParaRPr lang="ru-RU"/>
              </a:p>
            </c:txPr>
            <c:showLegendKey val="0"/>
            <c:showVal val="1"/>
            <c:showCatName val="0"/>
            <c:showSerName val="0"/>
            <c:showPercent val="0"/>
            <c:showBubbleSize val="0"/>
            <c:showLeaderLines val="0"/>
          </c:dLbls>
          <c:cat>
            <c:numRef>
              <c:f>Лист1!$A$2:$A$6</c:f>
              <c:numCache>
                <c:formatCode>General</c:formatCode>
                <c:ptCount val="5"/>
                <c:pt idx="0">
                  <c:v>2017</c:v>
                </c:pt>
                <c:pt idx="1">
                  <c:v>2018</c:v>
                </c:pt>
                <c:pt idx="2">
                  <c:v>2019</c:v>
                </c:pt>
                <c:pt idx="3">
                  <c:v>2020</c:v>
                </c:pt>
                <c:pt idx="4">
                  <c:v>2021</c:v>
                </c:pt>
              </c:numCache>
            </c:numRef>
          </c:cat>
          <c:val>
            <c:numRef>
              <c:f>Лист1!$C$2:$C$6</c:f>
              <c:numCache>
                <c:formatCode>General</c:formatCode>
                <c:ptCount val="5"/>
                <c:pt idx="0">
                  <c:v>457006</c:v>
                </c:pt>
                <c:pt idx="1">
                  <c:v>485805</c:v>
                </c:pt>
                <c:pt idx="2">
                  <c:v>622211</c:v>
                </c:pt>
                <c:pt idx="3">
                  <c:v>643888</c:v>
                </c:pt>
                <c:pt idx="4">
                  <c:v>672642</c:v>
                </c:pt>
              </c:numCache>
            </c:numRef>
          </c:val>
        </c:ser>
        <c:dLbls>
          <c:showLegendKey val="0"/>
          <c:showVal val="0"/>
          <c:showCatName val="0"/>
          <c:showSerName val="0"/>
          <c:showPercent val="0"/>
          <c:showBubbleSize val="0"/>
        </c:dLbls>
        <c:gapWidth val="150"/>
        <c:shape val="box"/>
        <c:axId val="85988864"/>
        <c:axId val="85990400"/>
        <c:axId val="0"/>
      </c:bar3DChart>
      <c:catAx>
        <c:axId val="85988864"/>
        <c:scaling>
          <c:orientation val="minMax"/>
        </c:scaling>
        <c:delete val="0"/>
        <c:axPos val="b"/>
        <c:numFmt formatCode="General" sourceLinked="1"/>
        <c:majorTickMark val="out"/>
        <c:minorTickMark val="none"/>
        <c:tickLblPos val="nextTo"/>
        <c:crossAx val="85990400"/>
        <c:crosses val="autoZero"/>
        <c:auto val="1"/>
        <c:lblAlgn val="ctr"/>
        <c:lblOffset val="100"/>
        <c:noMultiLvlLbl val="0"/>
      </c:catAx>
      <c:valAx>
        <c:axId val="85990400"/>
        <c:scaling>
          <c:orientation val="minMax"/>
        </c:scaling>
        <c:delete val="0"/>
        <c:axPos val="l"/>
        <c:majorGridlines/>
        <c:numFmt formatCode="General" sourceLinked="1"/>
        <c:majorTickMark val="out"/>
        <c:minorTickMark val="none"/>
        <c:tickLblPos val="nextTo"/>
        <c:crossAx val="85988864"/>
        <c:crosses val="autoZero"/>
        <c:crossBetween val="between"/>
      </c:valAx>
      <c:spPr>
        <a:noFill/>
        <a:ln w="25387">
          <a:noFill/>
        </a:ln>
      </c:spPr>
    </c:plotArea>
    <c:legend>
      <c:legendPos val="r"/>
      <c:layout/>
      <c:overlay val="0"/>
    </c:legend>
    <c:plotVisOnly val="1"/>
    <c:dispBlanksAs val="gap"/>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359498067466188E-3"/>
          <c:y val="5.296652474049432E-2"/>
          <c:w val="0.48624718621971091"/>
          <c:h val="0.72962583574346573"/>
        </c:manualLayout>
      </c:layout>
      <c:pie3DChart>
        <c:varyColors val="1"/>
        <c:ser>
          <c:idx val="0"/>
          <c:order val="0"/>
          <c:tx>
            <c:strRef>
              <c:f>Лист1!$B$1</c:f>
              <c:strCache>
                <c:ptCount val="1"/>
                <c:pt idx="0">
                  <c:v>Столбец1</c:v>
                </c:pt>
              </c:strCache>
            </c:strRef>
          </c:tx>
          <c:explosion val="25"/>
          <c:dPt>
            <c:idx val="0"/>
            <c:bubble3D val="0"/>
          </c:dPt>
          <c:dPt>
            <c:idx val="1"/>
            <c:bubble3D val="0"/>
          </c:dPt>
          <c:dPt>
            <c:idx val="2"/>
            <c:bubble3D val="0"/>
          </c:dPt>
          <c:dPt>
            <c:idx val="3"/>
            <c:bubble3D val="0"/>
          </c:dPt>
          <c:dPt>
            <c:idx val="4"/>
            <c:bubble3D val="0"/>
          </c:dPt>
          <c:dPt>
            <c:idx val="5"/>
            <c:bubble3D val="0"/>
          </c:dPt>
          <c:dPt>
            <c:idx val="6"/>
            <c:bubble3D val="0"/>
          </c:dPt>
          <c:dLbls>
            <c:dLbl>
              <c:idx val="0"/>
              <c:layout/>
              <c:tx>
                <c:rich>
                  <a:bodyPr/>
                  <a:lstStyle/>
                  <a:p>
                    <a:pPr>
                      <a:defRPr/>
                    </a:pPr>
                    <a:r>
                      <a:rPr lang="ru-RU" dirty="0" smtClean="0"/>
                      <a:t>197 000</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1"/>
              <c:layout>
                <c:manualLayout>
                  <c:x val="-0.11706081420673474"/>
                  <c:y val="0.16391689842279486"/>
                </c:manualLayout>
              </c:layout>
              <c:tx>
                <c:rich>
                  <a:bodyPr/>
                  <a:lstStyle/>
                  <a:p>
                    <a:pPr>
                      <a:defRPr/>
                    </a:pPr>
                    <a:r>
                      <a:rPr lang="ru-RU" dirty="0" smtClean="0"/>
                      <a:t>7</a:t>
                    </a:r>
                    <a:r>
                      <a:rPr lang="ru-RU" baseline="0" dirty="0" smtClean="0"/>
                      <a:t> 081</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2"/>
              <c:layout>
                <c:manualLayout>
                  <c:x val="-0.15246257947846514"/>
                  <c:y val="4.427425539528454E-2"/>
                </c:manualLayout>
              </c:layout>
              <c:tx>
                <c:rich>
                  <a:bodyPr/>
                  <a:lstStyle/>
                  <a:p>
                    <a:pPr>
                      <a:defRPr/>
                    </a:pPr>
                    <a:r>
                      <a:rPr lang="ru-RU" dirty="0" smtClean="0"/>
                      <a:t>44 000</a:t>
                    </a:r>
                    <a:r>
                      <a:rPr lang="en-US" dirty="0" smtClean="0"/>
                      <a:t>,0</a:t>
                    </a:r>
                    <a:r>
                      <a:rPr lang="ru-RU" dirty="0" smtClean="0"/>
                      <a:t> </a:t>
                    </a:r>
                    <a:r>
                      <a:rPr lang="ru-RU" dirty="0" err="1" smtClean="0"/>
                      <a:t>т.р</a:t>
                    </a:r>
                    <a:r>
                      <a:rPr lang="ru-RU" dirty="0" smtClean="0"/>
                      <a:t>.</a:t>
                    </a:r>
                  </a:p>
                </c:rich>
              </c:tx>
              <c:spPr/>
              <c:dLblPos val="bestFit"/>
              <c:showLegendKey val="0"/>
              <c:showVal val="0"/>
              <c:showCatName val="0"/>
              <c:showSerName val="0"/>
              <c:showPercent val="0"/>
              <c:showBubbleSize val="0"/>
            </c:dLbl>
            <c:dLbl>
              <c:idx val="3"/>
              <c:layout/>
              <c:tx>
                <c:rich>
                  <a:bodyPr/>
                  <a:lstStyle/>
                  <a:p>
                    <a:pPr>
                      <a:defRPr/>
                    </a:pPr>
                    <a:r>
                      <a:rPr lang="ru-RU" dirty="0" smtClean="0"/>
                      <a:t>155 000</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4"/>
              <c:layout/>
              <c:tx>
                <c:rich>
                  <a:bodyPr/>
                  <a:lstStyle/>
                  <a:p>
                    <a:pPr>
                      <a:defRPr/>
                    </a:pPr>
                    <a:r>
                      <a:rPr lang="ru-RU" dirty="0" smtClean="0"/>
                      <a:t>200 000</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dLbl>
              <c:idx val="5"/>
              <c:layout/>
              <c:tx>
                <c:rich>
                  <a:bodyPr/>
                  <a:lstStyle/>
                  <a:p>
                    <a:pPr>
                      <a:defRPr/>
                    </a:pPr>
                    <a:r>
                      <a:rPr lang="ru-RU" dirty="0" smtClean="0"/>
                      <a:t>19 130,</a:t>
                    </a:r>
                    <a:r>
                      <a:rPr lang="en-US" dirty="0" smtClean="0"/>
                      <a:t>0</a:t>
                    </a:r>
                    <a:r>
                      <a:rPr lang="ru-RU" dirty="0" smtClean="0"/>
                      <a:t> </a:t>
                    </a:r>
                    <a:r>
                      <a:rPr lang="ru-RU" dirty="0" err="1" smtClean="0"/>
                      <a:t>т.р</a:t>
                    </a:r>
                    <a:endParaRPr lang="ru-RU" dirty="0" smtClean="0"/>
                  </a:p>
                </c:rich>
              </c:tx>
              <c:spPr/>
              <c:showLegendKey val="0"/>
              <c:showVal val="0"/>
              <c:showCatName val="0"/>
              <c:showSerName val="0"/>
              <c:showPercent val="0"/>
              <c:showBubbleSize val="0"/>
            </c:dLbl>
            <c:dLbl>
              <c:idx val="6"/>
              <c:tx>
                <c:rich>
                  <a:bodyPr/>
                  <a:lstStyle/>
                  <a:p>
                    <a:pPr>
                      <a:defRPr/>
                    </a:pPr>
                    <a:r>
                      <a:rPr lang="ru-RU" dirty="0" smtClean="0"/>
                      <a:t>10368</a:t>
                    </a:r>
                    <a:r>
                      <a:rPr lang="en-US" dirty="0" smtClean="0"/>
                      <a:t>,0</a:t>
                    </a:r>
                    <a:r>
                      <a:rPr lang="ru-RU" dirty="0" smtClean="0"/>
                      <a:t> </a:t>
                    </a:r>
                    <a:r>
                      <a:rPr lang="ru-RU" dirty="0" err="1" smtClean="0"/>
                      <a:t>т.р</a:t>
                    </a:r>
                    <a:r>
                      <a:rPr lang="ru-RU" dirty="0" smtClean="0"/>
                      <a:t>.</a:t>
                    </a:r>
                    <a:endParaRPr lang="en-US" dirty="0"/>
                  </a:p>
                </c:rich>
              </c:tx>
              <c:spPr/>
              <c:showLegendKey val="0"/>
              <c:showVal val="0"/>
              <c:showCatName val="0"/>
              <c:showSerName val="0"/>
              <c:showPercent val="0"/>
              <c:showBubbleSize val="0"/>
            </c:dLbl>
            <c:showLegendKey val="0"/>
            <c:showVal val="1"/>
            <c:showCatName val="0"/>
            <c:showSerName val="0"/>
            <c:showPercent val="0"/>
            <c:showBubbleSize val="0"/>
            <c:showLeaderLines val="1"/>
          </c:dLbls>
          <c:cat>
            <c:strRef>
              <c:f>Лист1!$A$2:$A$7</c:f>
              <c:strCache>
                <c:ptCount val="6"/>
                <c:pt idx="0">
                  <c:v>Налог на доходы физических лиц - уд.вес 31,7%</c:v>
                </c:pt>
                <c:pt idx="1">
                  <c:v>Единый сельхозналог -уд.вес 1,1%</c:v>
                </c:pt>
                <c:pt idx="2">
                  <c:v>Единый налог на вменненый  доход - уд.вес 7,1%</c:v>
                </c:pt>
                <c:pt idx="3">
                  <c:v>Налог, взимаемый в связи с применением  упрощенной системы налогооблажения - уд.вес 24,9%</c:v>
                </c:pt>
                <c:pt idx="4">
                  <c:v>Налог на имущество организаций - уд.вес 32,1 %</c:v>
                </c:pt>
                <c:pt idx="5">
                  <c:v>Причие - уд.вес 3,1%</c:v>
                </c:pt>
              </c:strCache>
            </c:strRef>
          </c:cat>
          <c:val>
            <c:numRef>
              <c:f>Лист1!$B$2:$B$7</c:f>
              <c:numCache>
                <c:formatCode>0.0</c:formatCode>
                <c:ptCount val="6"/>
                <c:pt idx="0" formatCode="#,##0.0">
                  <c:v>197000</c:v>
                </c:pt>
                <c:pt idx="1">
                  <c:v>7081</c:v>
                </c:pt>
                <c:pt idx="2">
                  <c:v>44000</c:v>
                </c:pt>
                <c:pt idx="3">
                  <c:v>155000</c:v>
                </c:pt>
                <c:pt idx="4">
                  <c:v>200000</c:v>
                </c:pt>
                <c:pt idx="5">
                  <c:v>19130</c:v>
                </c:pt>
              </c:numCache>
            </c:numRef>
          </c:val>
        </c:ser>
        <c:dLbls>
          <c:showLegendKey val="0"/>
          <c:showVal val="0"/>
          <c:showCatName val="0"/>
          <c:showSerName val="0"/>
          <c:showPercent val="0"/>
          <c:showBubbleSize val="0"/>
          <c:showLeaderLines val="1"/>
        </c:dLbls>
      </c:pie3DChart>
      <c:spPr>
        <a:noFill/>
        <a:ln w="25380">
          <a:noFill/>
        </a:ln>
      </c:spPr>
    </c:plotArea>
    <c:legend>
      <c:legendPos val="r"/>
      <c:layout>
        <c:manualLayout>
          <c:xMode val="edge"/>
          <c:yMode val="edge"/>
          <c:x val="0.47480437599276337"/>
          <c:y val="8.6314210723659548E-4"/>
          <c:w val="0.51591305221385042"/>
          <c:h val="0.9991368370368966"/>
        </c:manualLayout>
      </c:layout>
      <c:overlay val="0"/>
      <c:txPr>
        <a:bodyPr/>
        <a:lstStyle/>
        <a:p>
          <a:pPr>
            <a:defRPr sz="1400" b="1"/>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0"/>
      <c:perspective val="0"/>
    </c:view3D>
    <c:floor>
      <c:thickness val="0"/>
    </c:floor>
    <c:sideWall>
      <c:thickness val="0"/>
    </c:sideWall>
    <c:backWall>
      <c:thickness val="0"/>
    </c:backWall>
    <c:plotArea>
      <c:layout>
        <c:manualLayout>
          <c:layoutTarget val="inner"/>
          <c:xMode val="edge"/>
          <c:yMode val="edge"/>
          <c:x val="0.11406018018200002"/>
          <c:y val="0.17918069135566334"/>
          <c:w val="0.6310060245831276"/>
          <c:h val="0.70498464647388703"/>
        </c:manualLayout>
      </c:layout>
      <c:bar3DChart>
        <c:barDir val="col"/>
        <c:grouping val="clustered"/>
        <c:varyColors val="0"/>
        <c:ser>
          <c:idx val="0"/>
          <c:order val="0"/>
          <c:tx>
            <c:strRef>
              <c:f>Лист1!$B$1</c:f>
              <c:strCache>
                <c:ptCount val="1"/>
                <c:pt idx="0">
                  <c:v>Столбец1</c:v>
                </c:pt>
              </c:strCache>
            </c:strRef>
          </c:tx>
          <c:spPr>
            <a:ln w="28540">
              <a:noFill/>
            </a:ln>
          </c:spPr>
          <c:invertIfNegative val="0"/>
          <c:dLbls>
            <c:showLegendKey val="0"/>
            <c:showVal val="1"/>
            <c:showCatName val="0"/>
            <c:showSerName val="0"/>
            <c:showPercent val="0"/>
            <c:showBubbleSize val="0"/>
            <c:showLeaderLines val="0"/>
          </c:dLbls>
          <c:cat>
            <c:strRef>
              <c:f>Лист1!$A$2:$A$4</c:f>
              <c:strCache>
                <c:ptCount val="3"/>
                <c:pt idx="0">
                  <c:v>2019</c:v>
                </c:pt>
                <c:pt idx="1">
                  <c:v>2020</c:v>
                </c:pt>
                <c:pt idx="2">
                  <c:v>2021</c:v>
                </c:pt>
              </c:strCache>
            </c:strRef>
          </c:cat>
          <c:val>
            <c:numRef>
              <c:f>Лист1!$B$2:$B$4</c:f>
              <c:numCache>
                <c:formatCode>General</c:formatCode>
                <c:ptCount val="3"/>
                <c:pt idx="0">
                  <c:v>795484</c:v>
                </c:pt>
                <c:pt idx="1">
                  <c:v>476161</c:v>
                </c:pt>
                <c:pt idx="2">
                  <c:v>470694</c:v>
                </c:pt>
              </c:numCache>
            </c:numRef>
          </c:val>
        </c:ser>
        <c:ser>
          <c:idx val="1"/>
          <c:order val="1"/>
          <c:tx>
            <c:strRef>
              <c:f>Лист1!$C$1</c:f>
              <c:strCache>
                <c:ptCount val="1"/>
                <c:pt idx="0">
                  <c:v>Столбец2</c:v>
                </c:pt>
              </c:strCache>
            </c:strRef>
          </c:tx>
          <c:spPr>
            <a:ln w="28540">
              <a:noFill/>
            </a:ln>
          </c:spPr>
          <c:invertIfNegative val="0"/>
          <c:cat>
            <c:strRef>
              <c:f>Лист1!$A$2:$A$4</c:f>
              <c:strCache>
                <c:ptCount val="3"/>
                <c:pt idx="0">
                  <c:v>2019</c:v>
                </c:pt>
                <c:pt idx="1">
                  <c:v>2020</c:v>
                </c:pt>
                <c:pt idx="2">
                  <c:v>2021</c:v>
                </c:pt>
              </c:strCache>
            </c:strRef>
          </c:cat>
          <c:val>
            <c:numRef>
              <c:f>Лист1!$C$2:$C$4</c:f>
              <c:numCache>
                <c:formatCode>General</c:formatCode>
                <c:ptCount val="3"/>
              </c:numCache>
            </c:numRef>
          </c:val>
        </c:ser>
        <c:ser>
          <c:idx val="2"/>
          <c:order val="2"/>
          <c:tx>
            <c:strRef>
              <c:f>Лист1!$D$1</c:f>
              <c:strCache>
                <c:ptCount val="1"/>
                <c:pt idx="0">
                  <c:v>Столбец3</c:v>
                </c:pt>
              </c:strCache>
            </c:strRef>
          </c:tx>
          <c:spPr>
            <a:ln w="28540">
              <a:noFill/>
            </a:ln>
          </c:spPr>
          <c:invertIfNegative val="0"/>
          <c:cat>
            <c:strRef>
              <c:f>Лист1!$A$2:$A$4</c:f>
              <c:strCache>
                <c:ptCount val="3"/>
                <c:pt idx="0">
                  <c:v>2019</c:v>
                </c:pt>
                <c:pt idx="1">
                  <c:v>2020</c:v>
                </c:pt>
                <c:pt idx="2">
                  <c:v>2021</c:v>
                </c:pt>
              </c:strCache>
            </c:strRef>
          </c:cat>
          <c:val>
            <c:numRef>
              <c:f>Лист1!$D$2:$D$4</c:f>
              <c:numCache>
                <c:formatCode>General</c:formatCode>
                <c:ptCount val="3"/>
              </c:numCache>
            </c:numRef>
          </c:val>
        </c:ser>
        <c:ser>
          <c:idx val="3"/>
          <c:order val="3"/>
          <c:tx>
            <c:strRef>
              <c:f>Лист1!$E$1</c:f>
              <c:strCache>
                <c:ptCount val="1"/>
                <c:pt idx="0">
                  <c:v>Столбец4</c:v>
                </c:pt>
              </c:strCache>
            </c:strRef>
          </c:tx>
          <c:spPr>
            <a:ln w="28540">
              <a:noFill/>
            </a:ln>
          </c:spPr>
          <c:invertIfNegative val="0"/>
          <c:cat>
            <c:strRef>
              <c:f>Лист1!$A$2:$A$4</c:f>
              <c:strCache>
                <c:ptCount val="3"/>
                <c:pt idx="0">
                  <c:v>2019</c:v>
                </c:pt>
                <c:pt idx="1">
                  <c:v>2020</c:v>
                </c:pt>
                <c:pt idx="2">
                  <c:v>2021</c:v>
                </c:pt>
              </c:strCache>
            </c:strRef>
          </c:cat>
          <c:val>
            <c:numRef>
              <c:f>Лист1!$E$2:$E$4</c:f>
              <c:numCache>
                <c:formatCode>General</c:formatCode>
                <c:ptCount val="3"/>
              </c:numCache>
            </c:numRef>
          </c:val>
        </c:ser>
        <c:dLbls>
          <c:showLegendKey val="0"/>
          <c:showVal val="0"/>
          <c:showCatName val="0"/>
          <c:showSerName val="0"/>
          <c:showPercent val="0"/>
          <c:showBubbleSize val="0"/>
        </c:dLbls>
        <c:gapWidth val="150"/>
        <c:shape val="cylinder"/>
        <c:axId val="86098304"/>
        <c:axId val="86099840"/>
        <c:axId val="0"/>
      </c:bar3DChart>
      <c:catAx>
        <c:axId val="86098304"/>
        <c:scaling>
          <c:orientation val="minMax"/>
        </c:scaling>
        <c:delete val="0"/>
        <c:axPos val="b"/>
        <c:numFmt formatCode="@" sourceLinked="1"/>
        <c:majorTickMark val="out"/>
        <c:minorTickMark val="none"/>
        <c:tickLblPos val="nextTo"/>
        <c:crossAx val="86099840"/>
        <c:crosses val="autoZero"/>
        <c:auto val="1"/>
        <c:lblAlgn val="ctr"/>
        <c:lblOffset val="100"/>
        <c:noMultiLvlLbl val="0"/>
      </c:catAx>
      <c:valAx>
        <c:axId val="86099840"/>
        <c:scaling>
          <c:orientation val="minMax"/>
        </c:scaling>
        <c:delete val="0"/>
        <c:axPos val="l"/>
        <c:majorGridlines/>
        <c:numFmt formatCode="General" sourceLinked="1"/>
        <c:majorTickMark val="out"/>
        <c:minorTickMark val="none"/>
        <c:tickLblPos val="nextTo"/>
        <c:crossAx val="86098304"/>
        <c:crosses val="autoZero"/>
        <c:crossBetween val="between"/>
      </c:valAx>
      <c:spPr>
        <a:noFill/>
        <a:ln w="25369">
          <a:noFill/>
        </a:ln>
      </c:spPr>
    </c:plotArea>
    <c:plotVisOnly val="1"/>
    <c:dispBlanksAs val="gap"/>
    <c:showDLblsOverMax val="0"/>
  </c:chart>
  <c:txPr>
    <a:bodyPr/>
    <a:lstStyle/>
    <a:p>
      <a:pPr>
        <a:defRPr sz="1598" baseline="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4152538522561E-2"/>
          <c:y val="7.7809473897477513E-2"/>
          <c:w val="0.55307911016859146"/>
          <c:h val="0.81727665489332091"/>
        </c:manualLayout>
      </c:layout>
      <c:doughnutChart>
        <c:varyColors val="1"/>
        <c:ser>
          <c:idx val="0"/>
          <c:order val="0"/>
          <c:tx>
            <c:strRef>
              <c:f>Лист1!$B$1</c:f>
              <c:strCache>
                <c:ptCount val="1"/>
                <c:pt idx="0">
                  <c:v>Столбец1</c:v>
                </c:pt>
              </c:strCache>
            </c:strRef>
          </c:tx>
          <c:explosion val="10"/>
          <c:dPt>
            <c:idx val="0"/>
            <c:bubble3D val="0"/>
          </c:dPt>
          <c:dPt>
            <c:idx val="1"/>
            <c:bubble3D val="0"/>
          </c:dPt>
          <c:dPt>
            <c:idx val="2"/>
            <c:bubble3D val="0"/>
          </c:dPt>
          <c:dLbls>
            <c:dLbl>
              <c:idx val="0"/>
              <c:layout/>
              <c:tx>
                <c:rich>
                  <a:bodyPr/>
                  <a:lstStyle/>
                  <a:p>
                    <a:r>
                      <a:rPr lang="ru-RU" dirty="0" smtClean="0"/>
                      <a:t>12</a:t>
                    </a:r>
                    <a:r>
                      <a:rPr lang="ru-RU" baseline="0" dirty="0" smtClean="0"/>
                      <a:t> 436,</a:t>
                    </a:r>
                    <a:r>
                      <a:rPr lang="en-US" dirty="0" smtClean="0"/>
                      <a:t>0</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Лист1!$A$2:$A$3</c:f>
              <c:strCache>
                <c:ptCount val="2"/>
                <c:pt idx="0">
                  <c:v>дотации на выравнивание уровня бюджетной обеспеченности поселений из регионального фонда финансовой поддержки - 78%</c:v>
                </c:pt>
                <c:pt idx="1">
                  <c:v>районный фонд финансовой поддержки поселений - 22%</c:v>
                </c:pt>
              </c:strCache>
            </c:strRef>
          </c:cat>
          <c:val>
            <c:numRef>
              <c:f>Лист1!$B$2:$B$3</c:f>
              <c:numCache>
                <c:formatCode>0.0</c:formatCode>
                <c:ptCount val="2"/>
                <c:pt idx="0">
                  <c:v>12436</c:v>
                </c:pt>
                <c:pt idx="1">
                  <c:v>3500</c:v>
                </c:pt>
              </c:numCache>
            </c:numRef>
          </c:val>
        </c:ser>
        <c:dLbls>
          <c:showLegendKey val="0"/>
          <c:showVal val="0"/>
          <c:showCatName val="0"/>
          <c:showSerName val="0"/>
          <c:showPercent val="0"/>
          <c:showBubbleSize val="0"/>
          <c:showLeaderLines val="0"/>
        </c:dLbls>
        <c:firstSliceAng val="0"/>
        <c:holeSize val="50"/>
      </c:doughnutChart>
      <c:spPr>
        <a:noFill/>
        <a:ln w="25400">
          <a:noFill/>
        </a:ln>
      </c:spPr>
    </c:plotArea>
    <c:legend>
      <c:legendPos val="r"/>
      <c:layout>
        <c:manualLayout>
          <c:xMode val="edge"/>
          <c:yMode val="edge"/>
          <c:x val="0.56654158913200725"/>
          <c:y val="1.4119410687837312E-2"/>
          <c:w val="0.41925396207877541"/>
          <c:h val="0.9822566306502073"/>
        </c:manualLayout>
      </c:layout>
      <c:overlay val="0"/>
    </c:legend>
    <c:plotVisOnly val="1"/>
    <c:dispBlanksAs val="zero"/>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Лист1!$B$1</c:f>
              <c:strCache>
                <c:ptCount val="1"/>
                <c:pt idx="0">
                  <c:v>ГОД</c:v>
                </c:pt>
              </c:strCache>
            </c:strRef>
          </c:tx>
          <c:invertIfNegative val="0"/>
          <c:cat>
            <c:numRef>
              <c:f>Лист1!$A$2:$A$4</c:f>
              <c:numCache>
                <c:formatCode>General</c:formatCode>
                <c:ptCount val="3"/>
                <c:pt idx="0">
                  <c:v>2019</c:v>
                </c:pt>
                <c:pt idx="1">
                  <c:v>2020</c:v>
                </c:pt>
                <c:pt idx="2">
                  <c:v>2021</c:v>
                </c:pt>
              </c:numCache>
            </c:numRef>
          </c:cat>
          <c:val>
            <c:numRef>
              <c:f>Лист1!$B$2:$B$4</c:f>
              <c:numCache>
                <c:formatCode>0.0</c:formatCode>
                <c:ptCount val="3"/>
                <c:pt idx="0">
                  <c:v>1514276</c:v>
                </c:pt>
                <c:pt idx="1">
                  <c:v>1212933</c:v>
                </c:pt>
                <c:pt idx="2">
                  <c:v>1241703</c:v>
                </c:pt>
              </c:numCache>
            </c:numRef>
          </c:val>
        </c:ser>
        <c:dLbls>
          <c:showLegendKey val="0"/>
          <c:showVal val="0"/>
          <c:showCatName val="0"/>
          <c:showSerName val="0"/>
          <c:showPercent val="0"/>
          <c:showBubbleSize val="0"/>
        </c:dLbls>
        <c:gapWidth val="150"/>
        <c:shape val="cylinder"/>
        <c:axId val="95854592"/>
        <c:axId val="95856128"/>
        <c:axId val="0"/>
      </c:bar3DChart>
      <c:catAx>
        <c:axId val="95854592"/>
        <c:scaling>
          <c:orientation val="minMax"/>
        </c:scaling>
        <c:delete val="0"/>
        <c:axPos val="b"/>
        <c:numFmt formatCode="General" sourceLinked="1"/>
        <c:majorTickMark val="out"/>
        <c:minorTickMark val="none"/>
        <c:tickLblPos val="nextTo"/>
        <c:crossAx val="95856128"/>
        <c:crosses val="autoZero"/>
        <c:auto val="1"/>
        <c:lblAlgn val="ctr"/>
        <c:lblOffset val="100"/>
        <c:noMultiLvlLbl val="0"/>
      </c:catAx>
      <c:valAx>
        <c:axId val="95856128"/>
        <c:scaling>
          <c:orientation val="minMax"/>
        </c:scaling>
        <c:delete val="1"/>
        <c:axPos val="l"/>
        <c:numFmt formatCode="0.0" sourceLinked="1"/>
        <c:majorTickMark val="out"/>
        <c:minorTickMark val="none"/>
        <c:tickLblPos val="nextTo"/>
        <c:crossAx val="95854592"/>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10"/>
    </c:view3D>
    <c:floor>
      <c:thickness val="0"/>
    </c:floor>
    <c:sideWall>
      <c:thickness val="0"/>
    </c:sideWall>
    <c:backWall>
      <c:thickness val="0"/>
    </c:backWall>
    <c:plotArea>
      <c:layout>
        <c:manualLayout>
          <c:layoutTarget val="inner"/>
          <c:xMode val="edge"/>
          <c:yMode val="edge"/>
          <c:x val="5.7603772045380496E-2"/>
          <c:y val="7.7953408334333974E-4"/>
          <c:w val="0.92770718313208567"/>
          <c:h val="0.98805793940301667"/>
        </c:manualLayout>
      </c:layout>
      <c:pie3DChart>
        <c:varyColors val="1"/>
        <c:ser>
          <c:idx val="0"/>
          <c:order val="0"/>
          <c:tx>
            <c:strRef>
              <c:f>Лист1!$B$1</c:f>
              <c:strCache>
                <c:ptCount val="1"/>
                <c:pt idx="0">
                  <c:v>Столбец1</c:v>
                </c:pt>
              </c:strCache>
            </c:strRef>
          </c:tx>
          <c:explosion val="44"/>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Lbls>
            <c:dLbl>
              <c:idx val="0"/>
              <c:layout>
                <c:manualLayout>
                  <c:x val="-0.1170076603058797"/>
                  <c:y val="2.6295948429086606E-2"/>
                </c:manualLayout>
              </c:layout>
              <c:tx>
                <c:rich>
                  <a:bodyPr/>
                  <a:lstStyle/>
                  <a:p>
                    <a:pPr>
                      <a:defRPr sz="1400"/>
                    </a:pPr>
                    <a:r>
                      <a:rPr lang="ru-RU" sz="1400" dirty="0" smtClean="0"/>
                      <a:t>Общегосударственные вопросы – 178057,0 (11,8</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1"/>
              <c:layout>
                <c:manualLayout>
                  <c:x val="-5.7591986007098063E-2"/>
                  <c:y val="-0.16552870243025361"/>
                </c:manualLayout>
              </c:layout>
              <c:tx>
                <c:rich>
                  <a:bodyPr/>
                  <a:lstStyle/>
                  <a:p>
                    <a:pPr>
                      <a:defRPr sz="1400"/>
                    </a:pPr>
                    <a:r>
                      <a:rPr lang="ru-RU" sz="1400" dirty="0" smtClean="0"/>
                      <a:t>Национальная оборона – 2472,0 (</a:t>
                    </a:r>
                    <a:r>
                      <a:rPr lang="en-US" sz="1400" dirty="0" smtClean="0"/>
                      <a:t>0,</a:t>
                    </a:r>
                    <a:r>
                      <a:rPr lang="ru-RU" sz="1400" dirty="0" smtClean="0"/>
                      <a:t>2</a:t>
                    </a:r>
                    <a:r>
                      <a:rPr lang="en-US" sz="1400" dirty="0" smtClean="0"/>
                      <a:t>%</a:t>
                    </a:r>
                    <a:r>
                      <a:rPr lang="ru-RU" sz="1400" dirty="0" smtClean="0"/>
                      <a:t>)</a:t>
                    </a:r>
                  </a:p>
                  <a:p>
                    <a:pPr>
                      <a:defRPr sz="1400"/>
                    </a:pPr>
                    <a:endParaRPr lang="en-US" dirty="0"/>
                  </a:p>
                </c:rich>
              </c:tx>
              <c:spPr/>
              <c:dLblPos val="bestFit"/>
              <c:showLegendKey val="0"/>
              <c:showVal val="0"/>
              <c:showCatName val="0"/>
              <c:showSerName val="0"/>
              <c:showPercent val="0"/>
              <c:showBubbleSize val="0"/>
            </c:dLbl>
            <c:dLbl>
              <c:idx val="2"/>
              <c:layout>
                <c:manualLayout>
                  <c:x val="2.5695716454854925E-2"/>
                  <c:y val="-5.4303145931628473E-2"/>
                </c:manualLayout>
              </c:layout>
              <c:tx>
                <c:rich>
                  <a:bodyPr/>
                  <a:lstStyle/>
                  <a:p>
                    <a:pPr>
                      <a:defRPr sz="1400"/>
                    </a:pPr>
                    <a:r>
                      <a:rPr lang="ru-RU" sz="1400" dirty="0" smtClean="0"/>
                      <a:t>Межбюджетные</a:t>
                    </a:r>
                    <a:r>
                      <a:rPr lang="ru-RU" sz="1400" baseline="0" dirty="0" smtClean="0"/>
                      <a:t> трансферты</a:t>
                    </a:r>
                    <a:r>
                      <a:rPr lang="ru-RU" sz="1400" dirty="0" smtClean="0"/>
                      <a:t> – 15936,0 (1,1</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3"/>
              <c:layout>
                <c:manualLayout>
                  <c:x val="3.496172215364008E-2"/>
                  <c:y val="8.9636222702022664E-2"/>
                </c:manualLayout>
              </c:layout>
              <c:tx>
                <c:rich>
                  <a:bodyPr/>
                  <a:lstStyle/>
                  <a:p>
                    <a:pPr>
                      <a:defRPr sz="1400"/>
                    </a:pPr>
                    <a:r>
                      <a:rPr lang="ru-RU" sz="1400" dirty="0" smtClean="0"/>
                      <a:t>Национальная экономика – 30524,0 (2</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4"/>
              <c:layout>
                <c:manualLayout>
                  <c:x val="1.4427710936702951E-2"/>
                  <c:y val="0.34839266365952398"/>
                </c:manualLayout>
              </c:layout>
              <c:tx>
                <c:rich>
                  <a:bodyPr/>
                  <a:lstStyle/>
                  <a:p>
                    <a:pPr>
                      <a:defRPr sz="1400"/>
                    </a:pPr>
                    <a:r>
                      <a:rPr lang="ru-RU" sz="1400" dirty="0" smtClean="0"/>
                      <a:t>Жилищно-коммунальное</a:t>
                    </a:r>
                    <a:r>
                      <a:rPr lang="ru-RU" sz="1400" baseline="0" dirty="0" smtClean="0"/>
                      <a:t> хозяйство – 1111,0 (0,1</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5"/>
              <c:layout>
                <c:manualLayout>
                  <c:x val="-9.9750659500857666E-2"/>
                  <c:y val="-0.20738999717476034"/>
                </c:manualLayout>
              </c:layout>
              <c:tx>
                <c:rich>
                  <a:bodyPr/>
                  <a:lstStyle/>
                  <a:p>
                    <a:pPr>
                      <a:defRPr sz="1400"/>
                    </a:pPr>
                    <a:r>
                      <a:rPr lang="ru-RU" sz="1400" dirty="0" smtClean="0"/>
                      <a:t>Образование  - 1053105,0 (69,5</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6"/>
              <c:layout>
                <c:manualLayout>
                  <c:x val="-9.1201448922265376E-3"/>
                  <c:y val="0.17239710950027717"/>
                </c:manualLayout>
              </c:layout>
              <c:tx>
                <c:rich>
                  <a:bodyPr/>
                  <a:lstStyle/>
                  <a:p>
                    <a:pPr>
                      <a:defRPr sz="1400"/>
                    </a:pPr>
                    <a:r>
                      <a:rPr lang="ru-RU" sz="1400" dirty="0" smtClean="0"/>
                      <a:t>Культура – 91996,0 (6,0</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dLbl>
              <c:idx val="7"/>
              <c:layout>
                <c:manualLayout>
                  <c:x val="-0.11628769897926861"/>
                  <c:y val="5.9175312332115301E-3"/>
                </c:manualLayout>
              </c:layout>
              <c:tx>
                <c:rich>
                  <a:bodyPr/>
                  <a:lstStyle/>
                  <a:p>
                    <a:pPr>
                      <a:defRPr sz="1400"/>
                    </a:pPr>
                    <a:r>
                      <a:rPr lang="ru-RU" sz="1400" dirty="0" smtClean="0"/>
                      <a:t>Социальная политика – 61318,0 (4,0</a:t>
                    </a:r>
                    <a:r>
                      <a:rPr lang="en-US" sz="1400" dirty="0" smtClean="0"/>
                      <a:t>%</a:t>
                    </a:r>
                    <a:r>
                      <a:rPr lang="ru-RU" sz="1400" dirty="0" smtClean="0"/>
                      <a:t>)</a:t>
                    </a:r>
                    <a:endParaRPr lang="en-US" sz="1400" dirty="0"/>
                  </a:p>
                </c:rich>
              </c:tx>
              <c:spPr/>
              <c:dLblPos val="bestFit"/>
              <c:showLegendKey val="0"/>
              <c:showVal val="0"/>
              <c:showCatName val="0"/>
              <c:showSerName val="0"/>
              <c:showPercent val="0"/>
              <c:showBubbleSize val="0"/>
            </c:dLbl>
            <c:dLbl>
              <c:idx val="8"/>
              <c:layout>
                <c:manualLayout>
                  <c:x val="-0.10389760412295787"/>
                  <c:y val="-9.2972165954163397E-2"/>
                </c:manualLayout>
              </c:layout>
              <c:tx>
                <c:rich>
                  <a:bodyPr/>
                  <a:lstStyle/>
                  <a:p>
                    <a:pPr>
                      <a:defRPr sz="1400"/>
                    </a:pPr>
                    <a:r>
                      <a:rPr lang="ru-RU" sz="1400" dirty="0" smtClean="0"/>
                      <a:t>Физическая культура и спорт – 64727,0 (4,3</a:t>
                    </a:r>
                    <a:r>
                      <a:rPr lang="en-US" sz="1400" dirty="0" smtClean="0"/>
                      <a:t>%</a:t>
                    </a:r>
                    <a:r>
                      <a:rPr lang="ru-RU" sz="1400" dirty="0" smtClean="0"/>
                      <a:t>)</a:t>
                    </a:r>
                    <a:endParaRPr lang="en-US" sz="1800" dirty="0"/>
                  </a:p>
                </c:rich>
              </c:tx>
              <c:spPr/>
              <c:dLblPos val="bestFit"/>
              <c:showLegendKey val="0"/>
              <c:showVal val="0"/>
              <c:showCatName val="0"/>
              <c:showSerName val="0"/>
              <c:showPercent val="0"/>
              <c:showBubbleSize val="0"/>
            </c:dLbl>
            <c:dLbl>
              <c:idx val="9"/>
              <c:layout>
                <c:manualLayout>
                  <c:x val="9.5485487838357669E-2"/>
                  <c:y val="-7.6553518406630619E-2"/>
                </c:manualLayout>
              </c:layout>
              <c:tx>
                <c:rich>
                  <a:bodyPr/>
                  <a:lstStyle/>
                  <a:p>
                    <a:pPr>
                      <a:defRPr sz="1400"/>
                    </a:pPr>
                    <a:r>
                      <a:rPr lang="ru-RU" sz="1400" dirty="0" smtClean="0"/>
                      <a:t>Средства массовой информации – 15030,0 (</a:t>
                    </a:r>
                    <a:r>
                      <a:rPr lang="en-US" sz="1400" dirty="0" smtClean="0"/>
                      <a:t>1%</a:t>
                    </a:r>
                    <a:r>
                      <a:rPr lang="ru-RU" sz="1400" dirty="0" smtClean="0"/>
                      <a:t>)</a:t>
                    </a:r>
                    <a:endParaRPr lang="en-US" dirty="0"/>
                  </a:p>
                </c:rich>
              </c:tx>
              <c:spPr/>
              <c:dLblPos val="bestFit"/>
              <c:showLegendKey val="0"/>
              <c:showVal val="0"/>
              <c:showCatName val="0"/>
              <c:showSerName val="0"/>
              <c:showPercent val="0"/>
              <c:showBubbleSize val="0"/>
            </c:dLbl>
            <c:dLbl>
              <c:idx val="10"/>
              <c:layout>
                <c:manualLayout>
                  <c:x val="0.20853755000592225"/>
                  <c:y val="-9.8276510367253503E-2"/>
                </c:manualLayout>
              </c:layout>
              <c:tx>
                <c:rich>
                  <a:bodyPr/>
                  <a:lstStyle/>
                  <a:p>
                    <a:pPr>
                      <a:defRPr sz="1400"/>
                    </a:pPr>
                    <a:r>
                      <a:rPr lang="ru-RU" sz="1400" dirty="0" smtClean="0"/>
                      <a:t>Межбюджетные трансферты – 9285,0 (1,0</a:t>
                    </a:r>
                    <a:r>
                      <a:rPr lang="en-US" sz="1400" dirty="0" smtClean="0"/>
                      <a:t>%</a:t>
                    </a:r>
                    <a:r>
                      <a:rPr lang="ru-RU" sz="1400" dirty="0" smtClean="0"/>
                      <a:t>)</a:t>
                    </a:r>
                    <a:endParaRPr lang="en-US" dirty="0"/>
                  </a:p>
                </c:rich>
              </c:tx>
              <c:spPr/>
              <c:dLblPos val="bestFit"/>
              <c:showLegendKey val="0"/>
              <c:showVal val="0"/>
              <c:showCatName val="0"/>
              <c:showSerName val="0"/>
              <c:showPercent val="0"/>
              <c:showBubbleSize val="0"/>
            </c:dLbl>
            <c:showLegendKey val="0"/>
            <c:showVal val="0"/>
            <c:showCatName val="0"/>
            <c:showSerName val="0"/>
            <c:showPercent val="0"/>
            <c:showBubbleSize val="0"/>
          </c:dLbls>
          <c:cat>
            <c:strRef>
              <c:f>Лист1!$A$2:$A$11</c:f>
              <c:strCache>
                <c:ptCount val="10"/>
                <c:pt idx="0">
                  <c:v>Общегосударственные расходы -170 057,0 т.р.</c:v>
                </c:pt>
                <c:pt idx="1">
                  <c:v>Национальная оборона - 2472,0 т.р.</c:v>
                </c:pt>
                <c:pt idx="2">
                  <c:v>Межбюджетные трансферты - 15 936,0т.р.</c:v>
                </c:pt>
                <c:pt idx="3">
                  <c:v>Национальная экономика - 30 524,0 т.р.</c:v>
                </c:pt>
                <c:pt idx="4">
                  <c:v>Жилищно-коммунальное хозяйство - 1 111,0 т.р.</c:v>
                </c:pt>
                <c:pt idx="5">
                  <c:v>Образование - 1053105,0 т.р.</c:v>
                </c:pt>
                <c:pt idx="6">
                  <c:v>Культура - 91 996,0 т.р</c:v>
                </c:pt>
                <c:pt idx="7">
                  <c:v>Социальная политика - 61318,0 т.р.</c:v>
                </c:pt>
                <c:pt idx="8">
                  <c:v>Физическая культура и спорт - 64727,0 т.о.</c:v>
                </c:pt>
                <c:pt idx="9">
                  <c:v>Средства массовой информации - 15030,0 т.р.</c:v>
                </c:pt>
              </c:strCache>
            </c:strRef>
          </c:cat>
          <c:val>
            <c:numRef>
              <c:f>Лист1!$B$2:$B$11</c:f>
              <c:numCache>
                <c:formatCode>0.00%</c:formatCode>
                <c:ptCount val="10"/>
                <c:pt idx="0">
                  <c:v>0.11799999999999999</c:v>
                </c:pt>
                <c:pt idx="1">
                  <c:v>2E-3</c:v>
                </c:pt>
                <c:pt idx="2">
                  <c:v>1.0999999999999999E-2</c:v>
                </c:pt>
                <c:pt idx="3">
                  <c:v>0.02</c:v>
                </c:pt>
                <c:pt idx="4">
                  <c:v>1E-3</c:v>
                </c:pt>
                <c:pt idx="5">
                  <c:v>0.69499999999999995</c:v>
                </c:pt>
                <c:pt idx="6">
                  <c:v>0.06</c:v>
                </c:pt>
                <c:pt idx="7">
                  <c:v>0.04</c:v>
                </c:pt>
                <c:pt idx="8">
                  <c:v>4.2999999999999997E-2</c:v>
                </c:pt>
                <c:pt idx="9">
                  <c:v>0.01</c:v>
                </c:pt>
              </c:numCache>
            </c:numRef>
          </c:val>
        </c:ser>
        <c:dLbls>
          <c:showLegendKey val="0"/>
          <c:showVal val="0"/>
          <c:showCatName val="0"/>
          <c:showSerName val="0"/>
          <c:showPercent val="0"/>
          <c:showBubbleSize val="0"/>
          <c:showLeaderLines val="1"/>
        </c:dLbls>
      </c:pie3DChart>
      <c:spPr>
        <a:noFill/>
        <a:ln w="25399">
          <a:noFill/>
        </a:ln>
      </c:spPr>
    </c:plotArea>
    <c:plotVisOnly val="1"/>
    <c:dispBlanksAs val="zero"/>
    <c:showDLblsOverMax val="0"/>
  </c:chart>
  <c:txPr>
    <a:bodyPr/>
    <a:lstStyle/>
    <a:p>
      <a:pPr>
        <a:defRPr sz="1800"/>
      </a:pPr>
      <a:endParaRPr lang="ru-RU"/>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21259842519682E-2"/>
          <c:y val="0.10820152559055118"/>
          <c:w val="0.52239796587926512"/>
          <c:h val="0.78359694881889763"/>
        </c:manualLayout>
      </c:layout>
      <c:doughnutChart>
        <c:varyColors val="1"/>
        <c:ser>
          <c:idx val="0"/>
          <c:order val="0"/>
          <c:tx>
            <c:strRef>
              <c:f>Лист1!$B$1</c:f>
              <c:strCache>
                <c:ptCount val="1"/>
                <c:pt idx="0">
                  <c:v>Столбец1</c:v>
                </c:pt>
              </c:strCache>
            </c:strRef>
          </c:tx>
          <c:spPr>
            <a:effectLst>
              <a:innerShdw blurRad="63500" dist="50800" dir="13500000">
                <a:prstClr val="black">
                  <a:alpha val="50000"/>
                </a:prstClr>
              </a:innerShdw>
            </a:effectLst>
            <a:scene3d>
              <a:camera prst="orthographicFront"/>
              <a:lightRig rig="soft" dir="t">
                <a:rot lat="0" lon="0" rev="0"/>
              </a:lightRig>
            </a:scene3d>
            <a:sp3d prstMaterial="matte">
              <a:bevelT w="63500" h="63500" prst="artDeco"/>
              <a:contourClr>
                <a:srgbClr val="000000"/>
              </a:contourClr>
            </a:sp3d>
          </c:spPr>
          <c:dPt>
            <c:idx val="0"/>
            <c:bubble3D val="0"/>
          </c:dPt>
          <c:dPt>
            <c:idx val="1"/>
            <c:bubble3D val="0"/>
          </c:dPt>
          <c:dLbls>
            <c:dLbl>
              <c:idx val="0"/>
              <c:layout>
                <c:manualLayout>
                  <c:x val="-2.4999999999999963E-2"/>
                  <c:y val="2.1874999999999999E-2"/>
                </c:manualLayout>
              </c:layout>
              <c:tx>
                <c:rich>
                  <a:bodyPr/>
                  <a:lstStyle/>
                  <a:p>
                    <a:pPr>
                      <a:defRPr/>
                    </a:pPr>
                    <a:r>
                      <a:rPr lang="ru-RU" dirty="0" smtClean="0"/>
                      <a:t>1270073</a:t>
                    </a:r>
                    <a:r>
                      <a:rPr lang="en-US" dirty="0" smtClean="0"/>
                      <a:t>,0</a:t>
                    </a:r>
                    <a:r>
                      <a:rPr lang="ru-RU" dirty="0" smtClean="0"/>
                      <a:t> </a:t>
                    </a:r>
                    <a:endParaRPr lang="en-US" dirty="0"/>
                  </a:p>
                </c:rich>
              </c:tx>
              <c:spPr/>
              <c:showLegendKey val="0"/>
              <c:showVal val="0"/>
              <c:showCatName val="0"/>
              <c:showSerName val="0"/>
              <c:showPercent val="0"/>
              <c:showBubbleSize val="0"/>
            </c:dLbl>
            <c:dLbl>
              <c:idx val="2"/>
              <c:layout>
                <c:manualLayout>
                  <c:x val="4.583333333333333E-2"/>
                  <c:y val="-5.3124999999999999E-2"/>
                </c:manualLayout>
              </c:layout>
              <c:tx>
                <c:rich>
                  <a:bodyPr/>
                  <a:lstStyle/>
                  <a:p>
                    <a:r>
                      <a:rPr lang="ru-RU" dirty="0" smtClean="0"/>
                      <a:t>204831</a:t>
                    </a:r>
                    <a:r>
                      <a:rPr lang="en-US" dirty="0" smtClean="0"/>
                      <a:t>,0</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Муниципальные программы МО "Тахтамукайский район" - 84%</c:v>
                </c:pt>
                <c:pt idx="1">
                  <c:v>Ведомственные целевые программы - 3 %</c:v>
                </c:pt>
                <c:pt idx="2">
                  <c:v>Иные расходы - 13%</c:v>
                </c:pt>
              </c:strCache>
            </c:strRef>
          </c:cat>
          <c:val>
            <c:numRef>
              <c:f>Лист1!$B$2:$B$4</c:f>
              <c:numCache>
                <c:formatCode>0.0</c:formatCode>
                <c:ptCount val="3"/>
                <c:pt idx="0">
                  <c:v>1270073</c:v>
                </c:pt>
                <c:pt idx="1">
                  <c:v>39372</c:v>
                </c:pt>
                <c:pt idx="2">
                  <c:v>204831</c:v>
                </c:pt>
              </c:numCache>
            </c:numRef>
          </c:val>
        </c:ser>
        <c:dLbls>
          <c:showLegendKey val="0"/>
          <c:showVal val="0"/>
          <c:showCatName val="0"/>
          <c:showSerName val="0"/>
          <c:showPercent val="0"/>
          <c:showBubbleSize val="0"/>
          <c:showLeaderLines val="0"/>
        </c:dLbls>
        <c:firstSliceAng val="0"/>
        <c:holeSize val="50"/>
      </c:doughnutChart>
      <c:spPr>
        <a:noFill/>
        <a:ln w="25410">
          <a:noFill/>
        </a:ln>
      </c:spPr>
    </c:plotArea>
    <c:legend>
      <c:legendPos val="r"/>
      <c:layout/>
      <c:overlay val="0"/>
      <c:txPr>
        <a:bodyPr/>
        <a:lstStyle/>
        <a:p>
          <a:pPr>
            <a:defRPr sz="1400"/>
          </a:pPr>
          <a:endParaRPr lang="ru-RU"/>
        </a:p>
      </c:txPr>
    </c:legend>
    <c:plotVisOnly val="1"/>
    <c:dispBlanksAs val="zero"/>
    <c:showDLblsOverMax val="0"/>
  </c:chart>
  <c:txPr>
    <a:bodyPr/>
    <a:lstStyle/>
    <a:p>
      <a:pPr>
        <a:defRPr sz="1801"/>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98B2C-4671-44E2-937B-2735125C5681}"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ru-RU"/>
        </a:p>
      </dgm:t>
    </dgm:pt>
    <dgm:pt modelId="{9F99C633-B1E4-478A-BB74-4ECD5ABE7B0B}">
      <dgm:prSet phldrT="[Текст]" custT="1"/>
      <dgm:spPr/>
      <dgm:t>
        <a:bodyPr/>
        <a:lstStyle/>
        <a:p>
          <a:r>
            <a:rPr lang="ru-RU" sz="1600" b="1" dirty="0" smtClean="0"/>
            <a:t>Доходы бюджета – </a:t>
          </a:r>
          <a:r>
            <a:rPr lang="ru-RU" sz="1600" dirty="0" smtClean="0"/>
            <a:t>поступающие в бюджет денежные средства</a:t>
          </a:r>
          <a:endParaRPr lang="ru-RU" sz="1600" dirty="0"/>
        </a:p>
      </dgm:t>
    </dgm:pt>
    <dgm:pt modelId="{2824473A-8929-4306-B9EE-B02489E76449}" type="parTrans" cxnId="{FD786FF0-E71F-44A3-8180-7C9507C25AEE}">
      <dgm:prSet/>
      <dgm:spPr/>
      <dgm:t>
        <a:bodyPr/>
        <a:lstStyle/>
        <a:p>
          <a:endParaRPr lang="ru-RU"/>
        </a:p>
      </dgm:t>
    </dgm:pt>
    <dgm:pt modelId="{3F2DED37-66FD-4951-AB16-86099861CA17}" type="sibTrans" cxnId="{FD786FF0-E71F-44A3-8180-7C9507C25AEE}">
      <dgm:prSet/>
      <dgm:spPr/>
      <dgm:t>
        <a:bodyPr/>
        <a:lstStyle/>
        <a:p>
          <a:endParaRPr lang="ru-RU"/>
        </a:p>
      </dgm:t>
    </dgm:pt>
    <dgm:pt modelId="{FCFBDC90-F017-4689-AE3A-B7214FE5E57F}">
      <dgm:prSet phldrT="[Текст]" custT="1"/>
      <dgm:spPr/>
      <dgm:t>
        <a:bodyPr/>
        <a:lstStyle/>
        <a:p>
          <a:r>
            <a:rPr lang="ru-RU" sz="1600" b="1" dirty="0" smtClean="0"/>
            <a:t>Налоговые и неналоговые доходы</a:t>
          </a:r>
          <a:endParaRPr lang="ru-RU" sz="1600" b="1" dirty="0"/>
        </a:p>
      </dgm:t>
    </dgm:pt>
    <dgm:pt modelId="{E00A011D-2C4D-4734-9B20-389A4C64BFCB}" type="parTrans" cxnId="{5AAD6D69-8BD8-4314-899B-D19577F7055D}">
      <dgm:prSet/>
      <dgm:spPr/>
      <dgm:t>
        <a:bodyPr/>
        <a:lstStyle/>
        <a:p>
          <a:endParaRPr lang="ru-RU"/>
        </a:p>
      </dgm:t>
    </dgm:pt>
    <dgm:pt modelId="{8DB44CFD-3BF2-40FC-9E4C-08D5F6521FE3}" type="sibTrans" cxnId="{5AAD6D69-8BD8-4314-899B-D19577F7055D}">
      <dgm:prSet/>
      <dgm:spPr/>
      <dgm:t>
        <a:bodyPr/>
        <a:lstStyle/>
        <a:p>
          <a:endParaRPr lang="ru-RU"/>
        </a:p>
      </dgm:t>
    </dgm:pt>
    <dgm:pt modelId="{4A212A13-2A76-4E76-BCED-4E4E6C6CD0B2}">
      <dgm:prSet phldrT="[Текст]" custT="1"/>
      <dgm:spPr/>
      <dgm:t>
        <a:bodyPr/>
        <a:lstStyle/>
        <a:p>
          <a:r>
            <a:rPr lang="ru-RU" sz="1200" b="1" dirty="0" smtClean="0"/>
            <a:t>Налоговые доходы – </a:t>
          </a:r>
          <a:r>
            <a:rPr lang="ru-RU" sz="1200" b="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endParaRPr lang="ru-RU" sz="1400" b="1" dirty="0"/>
        </a:p>
      </dgm:t>
    </dgm:pt>
    <dgm:pt modelId="{A5DB936D-B9F5-45B2-ACE2-912B8501DA54}" type="parTrans" cxnId="{F6A9E1EB-3419-4C83-AC84-ED5C8AC2E69B}">
      <dgm:prSet/>
      <dgm:spPr/>
      <dgm:t>
        <a:bodyPr/>
        <a:lstStyle/>
        <a:p>
          <a:endParaRPr lang="ru-RU"/>
        </a:p>
      </dgm:t>
    </dgm:pt>
    <dgm:pt modelId="{5F1CCF0C-27FD-45F0-8053-DB09C3FD1AEF}" type="sibTrans" cxnId="{F6A9E1EB-3419-4C83-AC84-ED5C8AC2E69B}">
      <dgm:prSet/>
      <dgm:spPr/>
      <dgm:t>
        <a:bodyPr/>
        <a:lstStyle/>
        <a:p>
          <a:endParaRPr lang="ru-RU"/>
        </a:p>
      </dgm:t>
    </dgm:pt>
    <dgm:pt modelId="{80C1E42E-906A-409E-A3A6-5B8ADC7F98DA}">
      <dgm:prSet phldrT="[Текст]" custT="1"/>
      <dgm:spPr/>
      <dgm:t>
        <a:bodyPr/>
        <a:lstStyle/>
        <a:p>
          <a:r>
            <a:rPr lang="ru-RU" sz="1200" b="1" dirty="0" smtClean="0"/>
            <a:t>Неналоговые доходы –</a:t>
          </a:r>
          <a:r>
            <a:rPr lang="ru-RU" sz="1200" b="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endParaRPr lang="ru-RU" sz="1200" b="1" dirty="0"/>
        </a:p>
      </dgm:t>
    </dgm:pt>
    <dgm:pt modelId="{646D331A-43A4-4635-B42D-7A68D5370C5F}" type="parTrans" cxnId="{D0F55B3D-D204-414E-85ED-CC795EDAD990}">
      <dgm:prSet/>
      <dgm:spPr/>
      <dgm:t>
        <a:bodyPr/>
        <a:lstStyle/>
        <a:p>
          <a:endParaRPr lang="ru-RU"/>
        </a:p>
      </dgm:t>
    </dgm:pt>
    <dgm:pt modelId="{7609816F-8088-4F30-8E47-B9CA8F103E8F}" type="sibTrans" cxnId="{D0F55B3D-D204-414E-85ED-CC795EDAD990}">
      <dgm:prSet/>
      <dgm:spPr/>
      <dgm:t>
        <a:bodyPr/>
        <a:lstStyle/>
        <a:p>
          <a:endParaRPr lang="ru-RU"/>
        </a:p>
      </dgm:t>
    </dgm:pt>
    <dgm:pt modelId="{1CD54C41-14A0-4309-837E-20FBB27F5322}">
      <dgm:prSet phldrT="[Текст]" custT="1"/>
      <dgm:spPr/>
      <dgm:t>
        <a:bodyPr/>
        <a:lstStyle/>
        <a:p>
          <a:r>
            <a:rPr lang="ru-RU" sz="1200" b="1" dirty="0" smtClean="0"/>
            <a:t>Безвозмездные поступления</a:t>
          </a:r>
          <a:endParaRPr lang="ru-RU" sz="1200" b="1" dirty="0"/>
        </a:p>
      </dgm:t>
    </dgm:pt>
    <dgm:pt modelId="{1206CF80-4E23-411C-8FC4-3245F0CCACAF}" type="parTrans" cxnId="{8A6424BF-47BE-4F6F-91C4-39552FC3FDD4}">
      <dgm:prSet/>
      <dgm:spPr/>
      <dgm:t>
        <a:bodyPr/>
        <a:lstStyle/>
        <a:p>
          <a:endParaRPr lang="ru-RU"/>
        </a:p>
      </dgm:t>
    </dgm:pt>
    <dgm:pt modelId="{77C22729-4ECC-4A91-AC47-8AB343B18692}" type="sibTrans" cxnId="{8A6424BF-47BE-4F6F-91C4-39552FC3FDD4}">
      <dgm:prSet/>
      <dgm:spPr/>
      <dgm:t>
        <a:bodyPr/>
        <a:lstStyle/>
        <a:p>
          <a:endParaRPr lang="ru-RU"/>
        </a:p>
      </dgm:t>
    </dgm:pt>
    <dgm:pt modelId="{B7CBFD9E-9AE0-4A70-B2E5-EF6D44A9C70D}">
      <dgm:prSet phldrT="[Текст]" custT="1"/>
      <dgm:spPr/>
      <dgm:t>
        <a:bodyPr/>
        <a:lstStyle/>
        <a:p>
          <a:r>
            <a:rPr lang="ru-RU" sz="1200" b="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endParaRPr lang="ru-RU" sz="1200" b="0" dirty="0"/>
        </a:p>
      </dgm:t>
    </dgm:pt>
    <dgm:pt modelId="{1734201A-EEA0-448C-834F-618DA00242E5}" type="parTrans" cxnId="{4787EC63-C0C0-4596-A893-165834E7CBA6}">
      <dgm:prSet/>
      <dgm:spPr/>
      <dgm:t>
        <a:bodyPr/>
        <a:lstStyle/>
        <a:p>
          <a:endParaRPr lang="ru-RU"/>
        </a:p>
      </dgm:t>
    </dgm:pt>
    <dgm:pt modelId="{D04C2E76-2B53-44B8-B35B-AA8B02018AE7}" type="sibTrans" cxnId="{4787EC63-C0C0-4596-A893-165834E7CBA6}">
      <dgm:prSet/>
      <dgm:spPr/>
      <dgm:t>
        <a:bodyPr/>
        <a:lstStyle/>
        <a:p>
          <a:endParaRPr lang="ru-RU"/>
        </a:p>
      </dgm:t>
    </dgm:pt>
    <dgm:pt modelId="{70906917-DAC0-4CBF-836E-673430D5114A}" type="pres">
      <dgm:prSet presAssocID="{60298B2C-4671-44E2-937B-2735125C5681}" presName="diagram" presStyleCnt="0">
        <dgm:presLayoutVars>
          <dgm:chPref val="1"/>
          <dgm:dir/>
          <dgm:animOne val="branch"/>
          <dgm:animLvl val="lvl"/>
          <dgm:resizeHandles val="exact"/>
        </dgm:presLayoutVars>
      </dgm:prSet>
      <dgm:spPr/>
      <dgm:t>
        <a:bodyPr/>
        <a:lstStyle/>
        <a:p>
          <a:endParaRPr lang="ru-RU"/>
        </a:p>
      </dgm:t>
    </dgm:pt>
    <dgm:pt modelId="{04F21A93-759A-4544-BD81-6B7F1E995C7B}" type="pres">
      <dgm:prSet presAssocID="{9F99C633-B1E4-478A-BB74-4ECD5ABE7B0B}" presName="root1" presStyleCnt="0"/>
      <dgm:spPr/>
    </dgm:pt>
    <dgm:pt modelId="{7100687B-A798-4149-8E47-6C6982D5BD7A}" type="pres">
      <dgm:prSet presAssocID="{9F99C633-B1E4-478A-BB74-4ECD5ABE7B0B}" presName="LevelOneTextNode" presStyleLbl="node0" presStyleIdx="0" presStyleCnt="1" custScaleY="201353">
        <dgm:presLayoutVars>
          <dgm:chPref val="3"/>
        </dgm:presLayoutVars>
      </dgm:prSet>
      <dgm:spPr/>
      <dgm:t>
        <a:bodyPr/>
        <a:lstStyle/>
        <a:p>
          <a:endParaRPr lang="ru-RU"/>
        </a:p>
      </dgm:t>
    </dgm:pt>
    <dgm:pt modelId="{9F1B8141-4A73-4BC8-9D9C-DC5C6EF4BEB3}" type="pres">
      <dgm:prSet presAssocID="{9F99C633-B1E4-478A-BB74-4ECD5ABE7B0B}" presName="level2hierChild" presStyleCnt="0"/>
      <dgm:spPr/>
    </dgm:pt>
    <dgm:pt modelId="{0DBD8CEC-BF8F-4605-A8DC-6FCCB57140BC}" type="pres">
      <dgm:prSet presAssocID="{E00A011D-2C4D-4734-9B20-389A4C64BFCB}" presName="conn2-1" presStyleLbl="parChTrans1D2" presStyleIdx="0" presStyleCnt="2"/>
      <dgm:spPr/>
      <dgm:t>
        <a:bodyPr/>
        <a:lstStyle/>
        <a:p>
          <a:endParaRPr lang="ru-RU"/>
        </a:p>
      </dgm:t>
    </dgm:pt>
    <dgm:pt modelId="{2BB1B041-F2DB-4F37-9896-270249ED5AD2}" type="pres">
      <dgm:prSet presAssocID="{E00A011D-2C4D-4734-9B20-389A4C64BFCB}" presName="connTx" presStyleLbl="parChTrans1D2" presStyleIdx="0" presStyleCnt="2"/>
      <dgm:spPr/>
      <dgm:t>
        <a:bodyPr/>
        <a:lstStyle/>
        <a:p>
          <a:endParaRPr lang="ru-RU"/>
        </a:p>
      </dgm:t>
    </dgm:pt>
    <dgm:pt modelId="{58E1768C-B3A5-400B-870F-516CE3C21660}" type="pres">
      <dgm:prSet presAssocID="{FCFBDC90-F017-4689-AE3A-B7214FE5E57F}" presName="root2" presStyleCnt="0"/>
      <dgm:spPr/>
    </dgm:pt>
    <dgm:pt modelId="{09CF62FD-6E0F-4599-A284-00E40D75B1CB}" type="pres">
      <dgm:prSet presAssocID="{FCFBDC90-F017-4689-AE3A-B7214FE5E57F}" presName="LevelTwoTextNode" presStyleLbl="node2" presStyleIdx="0" presStyleCnt="2" custScaleX="122965" custScaleY="160108" custLinFactY="-1325" custLinFactNeighborX="-1641" custLinFactNeighborY="-100000">
        <dgm:presLayoutVars>
          <dgm:chPref val="3"/>
        </dgm:presLayoutVars>
      </dgm:prSet>
      <dgm:spPr/>
      <dgm:t>
        <a:bodyPr/>
        <a:lstStyle/>
        <a:p>
          <a:endParaRPr lang="ru-RU"/>
        </a:p>
      </dgm:t>
    </dgm:pt>
    <dgm:pt modelId="{C835C94F-C7A3-490E-94E8-6F95DCA9E112}" type="pres">
      <dgm:prSet presAssocID="{FCFBDC90-F017-4689-AE3A-B7214FE5E57F}" presName="level3hierChild" presStyleCnt="0"/>
      <dgm:spPr/>
    </dgm:pt>
    <dgm:pt modelId="{43E3EE72-EF08-4E5B-8685-FC4727767429}" type="pres">
      <dgm:prSet presAssocID="{A5DB936D-B9F5-45B2-ACE2-912B8501DA54}" presName="conn2-1" presStyleLbl="parChTrans1D3" presStyleIdx="0" presStyleCnt="3"/>
      <dgm:spPr/>
      <dgm:t>
        <a:bodyPr/>
        <a:lstStyle/>
        <a:p>
          <a:endParaRPr lang="ru-RU"/>
        </a:p>
      </dgm:t>
    </dgm:pt>
    <dgm:pt modelId="{426C5E4F-4923-41D5-9067-D1FD153CED25}" type="pres">
      <dgm:prSet presAssocID="{A5DB936D-B9F5-45B2-ACE2-912B8501DA54}" presName="connTx" presStyleLbl="parChTrans1D3" presStyleIdx="0" presStyleCnt="3"/>
      <dgm:spPr/>
      <dgm:t>
        <a:bodyPr/>
        <a:lstStyle/>
        <a:p>
          <a:endParaRPr lang="ru-RU"/>
        </a:p>
      </dgm:t>
    </dgm:pt>
    <dgm:pt modelId="{0FA29ADE-B8AA-4E8C-932B-CEAFF9039EE7}" type="pres">
      <dgm:prSet presAssocID="{4A212A13-2A76-4E76-BCED-4E4E6C6CD0B2}" presName="root2" presStyleCnt="0"/>
      <dgm:spPr/>
    </dgm:pt>
    <dgm:pt modelId="{43A454CD-0B9C-44CF-8337-C53328FBC8D3}" type="pres">
      <dgm:prSet presAssocID="{4A212A13-2A76-4E76-BCED-4E4E6C6CD0B2}" presName="LevelTwoTextNode" presStyleLbl="node3" presStyleIdx="0" presStyleCnt="3" custAng="0" custScaleX="288552" custScaleY="182431" custLinFactNeighborX="1189" custLinFactNeighborY="34671">
        <dgm:presLayoutVars>
          <dgm:chPref val="3"/>
        </dgm:presLayoutVars>
      </dgm:prSet>
      <dgm:spPr/>
      <dgm:t>
        <a:bodyPr/>
        <a:lstStyle/>
        <a:p>
          <a:endParaRPr lang="ru-RU"/>
        </a:p>
      </dgm:t>
    </dgm:pt>
    <dgm:pt modelId="{0621A219-6EF7-4BCF-9850-CBBBE98B25E2}" type="pres">
      <dgm:prSet presAssocID="{4A212A13-2A76-4E76-BCED-4E4E6C6CD0B2}" presName="level3hierChild" presStyleCnt="0"/>
      <dgm:spPr/>
    </dgm:pt>
    <dgm:pt modelId="{E384971A-BD6D-4588-BAC6-EE6FFA9B096F}" type="pres">
      <dgm:prSet presAssocID="{646D331A-43A4-4635-B42D-7A68D5370C5F}" presName="conn2-1" presStyleLbl="parChTrans1D3" presStyleIdx="1" presStyleCnt="3"/>
      <dgm:spPr/>
      <dgm:t>
        <a:bodyPr/>
        <a:lstStyle/>
        <a:p>
          <a:endParaRPr lang="ru-RU"/>
        </a:p>
      </dgm:t>
    </dgm:pt>
    <dgm:pt modelId="{2E7F2CAA-668D-468C-B031-0A633D0D6DCB}" type="pres">
      <dgm:prSet presAssocID="{646D331A-43A4-4635-B42D-7A68D5370C5F}" presName="connTx" presStyleLbl="parChTrans1D3" presStyleIdx="1" presStyleCnt="3"/>
      <dgm:spPr/>
      <dgm:t>
        <a:bodyPr/>
        <a:lstStyle/>
        <a:p>
          <a:endParaRPr lang="ru-RU"/>
        </a:p>
      </dgm:t>
    </dgm:pt>
    <dgm:pt modelId="{F4EDC641-CC06-44A4-9618-B775DA32EBB5}" type="pres">
      <dgm:prSet presAssocID="{80C1E42E-906A-409E-A3A6-5B8ADC7F98DA}" presName="root2" presStyleCnt="0"/>
      <dgm:spPr/>
    </dgm:pt>
    <dgm:pt modelId="{5983FF5F-2E13-4FAF-ACAB-2CB87D3C51A7}" type="pres">
      <dgm:prSet presAssocID="{80C1E42E-906A-409E-A3A6-5B8ADC7F98DA}" presName="LevelTwoTextNode" presStyleLbl="node3" presStyleIdx="1" presStyleCnt="3" custScaleX="305343" custScaleY="184747" custLinFactNeighborX="1189" custLinFactNeighborY="19006">
        <dgm:presLayoutVars>
          <dgm:chPref val="3"/>
        </dgm:presLayoutVars>
      </dgm:prSet>
      <dgm:spPr/>
      <dgm:t>
        <a:bodyPr/>
        <a:lstStyle/>
        <a:p>
          <a:endParaRPr lang="ru-RU"/>
        </a:p>
      </dgm:t>
    </dgm:pt>
    <dgm:pt modelId="{D84095F8-242B-42A3-8437-FB3A6E0E0CE1}" type="pres">
      <dgm:prSet presAssocID="{80C1E42E-906A-409E-A3A6-5B8ADC7F98DA}" presName="level3hierChild" presStyleCnt="0"/>
      <dgm:spPr/>
    </dgm:pt>
    <dgm:pt modelId="{0709AEFA-A1F3-4AAC-B37D-4680EFA87652}" type="pres">
      <dgm:prSet presAssocID="{1206CF80-4E23-411C-8FC4-3245F0CCACAF}" presName="conn2-1" presStyleLbl="parChTrans1D2" presStyleIdx="1" presStyleCnt="2"/>
      <dgm:spPr/>
      <dgm:t>
        <a:bodyPr/>
        <a:lstStyle/>
        <a:p>
          <a:endParaRPr lang="ru-RU"/>
        </a:p>
      </dgm:t>
    </dgm:pt>
    <dgm:pt modelId="{8D7B3DFD-5BFB-4E47-867B-CD43DCF7353B}" type="pres">
      <dgm:prSet presAssocID="{1206CF80-4E23-411C-8FC4-3245F0CCACAF}" presName="connTx" presStyleLbl="parChTrans1D2" presStyleIdx="1" presStyleCnt="2"/>
      <dgm:spPr/>
      <dgm:t>
        <a:bodyPr/>
        <a:lstStyle/>
        <a:p>
          <a:endParaRPr lang="ru-RU"/>
        </a:p>
      </dgm:t>
    </dgm:pt>
    <dgm:pt modelId="{4E71A3A1-CAA2-444D-A077-EC919193ABE5}" type="pres">
      <dgm:prSet presAssocID="{1CD54C41-14A0-4309-837E-20FBB27F5322}" presName="root2" presStyleCnt="0"/>
      <dgm:spPr/>
    </dgm:pt>
    <dgm:pt modelId="{94A3241F-3A13-4630-8C47-37A967A3C7F1}" type="pres">
      <dgm:prSet presAssocID="{1CD54C41-14A0-4309-837E-20FBB27F5322}" presName="LevelTwoTextNode" presStyleLbl="node2" presStyleIdx="1" presStyleCnt="2" custScaleX="124263">
        <dgm:presLayoutVars>
          <dgm:chPref val="3"/>
        </dgm:presLayoutVars>
      </dgm:prSet>
      <dgm:spPr/>
      <dgm:t>
        <a:bodyPr/>
        <a:lstStyle/>
        <a:p>
          <a:endParaRPr lang="ru-RU"/>
        </a:p>
      </dgm:t>
    </dgm:pt>
    <dgm:pt modelId="{CBE2E7A0-FB01-4EC3-9F6F-6E3FC925F318}" type="pres">
      <dgm:prSet presAssocID="{1CD54C41-14A0-4309-837E-20FBB27F5322}" presName="level3hierChild" presStyleCnt="0"/>
      <dgm:spPr/>
    </dgm:pt>
    <dgm:pt modelId="{08B1F378-4070-4A70-BDDB-17A84E60317C}" type="pres">
      <dgm:prSet presAssocID="{1734201A-EEA0-448C-834F-618DA00242E5}" presName="conn2-1" presStyleLbl="parChTrans1D3" presStyleIdx="2" presStyleCnt="3"/>
      <dgm:spPr/>
      <dgm:t>
        <a:bodyPr/>
        <a:lstStyle/>
        <a:p>
          <a:endParaRPr lang="ru-RU"/>
        </a:p>
      </dgm:t>
    </dgm:pt>
    <dgm:pt modelId="{BC686C23-2DA0-4913-BE26-286B7BB38D9C}" type="pres">
      <dgm:prSet presAssocID="{1734201A-EEA0-448C-834F-618DA00242E5}" presName="connTx" presStyleLbl="parChTrans1D3" presStyleIdx="2" presStyleCnt="3"/>
      <dgm:spPr/>
      <dgm:t>
        <a:bodyPr/>
        <a:lstStyle/>
        <a:p>
          <a:endParaRPr lang="ru-RU"/>
        </a:p>
      </dgm:t>
    </dgm:pt>
    <dgm:pt modelId="{A18B1498-BF20-44DB-81EB-91E3DE478A94}" type="pres">
      <dgm:prSet presAssocID="{B7CBFD9E-9AE0-4A70-B2E5-EF6D44A9C70D}" presName="root2" presStyleCnt="0"/>
      <dgm:spPr/>
    </dgm:pt>
    <dgm:pt modelId="{62E71A64-6FA4-45CC-B986-484EC2B9D6C7}" type="pres">
      <dgm:prSet presAssocID="{B7CBFD9E-9AE0-4A70-B2E5-EF6D44A9C70D}" presName="LevelTwoTextNode" presStyleLbl="node3" presStyleIdx="2" presStyleCnt="3" custScaleX="300206" custScaleY="260231" custLinFactNeighborX="2685" custLinFactNeighborY="8098">
        <dgm:presLayoutVars>
          <dgm:chPref val="3"/>
        </dgm:presLayoutVars>
      </dgm:prSet>
      <dgm:spPr/>
      <dgm:t>
        <a:bodyPr/>
        <a:lstStyle/>
        <a:p>
          <a:endParaRPr lang="ru-RU"/>
        </a:p>
      </dgm:t>
    </dgm:pt>
    <dgm:pt modelId="{07C800DE-6F57-464C-9273-94C3B8CD5A6C}" type="pres">
      <dgm:prSet presAssocID="{B7CBFD9E-9AE0-4A70-B2E5-EF6D44A9C70D}" presName="level3hierChild" presStyleCnt="0"/>
      <dgm:spPr/>
    </dgm:pt>
  </dgm:ptLst>
  <dgm:cxnLst>
    <dgm:cxn modelId="{3053F838-C228-4933-8DC0-035F1139CCED}" type="presOf" srcId="{A5DB936D-B9F5-45B2-ACE2-912B8501DA54}" destId="{426C5E4F-4923-41D5-9067-D1FD153CED25}" srcOrd="1" destOrd="0" presId="urn:microsoft.com/office/officeart/2005/8/layout/hierarchy2"/>
    <dgm:cxn modelId="{5AAD6D69-8BD8-4314-899B-D19577F7055D}" srcId="{9F99C633-B1E4-478A-BB74-4ECD5ABE7B0B}" destId="{FCFBDC90-F017-4689-AE3A-B7214FE5E57F}" srcOrd="0" destOrd="0" parTransId="{E00A011D-2C4D-4734-9B20-389A4C64BFCB}" sibTransId="{8DB44CFD-3BF2-40FC-9E4C-08D5F6521FE3}"/>
    <dgm:cxn modelId="{C99026CD-08E4-4792-A074-B79C5309D04E}" type="presOf" srcId="{4A212A13-2A76-4E76-BCED-4E4E6C6CD0B2}" destId="{43A454CD-0B9C-44CF-8337-C53328FBC8D3}" srcOrd="0" destOrd="0" presId="urn:microsoft.com/office/officeart/2005/8/layout/hierarchy2"/>
    <dgm:cxn modelId="{E0C0362E-CDBF-4A6C-860E-053763E32F77}" type="presOf" srcId="{A5DB936D-B9F5-45B2-ACE2-912B8501DA54}" destId="{43E3EE72-EF08-4E5B-8685-FC4727767429}" srcOrd="0" destOrd="0" presId="urn:microsoft.com/office/officeart/2005/8/layout/hierarchy2"/>
    <dgm:cxn modelId="{FD786FF0-E71F-44A3-8180-7C9507C25AEE}" srcId="{60298B2C-4671-44E2-937B-2735125C5681}" destId="{9F99C633-B1E4-478A-BB74-4ECD5ABE7B0B}" srcOrd="0" destOrd="0" parTransId="{2824473A-8929-4306-B9EE-B02489E76449}" sibTransId="{3F2DED37-66FD-4951-AB16-86099861CA17}"/>
    <dgm:cxn modelId="{D102FD6C-85A5-4637-862B-35CA10AAEFBB}" type="presOf" srcId="{9F99C633-B1E4-478A-BB74-4ECD5ABE7B0B}" destId="{7100687B-A798-4149-8E47-6C6982D5BD7A}" srcOrd="0" destOrd="0" presId="urn:microsoft.com/office/officeart/2005/8/layout/hierarchy2"/>
    <dgm:cxn modelId="{4787EC63-C0C0-4596-A893-165834E7CBA6}" srcId="{1CD54C41-14A0-4309-837E-20FBB27F5322}" destId="{B7CBFD9E-9AE0-4A70-B2E5-EF6D44A9C70D}" srcOrd="0" destOrd="0" parTransId="{1734201A-EEA0-448C-834F-618DA00242E5}" sibTransId="{D04C2E76-2B53-44B8-B35B-AA8B02018AE7}"/>
    <dgm:cxn modelId="{D0F55B3D-D204-414E-85ED-CC795EDAD990}" srcId="{FCFBDC90-F017-4689-AE3A-B7214FE5E57F}" destId="{80C1E42E-906A-409E-A3A6-5B8ADC7F98DA}" srcOrd="1" destOrd="0" parTransId="{646D331A-43A4-4635-B42D-7A68D5370C5F}" sibTransId="{7609816F-8088-4F30-8E47-B9CA8F103E8F}"/>
    <dgm:cxn modelId="{125EEBC8-D259-487C-9081-C9E643A5F307}" type="presOf" srcId="{1734201A-EEA0-448C-834F-618DA00242E5}" destId="{08B1F378-4070-4A70-BDDB-17A84E60317C}" srcOrd="0" destOrd="0" presId="urn:microsoft.com/office/officeart/2005/8/layout/hierarchy2"/>
    <dgm:cxn modelId="{F6C6614D-D7CC-4910-A7A1-2DC0F6B5BD2E}" type="presOf" srcId="{646D331A-43A4-4635-B42D-7A68D5370C5F}" destId="{2E7F2CAA-668D-468C-B031-0A633D0D6DCB}" srcOrd="1" destOrd="0" presId="urn:microsoft.com/office/officeart/2005/8/layout/hierarchy2"/>
    <dgm:cxn modelId="{F0E36571-C76F-4916-BF65-FB0801E67ED7}" type="presOf" srcId="{646D331A-43A4-4635-B42D-7A68D5370C5F}" destId="{E384971A-BD6D-4588-BAC6-EE6FFA9B096F}" srcOrd="0" destOrd="0" presId="urn:microsoft.com/office/officeart/2005/8/layout/hierarchy2"/>
    <dgm:cxn modelId="{8A6424BF-47BE-4F6F-91C4-39552FC3FDD4}" srcId="{9F99C633-B1E4-478A-BB74-4ECD5ABE7B0B}" destId="{1CD54C41-14A0-4309-837E-20FBB27F5322}" srcOrd="1" destOrd="0" parTransId="{1206CF80-4E23-411C-8FC4-3245F0CCACAF}" sibTransId="{77C22729-4ECC-4A91-AC47-8AB343B18692}"/>
    <dgm:cxn modelId="{5E4DABB7-BF4A-4260-BA8D-0DBDA62887A1}" type="presOf" srcId="{E00A011D-2C4D-4734-9B20-389A4C64BFCB}" destId="{2BB1B041-F2DB-4F37-9896-270249ED5AD2}" srcOrd="1" destOrd="0" presId="urn:microsoft.com/office/officeart/2005/8/layout/hierarchy2"/>
    <dgm:cxn modelId="{0AFD30DB-3D47-47EC-A220-74CCECD9E84B}" type="presOf" srcId="{FCFBDC90-F017-4689-AE3A-B7214FE5E57F}" destId="{09CF62FD-6E0F-4599-A284-00E40D75B1CB}" srcOrd="0" destOrd="0" presId="urn:microsoft.com/office/officeart/2005/8/layout/hierarchy2"/>
    <dgm:cxn modelId="{2C22B61A-17F7-4A77-A737-8D92D2AA2B76}" type="presOf" srcId="{60298B2C-4671-44E2-937B-2735125C5681}" destId="{70906917-DAC0-4CBF-836E-673430D5114A}" srcOrd="0" destOrd="0" presId="urn:microsoft.com/office/officeart/2005/8/layout/hierarchy2"/>
    <dgm:cxn modelId="{E6BA0250-708A-43F6-BC73-C2937EB823A6}" type="presOf" srcId="{1206CF80-4E23-411C-8FC4-3245F0CCACAF}" destId="{8D7B3DFD-5BFB-4E47-867B-CD43DCF7353B}" srcOrd="1" destOrd="0" presId="urn:microsoft.com/office/officeart/2005/8/layout/hierarchy2"/>
    <dgm:cxn modelId="{C39F1130-BDC0-4E19-A3C5-3FE33766DE73}" type="presOf" srcId="{B7CBFD9E-9AE0-4A70-B2E5-EF6D44A9C70D}" destId="{62E71A64-6FA4-45CC-B986-484EC2B9D6C7}" srcOrd="0" destOrd="0" presId="urn:microsoft.com/office/officeart/2005/8/layout/hierarchy2"/>
    <dgm:cxn modelId="{F6A9E1EB-3419-4C83-AC84-ED5C8AC2E69B}" srcId="{FCFBDC90-F017-4689-AE3A-B7214FE5E57F}" destId="{4A212A13-2A76-4E76-BCED-4E4E6C6CD0B2}" srcOrd="0" destOrd="0" parTransId="{A5DB936D-B9F5-45B2-ACE2-912B8501DA54}" sibTransId="{5F1CCF0C-27FD-45F0-8053-DB09C3FD1AEF}"/>
    <dgm:cxn modelId="{56914F25-43A6-4D7F-B90F-6493D056AECC}" type="presOf" srcId="{1206CF80-4E23-411C-8FC4-3245F0CCACAF}" destId="{0709AEFA-A1F3-4AAC-B37D-4680EFA87652}" srcOrd="0" destOrd="0" presId="urn:microsoft.com/office/officeart/2005/8/layout/hierarchy2"/>
    <dgm:cxn modelId="{9189E5C4-6F95-4EFF-911A-C3CDD576E1FF}" type="presOf" srcId="{80C1E42E-906A-409E-A3A6-5B8ADC7F98DA}" destId="{5983FF5F-2E13-4FAF-ACAB-2CB87D3C51A7}" srcOrd="0" destOrd="0" presId="urn:microsoft.com/office/officeart/2005/8/layout/hierarchy2"/>
    <dgm:cxn modelId="{E427439D-CB21-4607-9937-9C7AE5C11966}" type="presOf" srcId="{1CD54C41-14A0-4309-837E-20FBB27F5322}" destId="{94A3241F-3A13-4630-8C47-37A967A3C7F1}" srcOrd="0" destOrd="0" presId="urn:microsoft.com/office/officeart/2005/8/layout/hierarchy2"/>
    <dgm:cxn modelId="{79950429-8285-499C-9CDF-FC169563B8D0}" type="presOf" srcId="{E00A011D-2C4D-4734-9B20-389A4C64BFCB}" destId="{0DBD8CEC-BF8F-4605-A8DC-6FCCB57140BC}" srcOrd="0" destOrd="0" presId="urn:microsoft.com/office/officeart/2005/8/layout/hierarchy2"/>
    <dgm:cxn modelId="{B6A3585E-3C65-48B5-A326-E85A02FD2C4B}" type="presOf" srcId="{1734201A-EEA0-448C-834F-618DA00242E5}" destId="{BC686C23-2DA0-4913-BE26-286B7BB38D9C}" srcOrd="1" destOrd="0" presId="urn:microsoft.com/office/officeart/2005/8/layout/hierarchy2"/>
    <dgm:cxn modelId="{054E9DD2-EFD7-4F25-8115-ABDAD01F7F61}" type="presParOf" srcId="{70906917-DAC0-4CBF-836E-673430D5114A}" destId="{04F21A93-759A-4544-BD81-6B7F1E995C7B}" srcOrd="0" destOrd="0" presId="urn:microsoft.com/office/officeart/2005/8/layout/hierarchy2"/>
    <dgm:cxn modelId="{B49AA7C6-3331-486A-AE95-8C62F7C43894}" type="presParOf" srcId="{04F21A93-759A-4544-BD81-6B7F1E995C7B}" destId="{7100687B-A798-4149-8E47-6C6982D5BD7A}" srcOrd="0" destOrd="0" presId="urn:microsoft.com/office/officeart/2005/8/layout/hierarchy2"/>
    <dgm:cxn modelId="{0E97924F-6A5B-410B-84DE-1813348DE901}" type="presParOf" srcId="{04F21A93-759A-4544-BD81-6B7F1E995C7B}" destId="{9F1B8141-4A73-4BC8-9D9C-DC5C6EF4BEB3}" srcOrd="1" destOrd="0" presId="urn:microsoft.com/office/officeart/2005/8/layout/hierarchy2"/>
    <dgm:cxn modelId="{F1705863-3958-4DAF-8BD0-49524336298E}" type="presParOf" srcId="{9F1B8141-4A73-4BC8-9D9C-DC5C6EF4BEB3}" destId="{0DBD8CEC-BF8F-4605-A8DC-6FCCB57140BC}" srcOrd="0" destOrd="0" presId="urn:microsoft.com/office/officeart/2005/8/layout/hierarchy2"/>
    <dgm:cxn modelId="{D316FA67-E4C9-4F38-9FF0-689CF3FE39A4}" type="presParOf" srcId="{0DBD8CEC-BF8F-4605-A8DC-6FCCB57140BC}" destId="{2BB1B041-F2DB-4F37-9896-270249ED5AD2}" srcOrd="0" destOrd="0" presId="urn:microsoft.com/office/officeart/2005/8/layout/hierarchy2"/>
    <dgm:cxn modelId="{E9CC9733-3D09-4A78-94CB-0CBFA1F75E72}" type="presParOf" srcId="{9F1B8141-4A73-4BC8-9D9C-DC5C6EF4BEB3}" destId="{58E1768C-B3A5-400B-870F-516CE3C21660}" srcOrd="1" destOrd="0" presId="urn:microsoft.com/office/officeart/2005/8/layout/hierarchy2"/>
    <dgm:cxn modelId="{5A5FF081-075C-4ED1-8B41-E84908560160}" type="presParOf" srcId="{58E1768C-B3A5-400B-870F-516CE3C21660}" destId="{09CF62FD-6E0F-4599-A284-00E40D75B1CB}" srcOrd="0" destOrd="0" presId="urn:microsoft.com/office/officeart/2005/8/layout/hierarchy2"/>
    <dgm:cxn modelId="{988D426F-26F0-4C45-A76E-045B025682FE}" type="presParOf" srcId="{58E1768C-B3A5-400B-870F-516CE3C21660}" destId="{C835C94F-C7A3-490E-94E8-6F95DCA9E112}" srcOrd="1" destOrd="0" presId="urn:microsoft.com/office/officeart/2005/8/layout/hierarchy2"/>
    <dgm:cxn modelId="{131B495C-28AC-4512-88DC-24616F7B30EB}" type="presParOf" srcId="{C835C94F-C7A3-490E-94E8-6F95DCA9E112}" destId="{43E3EE72-EF08-4E5B-8685-FC4727767429}" srcOrd="0" destOrd="0" presId="urn:microsoft.com/office/officeart/2005/8/layout/hierarchy2"/>
    <dgm:cxn modelId="{703C2D90-3C89-454C-B626-048BD230585D}" type="presParOf" srcId="{43E3EE72-EF08-4E5B-8685-FC4727767429}" destId="{426C5E4F-4923-41D5-9067-D1FD153CED25}" srcOrd="0" destOrd="0" presId="urn:microsoft.com/office/officeart/2005/8/layout/hierarchy2"/>
    <dgm:cxn modelId="{1A69EF6C-1B17-4EDB-BA96-E9E62D752872}" type="presParOf" srcId="{C835C94F-C7A3-490E-94E8-6F95DCA9E112}" destId="{0FA29ADE-B8AA-4E8C-932B-CEAFF9039EE7}" srcOrd="1" destOrd="0" presId="urn:microsoft.com/office/officeart/2005/8/layout/hierarchy2"/>
    <dgm:cxn modelId="{266A4FE1-FB4F-4AC6-BE3B-9099AE263175}" type="presParOf" srcId="{0FA29ADE-B8AA-4E8C-932B-CEAFF9039EE7}" destId="{43A454CD-0B9C-44CF-8337-C53328FBC8D3}" srcOrd="0" destOrd="0" presId="urn:microsoft.com/office/officeart/2005/8/layout/hierarchy2"/>
    <dgm:cxn modelId="{D51D51F7-A651-47A1-A574-1F08B97C1DD0}" type="presParOf" srcId="{0FA29ADE-B8AA-4E8C-932B-CEAFF9039EE7}" destId="{0621A219-6EF7-4BCF-9850-CBBBE98B25E2}" srcOrd="1" destOrd="0" presId="urn:microsoft.com/office/officeart/2005/8/layout/hierarchy2"/>
    <dgm:cxn modelId="{A27741B0-1450-49AB-AAC7-25D7D948954C}" type="presParOf" srcId="{C835C94F-C7A3-490E-94E8-6F95DCA9E112}" destId="{E384971A-BD6D-4588-BAC6-EE6FFA9B096F}" srcOrd="2" destOrd="0" presId="urn:microsoft.com/office/officeart/2005/8/layout/hierarchy2"/>
    <dgm:cxn modelId="{4D8FCAC3-40E5-4548-A10A-1F7CD158529E}" type="presParOf" srcId="{E384971A-BD6D-4588-BAC6-EE6FFA9B096F}" destId="{2E7F2CAA-668D-468C-B031-0A633D0D6DCB}" srcOrd="0" destOrd="0" presId="urn:microsoft.com/office/officeart/2005/8/layout/hierarchy2"/>
    <dgm:cxn modelId="{97F54DDF-7C5A-46F6-82B3-F96034FDA2D4}" type="presParOf" srcId="{C835C94F-C7A3-490E-94E8-6F95DCA9E112}" destId="{F4EDC641-CC06-44A4-9618-B775DA32EBB5}" srcOrd="3" destOrd="0" presId="urn:microsoft.com/office/officeart/2005/8/layout/hierarchy2"/>
    <dgm:cxn modelId="{653266E0-53B5-4D36-9CC4-A51268E21F4F}" type="presParOf" srcId="{F4EDC641-CC06-44A4-9618-B775DA32EBB5}" destId="{5983FF5F-2E13-4FAF-ACAB-2CB87D3C51A7}" srcOrd="0" destOrd="0" presId="urn:microsoft.com/office/officeart/2005/8/layout/hierarchy2"/>
    <dgm:cxn modelId="{804FBAFD-6927-4BD6-9724-9A13B725F705}" type="presParOf" srcId="{F4EDC641-CC06-44A4-9618-B775DA32EBB5}" destId="{D84095F8-242B-42A3-8437-FB3A6E0E0CE1}" srcOrd="1" destOrd="0" presId="urn:microsoft.com/office/officeart/2005/8/layout/hierarchy2"/>
    <dgm:cxn modelId="{0FDC3E33-C0B3-46B1-B3DD-18537E37050E}" type="presParOf" srcId="{9F1B8141-4A73-4BC8-9D9C-DC5C6EF4BEB3}" destId="{0709AEFA-A1F3-4AAC-B37D-4680EFA87652}" srcOrd="2" destOrd="0" presId="urn:microsoft.com/office/officeart/2005/8/layout/hierarchy2"/>
    <dgm:cxn modelId="{8548A77C-3D5B-45EA-93FE-A5A3EC49C096}" type="presParOf" srcId="{0709AEFA-A1F3-4AAC-B37D-4680EFA87652}" destId="{8D7B3DFD-5BFB-4E47-867B-CD43DCF7353B}" srcOrd="0" destOrd="0" presId="urn:microsoft.com/office/officeart/2005/8/layout/hierarchy2"/>
    <dgm:cxn modelId="{352FE3B0-F2B0-4DF2-ABEE-53111AB2E7C6}" type="presParOf" srcId="{9F1B8141-4A73-4BC8-9D9C-DC5C6EF4BEB3}" destId="{4E71A3A1-CAA2-444D-A077-EC919193ABE5}" srcOrd="3" destOrd="0" presId="urn:microsoft.com/office/officeart/2005/8/layout/hierarchy2"/>
    <dgm:cxn modelId="{0D8C017A-5D4C-4D8F-90F3-80D5828815D7}" type="presParOf" srcId="{4E71A3A1-CAA2-444D-A077-EC919193ABE5}" destId="{94A3241F-3A13-4630-8C47-37A967A3C7F1}" srcOrd="0" destOrd="0" presId="urn:microsoft.com/office/officeart/2005/8/layout/hierarchy2"/>
    <dgm:cxn modelId="{D87DAEFB-A8E2-4164-AA21-C1E465FAE5D7}" type="presParOf" srcId="{4E71A3A1-CAA2-444D-A077-EC919193ABE5}" destId="{CBE2E7A0-FB01-4EC3-9F6F-6E3FC925F318}" srcOrd="1" destOrd="0" presId="urn:microsoft.com/office/officeart/2005/8/layout/hierarchy2"/>
    <dgm:cxn modelId="{2CC6DDEE-0CE0-45D4-997B-3B414EFA7021}" type="presParOf" srcId="{CBE2E7A0-FB01-4EC3-9F6F-6E3FC925F318}" destId="{08B1F378-4070-4A70-BDDB-17A84E60317C}" srcOrd="0" destOrd="0" presId="urn:microsoft.com/office/officeart/2005/8/layout/hierarchy2"/>
    <dgm:cxn modelId="{445B663A-CDCA-4C03-BF31-60CA9237DDD7}" type="presParOf" srcId="{08B1F378-4070-4A70-BDDB-17A84E60317C}" destId="{BC686C23-2DA0-4913-BE26-286B7BB38D9C}" srcOrd="0" destOrd="0" presId="urn:microsoft.com/office/officeart/2005/8/layout/hierarchy2"/>
    <dgm:cxn modelId="{3F7234E8-27ED-4AAA-BA15-980FD4B95E35}" type="presParOf" srcId="{CBE2E7A0-FB01-4EC3-9F6F-6E3FC925F318}" destId="{A18B1498-BF20-44DB-81EB-91E3DE478A94}" srcOrd="1" destOrd="0" presId="urn:microsoft.com/office/officeart/2005/8/layout/hierarchy2"/>
    <dgm:cxn modelId="{BBFF8EA8-9C85-4E8C-9880-7E1723B9A6B5}" type="presParOf" srcId="{A18B1498-BF20-44DB-81EB-91E3DE478A94}" destId="{62E71A64-6FA4-45CC-B986-484EC2B9D6C7}" srcOrd="0" destOrd="0" presId="urn:microsoft.com/office/officeart/2005/8/layout/hierarchy2"/>
    <dgm:cxn modelId="{6D06320F-7B17-40FC-A294-EDB5E235CC4E}" type="presParOf" srcId="{A18B1498-BF20-44DB-81EB-91E3DE478A94}" destId="{07C800DE-6F57-464C-9273-94C3B8CD5A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6F5BD-A666-4B70-8FCC-24644398D34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C7877C8-E098-4B34-BAA2-A3ABC68FCCA9}">
      <dgm:prSet phldrT="[Текст]" custT="1"/>
      <dgm:spPr/>
      <dgm:t>
        <a:bodyPr/>
        <a:lstStyle/>
        <a:p>
          <a:r>
            <a:rPr lang="ru-RU" sz="1400" dirty="0" smtClean="0"/>
            <a:t>Федеральный уровень</a:t>
          </a:r>
          <a:endParaRPr lang="ru-RU" sz="1400" dirty="0"/>
        </a:p>
      </dgm:t>
    </dgm:pt>
    <dgm:pt modelId="{2719060D-8A49-47E2-BEF4-A10FA57341D2}" type="parTrans" cxnId="{DB7D337D-2841-4DE4-8475-FA8634E26135}">
      <dgm:prSet/>
      <dgm:spPr/>
      <dgm:t>
        <a:bodyPr/>
        <a:lstStyle/>
        <a:p>
          <a:endParaRPr lang="ru-RU"/>
        </a:p>
      </dgm:t>
    </dgm:pt>
    <dgm:pt modelId="{AE994612-A04A-462E-A2C0-1D21FCF04505}" type="sibTrans" cxnId="{DB7D337D-2841-4DE4-8475-FA8634E26135}">
      <dgm:prSet/>
      <dgm:spPr/>
      <dgm:t>
        <a:bodyPr/>
        <a:lstStyle/>
        <a:p>
          <a:endParaRPr lang="ru-RU"/>
        </a:p>
      </dgm:t>
    </dgm:pt>
    <dgm:pt modelId="{81E6EA58-541D-4934-8EB5-30A2307507DC}">
      <dgm:prSet phldrT="[Текст]" custT="1"/>
      <dgm:spPr/>
      <dgm:t>
        <a:bodyPr/>
        <a:lstStyle/>
        <a:p>
          <a:pPr algn="ctr"/>
          <a:r>
            <a:rPr lang="ru-RU" sz="1200" dirty="0" smtClean="0"/>
            <a:t>Определяет масштаб проблемы, правовые и финансовые механизмы  ее решения</a:t>
          </a:r>
          <a:endParaRPr lang="ru-RU" sz="1200" dirty="0"/>
        </a:p>
      </dgm:t>
    </dgm:pt>
    <dgm:pt modelId="{47BA82EA-C172-465D-8F22-1B3004BFDB3F}" type="parTrans" cxnId="{424FB380-1BE8-43D7-9DED-DD272EB250DD}">
      <dgm:prSet/>
      <dgm:spPr/>
      <dgm:t>
        <a:bodyPr/>
        <a:lstStyle/>
        <a:p>
          <a:endParaRPr lang="ru-RU"/>
        </a:p>
      </dgm:t>
    </dgm:pt>
    <dgm:pt modelId="{793E3606-F7A8-48C5-9680-BB1CE402402B}" type="sibTrans" cxnId="{424FB380-1BE8-43D7-9DED-DD272EB250DD}">
      <dgm:prSet/>
      <dgm:spPr/>
      <dgm:t>
        <a:bodyPr/>
        <a:lstStyle/>
        <a:p>
          <a:endParaRPr lang="ru-RU"/>
        </a:p>
      </dgm:t>
    </dgm:pt>
    <dgm:pt modelId="{C837EC00-F3E7-47CB-9AE0-1E0ECF71EFDF}">
      <dgm:prSet phldrT="[Текст]" custT="1"/>
      <dgm:spPr/>
      <dgm:t>
        <a:bodyPr/>
        <a:lstStyle/>
        <a:p>
          <a:r>
            <a:rPr lang="ru-RU" sz="1400" dirty="0" smtClean="0"/>
            <a:t>Региональный уровень</a:t>
          </a:r>
          <a:endParaRPr lang="ru-RU" sz="1400" dirty="0"/>
        </a:p>
      </dgm:t>
    </dgm:pt>
    <dgm:pt modelId="{EE8D1655-31E8-4C69-978D-B05C9ADF03B3}" type="parTrans" cxnId="{9BBA270F-93B8-4DD2-9CBC-D2D660DE4E4B}">
      <dgm:prSet/>
      <dgm:spPr/>
      <dgm:t>
        <a:bodyPr/>
        <a:lstStyle/>
        <a:p>
          <a:endParaRPr lang="ru-RU"/>
        </a:p>
      </dgm:t>
    </dgm:pt>
    <dgm:pt modelId="{50AEDB1D-CDF9-4FA8-B7E0-1CA4D870E031}" type="sibTrans" cxnId="{9BBA270F-93B8-4DD2-9CBC-D2D660DE4E4B}">
      <dgm:prSet/>
      <dgm:spPr/>
      <dgm:t>
        <a:bodyPr/>
        <a:lstStyle/>
        <a:p>
          <a:endParaRPr lang="ru-RU"/>
        </a:p>
      </dgm:t>
    </dgm:pt>
    <dgm:pt modelId="{4C01699D-9F47-4654-BB21-E14AB31F30DD}">
      <dgm:prSet phldrT="[Текст]" custT="1"/>
      <dgm:spPr/>
      <dgm:t>
        <a:bodyPr/>
        <a:lstStyle/>
        <a:p>
          <a:r>
            <a:rPr lang="ru-RU" sz="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dirty="0"/>
        </a:p>
      </dgm:t>
    </dgm:pt>
    <dgm:pt modelId="{39406606-2AB5-49DA-A131-9C9551176CBF}" type="parTrans" cxnId="{58920543-ACA6-4031-AA92-49EF2F083DD1}">
      <dgm:prSet/>
      <dgm:spPr/>
      <dgm:t>
        <a:bodyPr/>
        <a:lstStyle/>
        <a:p>
          <a:endParaRPr lang="ru-RU"/>
        </a:p>
      </dgm:t>
    </dgm:pt>
    <dgm:pt modelId="{5DD606A9-6177-4353-BE74-FD5B58ED02C2}" type="sibTrans" cxnId="{58920543-ACA6-4031-AA92-49EF2F083DD1}">
      <dgm:prSet/>
      <dgm:spPr/>
      <dgm:t>
        <a:bodyPr/>
        <a:lstStyle/>
        <a:p>
          <a:endParaRPr lang="ru-RU"/>
        </a:p>
      </dgm:t>
    </dgm:pt>
    <dgm:pt modelId="{146A13A6-2B7E-4B57-BDF1-1A453519F0C4}">
      <dgm:prSet phldrT="[Текст]" custT="1"/>
      <dgm:spPr/>
      <dgm:t>
        <a:bodyPr/>
        <a:lstStyle/>
        <a:p>
          <a:r>
            <a:rPr lang="ru-RU" sz="1400" dirty="0" smtClean="0"/>
            <a:t>Местный бюджет</a:t>
          </a:r>
          <a:endParaRPr lang="ru-RU" sz="1400" dirty="0"/>
        </a:p>
      </dgm:t>
    </dgm:pt>
    <dgm:pt modelId="{7C4971CD-55CC-4789-B6BB-71DC69ACE3AA}" type="parTrans" cxnId="{BEF4980D-3D05-4173-8246-429F82AC933A}">
      <dgm:prSet/>
      <dgm:spPr/>
      <dgm:t>
        <a:bodyPr/>
        <a:lstStyle/>
        <a:p>
          <a:endParaRPr lang="ru-RU"/>
        </a:p>
      </dgm:t>
    </dgm:pt>
    <dgm:pt modelId="{D1071F64-30DA-4BB8-B635-BB1F028CE3D4}" type="sibTrans" cxnId="{BEF4980D-3D05-4173-8246-429F82AC933A}">
      <dgm:prSet/>
      <dgm:spPr/>
      <dgm:t>
        <a:bodyPr/>
        <a:lstStyle/>
        <a:p>
          <a:endParaRPr lang="ru-RU"/>
        </a:p>
      </dgm:t>
    </dgm:pt>
    <dgm:pt modelId="{B83341E2-355D-4796-9FAE-9650C0807B0D}">
      <dgm:prSet phldrT="[Текст]" custT="1"/>
      <dgm:spPr/>
      <dgm:t>
        <a:bodyPr/>
        <a:lstStyle/>
        <a:p>
          <a:r>
            <a:rPr lang="ru-RU" sz="1200" dirty="0" smtClean="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endParaRPr lang="ru-RU" sz="1200" dirty="0">
            <a:latin typeface="+mj-lt"/>
          </a:endParaRPr>
        </a:p>
      </dgm:t>
    </dgm:pt>
    <dgm:pt modelId="{A47D9CE8-F6F2-46CC-A30E-70B55BCE962D}" type="parTrans" cxnId="{0CC3EF41-C767-4369-B030-7A316D0F816B}">
      <dgm:prSet/>
      <dgm:spPr/>
      <dgm:t>
        <a:bodyPr/>
        <a:lstStyle/>
        <a:p>
          <a:endParaRPr lang="ru-RU"/>
        </a:p>
      </dgm:t>
    </dgm:pt>
    <dgm:pt modelId="{B691C522-1018-49AA-9817-7DBF1E7F2799}" type="sibTrans" cxnId="{0CC3EF41-C767-4369-B030-7A316D0F816B}">
      <dgm:prSet/>
      <dgm:spPr/>
      <dgm:t>
        <a:bodyPr/>
        <a:lstStyle/>
        <a:p>
          <a:endParaRPr lang="ru-RU"/>
        </a:p>
      </dgm:t>
    </dgm:pt>
    <dgm:pt modelId="{ECB37C6C-FA33-436B-BFC6-FDA819237AE3}" type="pres">
      <dgm:prSet presAssocID="{A5C6F5BD-A666-4B70-8FCC-24644398D34C}" presName="Name0" presStyleCnt="0">
        <dgm:presLayoutVars>
          <dgm:dir/>
          <dgm:animLvl val="lvl"/>
          <dgm:resizeHandles val="exact"/>
        </dgm:presLayoutVars>
      </dgm:prSet>
      <dgm:spPr/>
      <dgm:t>
        <a:bodyPr/>
        <a:lstStyle/>
        <a:p>
          <a:endParaRPr lang="ru-RU"/>
        </a:p>
      </dgm:t>
    </dgm:pt>
    <dgm:pt modelId="{98EA887A-4E73-4018-ACB7-7E1D09CA13C8}" type="pres">
      <dgm:prSet presAssocID="{A5C6F5BD-A666-4B70-8FCC-24644398D34C}" presName="tSp" presStyleCnt="0"/>
      <dgm:spPr/>
    </dgm:pt>
    <dgm:pt modelId="{524A8544-AD8D-4D95-997D-DA5FE96A0506}" type="pres">
      <dgm:prSet presAssocID="{A5C6F5BD-A666-4B70-8FCC-24644398D34C}" presName="bSp" presStyleCnt="0"/>
      <dgm:spPr/>
    </dgm:pt>
    <dgm:pt modelId="{E16535AD-205C-444A-B872-873A34EFEA2E}" type="pres">
      <dgm:prSet presAssocID="{A5C6F5BD-A666-4B70-8FCC-24644398D34C}" presName="process" presStyleCnt="0"/>
      <dgm:spPr/>
    </dgm:pt>
    <dgm:pt modelId="{1B6E6D49-437A-4235-8338-C9FA320EA67F}" type="pres">
      <dgm:prSet presAssocID="{4C7877C8-E098-4B34-BAA2-A3ABC68FCCA9}" presName="composite1" presStyleCnt="0"/>
      <dgm:spPr/>
    </dgm:pt>
    <dgm:pt modelId="{772FC8FA-B121-4542-9E8F-5AF0538C1280}" type="pres">
      <dgm:prSet presAssocID="{4C7877C8-E098-4B34-BAA2-A3ABC68FCCA9}" presName="dummyNode1" presStyleLbl="node1" presStyleIdx="0" presStyleCnt="3"/>
      <dgm:spPr/>
    </dgm:pt>
    <dgm:pt modelId="{55F524DF-BE28-4CE3-A943-0868370541B2}" type="pres">
      <dgm:prSet presAssocID="{4C7877C8-E098-4B34-BAA2-A3ABC68FCCA9}" presName="childNode1" presStyleLbl="bgAcc1" presStyleIdx="0" presStyleCnt="3">
        <dgm:presLayoutVars>
          <dgm:bulletEnabled val="1"/>
        </dgm:presLayoutVars>
      </dgm:prSet>
      <dgm:spPr/>
      <dgm:t>
        <a:bodyPr/>
        <a:lstStyle/>
        <a:p>
          <a:endParaRPr lang="ru-RU"/>
        </a:p>
      </dgm:t>
    </dgm:pt>
    <dgm:pt modelId="{03878389-F188-40B2-A416-E1A3F49A52F8}" type="pres">
      <dgm:prSet presAssocID="{4C7877C8-E098-4B34-BAA2-A3ABC68FCCA9}" presName="childNode1tx" presStyleLbl="bgAcc1" presStyleIdx="0" presStyleCnt="3">
        <dgm:presLayoutVars>
          <dgm:bulletEnabled val="1"/>
        </dgm:presLayoutVars>
      </dgm:prSet>
      <dgm:spPr/>
      <dgm:t>
        <a:bodyPr/>
        <a:lstStyle/>
        <a:p>
          <a:endParaRPr lang="ru-RU"/>
        </a:p>
      </dgm:t>
    </dgm:pt>
    <dgm:pt modelId="{3B777D00-55DC-497E-9480-C6A8F0CB21F6}" type="pres">
      <dgm:prSet presAssocID="{4C7877C8-E098-4B34-BAA2-A3ABC68FCCA9}" presName="parentNode1" presStyleLbl="node1" presStyleIdx="0" presStyleCnt="3">
        <dgm:presLayoutVars>
          <dgm:chMax val="1"/>
          <dgm:bulletEnabled val="1"/>
        </dgm:presLayoutVars>
      </dgm:prSet>
      <dgm:spPr/>
      <dgm:t>
        <a:bodyPr/>
        <a:lstStyle/>
        <a:p>
          <a:endParaRPr lang="ru-RU"/>
        </a:p>
      </dgm:t>
    </dgm:pt>
    <dgm:pt modelId="{6FC66590-3DA3-4D65-8B7C-35FE4E670E66}" type="pres">
      <dgm:prSet presAssocID="{4C7877C8-E098-4B34-BAA2-A3ABC68FCCA9}" presName="connSite1" presStyleCnt="0"/>
      <dgm:spPr/>
    </dgm:pt>
    <dgm:pt modelId="{0F0DDA91-7B1F-4086-BA22-2612ABDE1692}" type="pres">
      <dgm:prSet presAssocID="{AE994612-A04A-462E-A2C0-1D21FCF04505}" presName="Name9" presStyleLbl="sibTrans2D1" presStyleIdx="0" presStyleCnt="2"/>
      <dgm:spPr/>
      <dgm:t>
        <a:bodyPr/>
        <a:lstStyle/>
        <a:p>
          <a:endParaRPr lang="ru-RU"/>
        </a:p>
      </dgm:t>
    </dgm:pt>
    <dgm:pt modelId="{9088BEA7-0B8B-4B3A-9574-7B7FFB001337}" type="pres">
      <dgm:prSet presAssocID="{C837EC00-F3E7-47CB-9AE0-1E0ECF71EFDF}" presName="composite2" presStyleCnt="0"/>
      <dgm:spPr/>
    </dgm:pt>
    <dgm:pt modelId="{C81CAAFC-5A63-498F-8738-FF1E6885EB79}" type="pres">
      <dgm:prSet presAssocID="{C837EC00-F3E7-47CB-9AE0-1E0ECF71EFDF}" presName="dummyNode2" presStyleLbl="node1" presStyleIdx="0" presStyleCnt="3"/>
      <dgm:spPr/>
    </dgm:pt>
    <dgm:pt modelId="{5263AC0C-57E2-4B7E-9482-C55B560B3D6E}" type="pres">
      <dgm:prSet presAssocID="{C837EC00-F3E7-47CB-9AE0-1E0ECF71EFDF}" presName="childNode2" presStyleLbl="bgAcc1" presStyleIdx="1" presStyleCnt="3" custScaleY="168989" custLinFactNeighborX="-2494" custLinFactNeighborY="17863">
        <dgm:presLayoutVars>
          <dgm:bulletEnabled val="1"/>
        </dgm:presLayoutVars>
      </dgm:prSet>
      <dgm:spPr/>
      <dgm:t>
        <a:bodyPr/>
        <a:lstStyle/>
        <a:p>
          <a:endParaRPr lang="ru-RU"/>
        </a:p>
      </dgm:t>
    </dgm:pt>
    <dgm:pt modelId="{FD8098E3-6799-4FFF-8263-E50D1CAA9894}" type="pres">
      <dgm:prSet presAssocID="{C837EC00-F3E7-47CB-9AE0-1E0ECF71EFDF}" presName="childNode2tx" presStyleLbl="bgAcc1" presStyleIdx="1" presStyleCnt="3">
        <dgm:presLayoutVars>
          <dgm:bulletEnabled val="1"/>
        </dgm:presLayoutVars>
      </dgm:prSet>
      <dgm:spPr/>
      <dgm:t>
        <a:bodyPr/>
        <a:lstStyle/>
        <a:p>
          <a:endParaRPr lang="ru-RU"/>
        </a:p>
      </dgm:t>
    </dgm:pt>
    <dgm:pt modelId="{E1F38C98-9155-4C5B-BA2B-01F8D6E44D91}" type="pres">
      <dgm:prSet presAssocID="{C837EC00-F3E7-47CB-9AE0-1E0ECF71EFDF}" presName="parentNode2" presStyleLbl="node1" presStyleIdx="1" presStyleCnt="3">
        <dgm:presLayoutVars>
          <dgm:chMax val="0"/>
          <dgm:bulletEnabled val="1"/>
        </dgm:presLayoutVars>
      </dgm:prSet>
      <dgm:spPr/>
      <dgm:t>
        <a:bodyPr/>
        <a:lstStyle/>
        <a:p>
          <a:endParaRPr lang="ru-RU"/>
        </a:p>
      </dgm:t>
    </dgm:pt>
    <dgm:pt modelId="{B0770140-25BA-4BD4-ABC2-C6CC521FD70F}" type="pres">
      <dgm:prSet presAssocID="{C837EC00-F3E7-47CB-9AE0-1E0ECF71EFDF}" presName="connSite2" presStyleCnt="0"/>
      <dgm:spPr/>
    </dgm:pt>
    <dgm:pt modelId="{9F92F024-5E80-4186-9995-DBDD6A91B4C7}" type="pres">
      <dgm:prSet presAssocID="{50AEDB1D-CDF9-4FA8-B7E0-1CA4D870E031}" presName="Name18" presStyleLbl="sibTrans2D1" presStyleIdx="1" presStyleCnt="2" custAng="20289698" custLinFactNeighborX="-4687" custLinFactNeighborY="-2911"/>
      <dgm:spPr/>
      <dgm:t>
        <a:bodyPr/>
        <a:lstStyle/>
        <a:p>
          <a:endParaRPr lang="ru-RU"/>
        </a:p>
      </dgm:t>
    </dgm:pt>
    <dgm:pt modelId="{4B9E77C2-CD54-45CE-959E-C1052C07BE34}" type="pres">
      <dgm:prSet presAssocID="{146A13A6-2B7E-4B57-BDF1-1A453519F0C4}" presName="composite1" presStyleCnt="0"/>
      <dgm:spPr/>
    </dgm:pt>
    <dgm:pt modelId="{0F1151D0-4E97-4E3F-A6D8-AA314CD9BC74}" type="pres">
      <dgm:prSet presAssocID="{146A13A6-2B7E-4B57-BDF1-1A453519F0C4}" presName="dummyNode1" presStyleLbl="node1" presStyleIdx="1" presStyleCnt="3"/>
      <dgm:spPr/>
    </dgm:pt>
    <dgm:pt modelId="{25E57405-2AE0-4827-8187-88AAC89AFD81}" type="pres">
      <dgm:prSet presAssocID="{146A13A6-2B7E-4B57-BDF1-1A453519F0C4}" presName="childNode1" presStyleLbl="bgAcc1" presStyleIdx="2" presStyleCnt="3" custScaleY="181752" custLinFactNeighborX="-1606" custLinFactNeighborY="27459">
        <dgm:presLayoutVars>
          <dgm:bulletEnabled val="1"/>
        </dgm:presLayoutVars>
      </dgm:prSet>
      <dgm:spPr/>
      <dgm:t>
        <a:bodyPr/>
        <a:lstStyle/>
        <a:p>
          <a:endParaRPr lang="ru-RU"/>
        </a:p>
      </dgm:t>
    </dgm:pt>
    <dgm:pt modelId="{B62587D9-5CE6-4572-8E1C-DADCF67E50D9}" type="pres">
      <dgm:prSet presAssocID="{146A13A6-2B7E-4B57-BDF1-1A453519F0C4}" presName="childNode1tx" presStyleLbl="bgAcc1" presStyleIdx="2" presStyleCnt="3">
        <dgm:presLayoutVars>
          <dgm:bulletEnabled val="1"/>
        </dgm:presLayoutVars>
      </dgm:prSet>
      <dgm:spPr/>
      <dgm:t>
        <a:bodyPr/>
        <a:lstStyle/>
        <a:p>
          <a:endParaRPr lang="ru-RU"/>
        </a:p>
      </dgm:t>
    </dgm:pt>
    <dgm:pt modelId="{CB28327E-CD5A-4BFF-A781-EBBC375FC581}" type="pres">
      <dgm:prSet presAssocID="{146A13A6-2B7E-4B57-BDF1-1A453519F0C4}" presName="parentNode1" presStyleLbl="node1" presStyleIdx="2" presStyleCnt="3" custLinFactNeighborX="-18436" custLinFactNeighborY="28164">
        <dgm:presLayoutVars>
          <dgm:chMax val="1"/>
          <dgm:bulletEnabled val="1"/>
        </dgm:presLayoutVars>
      </dgm:prSet>
      <dgm:spPr/>
      <dgm:t>
        <a:bodyPr/>
        <a:lstStyle/>
        <a:p>
          <a:endParaRPr lang="ru-RU"/>
        </a:p>
      </dgm:t>
    </dgm:pt>
    <dgm:pt modelId="{8BBAFD7E-4878-4A7F-8DD5-8E2734E5F1A6}" type="pres">
      <dgm:prSet presAssocID="{146A13A6-2B7E-4B57-BDF1-1A453519F0C4}" presName="connSite1" presStyleCnt="0"/>
      <dgm:spPr/>
    </dgm:pt>
  </dgm:ptLst>
  <dgm:cxnLst>
    <dgm:cxn modelId="{9BBA270F-93B8-4DD2-9CBC-D2D660DE4E4B}" srcId="{A5C6F5BD-A666-4B70-8FCC-24644398D34C}" destId="{C837EC00-F3E7-47CB-9AE0-1E0ECF71EFDF}" srcOrd="1" destOrd="0" parTransId="{EE8D1655-31E8-4C69-978D-B05C9ADF03B3}" sibTransId="{50AEDB1D-CDF9-4FA8-B7E0-1CA4D870E031}"/>
    <dgm:cxn modelId="{5EAA9547-71AB-4FD5-A85C-AF0D718F4B5B}" type="presOf" srcId="{81E6EA58-541D-4934-8EB5-30A2307507DC}" destId="{03878389-F188-40B2-A416-E1A3F49A52F8}" srcOrd="1" destOrd="0" presId="urn:microsoft.com/office/officeart/2005/8/layout/hProcess4"/>
    <dgm:cxn modelId="{C6A97093-04C3-4220-B37B-4E04798BE5E5}" type="presOf" srcId="{B83341E2-355D-4796-9FAE-9650C0807B0D}" destId="{B62587D9-5CE6-4572-8E1C-DADCF67E50D9}" srcOrd="1" destOrd="0" presId="urn:microsoft.com/office/officeart/2005/8/layout/hProcess4"/>
    <dgm:cxn modelId="{14300B7B-7AA7-45AF-A1FE-03A5CC419D58}" type="presOf" srcId="{146A13A6-2B7E-4B57-BDF1-1A453519F0C4}" destId="{CB28327E-CD5A-4BFF-A781-EBBC375FC581}" srcOrd="0" destOrd="0" presId="urn:microsoft.com/office/officeart/2005/8/layout/hProcess4"/>
    <dgm:cxn modelId="{854A5656-03CB-4933-8B80-4C1CA2B0EE2E}" type="presOf" srcId="{4C7877C8-E098-4B34-BAA2-A3ABC68FCCA9}" destId="{3B777D00-55DC-497E-9480-C6A8F0CB21F6}" srcOrd="0" destOrd="0" presId="urn:microsoft.com/office/officeart/2005/8/layout/hProcess4"/>
    <dgm:cxn modelId="{80759E41-1BA9-4CDC-B613-490CE83EE606}" type="presOf" srcId="{B83341E2-355D-4796-9FAE-9650C0807B0D}" destId="{25E57405-2AE0-4827-8187-88AAC89AFD81}" srcOrd="0" destOrd="0" presId="urn:microsoft.com/office/officeart/2005/8/layout/hProcess4"/>
    <dgm:cxn modelId="{5C5B1277-0C26-4025-AC00-9B0BCC5CCB3A}" type="presOf" srcId="{AE994612-A04A-462E-A2C0-1D21FCF04505}" destId="{0F0DDA91-7B1F-4086-BA22-2612ABDE1692}" srcOrd="0" destOrd="0" presId="urn:microsoft.com/office/officeart/2005/8/layout/hProcess4"/>
    <dgm:cxn modelId="{0CC3EF41-C767-4369-B030-7A316D0F816B}" srcId="{146A13A6-2B7E-4B57-BDF1-1A453519F0C4}" destId="{B83341E2-355D-4796-9FAE-9650C0807B0D}" srcOrd="0" destOrd="0" parTransId="{A47D9CE8-F6F2-46CC-A30E-70B55BCE962D}" sibTransId="{B691C522-1018-49AA-9817-7DBF1E7F2799}"/>
    <dgm:cxn modelId="{A74F5D10-F343-4E84-BA95-E692F3133683}" type="presOf" srcId="{81E6EA58-541D-4934-8EB5-30A2307507DC}" destId="{55F524DF-BE28-4CE3-A943-0868370541B2}" srcOrd="0" destOrd="0" presId="urn:microsoft.com/office/officeart/2005/8/layout/hProcess4"/>
    <dgm:cxn modelId="{33A70394-3206-4F35-91D8-1A10C360439E}" type="presOf" srcId="{A5C6F5BD-A666-4B70-8FCC-24644398D34C}" destId="{ECB37C6C-FA33-436B-BFC6-FDA819237AE3}" srcOrd="0" destOrd="0" presId="urn:microsoft.com/office/officeart/2005/8/layout/hProcess4"/>
    <dgm:cxn modelId="{DB7D337D-2841-4DE4-8475-FA8634E26135}" srcId="{A5C6F5BD-A666-4B70-8FCC-24644398D34C}" destId="{4C7877C8-E098-4B34-BAA2-A3ABC68FCCA9}" srcOrd="0" destOrd="0" parTransId="{2719060D-8A49-47E2-BEF4-A10FA57341D2}" sibTransId="{AE994612-A04A-462E-A2C0-1D21FCF04505}"/>
    <dgm:cxn modelId="{58920543-ACA6-4031-AA92-49EF2F083DD1}" srcId="{C837EC00-F3E7-47CB-9AE0-1E0ECF71EFDF}" destId="{4C01699D-9F47-4654-BB21-E14AB31F30DD}" srcOrd="0" destOrd="0" parTransId="{39406606-2AB5-49DA-A131-9C9551176CBF}" sibTransId="{5DD606A9-6177-4353-BE74-FD5B58ED02C2}"/>
    <dgm:cxn modelId="{BEF4980D-3D05-4173-8246-429F82AC933A}" srcId="{A5C6F5BD-A666-4B70-8FCC-24644398D34C}" destId="{146A13A6-2B7E-4B57-BDF1-1A453519F0C4}" srcOrd="2" destOrd="0" parTransId="{7C4971CD-55CC-4789-B6BB-71DC69ACE3AA}" sibTransId="{D1071F64-30DA-4BB8-B635-BB1F028CE3D4}"/>
    <dgm:cxn modelId="{424FB380-1BE8-43D7-9DED-DD272EB250DD}" srcId="{4C7877C8-E098-4B34-BAA2-A3ABC68FCCA9}" destId="{81E6EA58-541D-4934-8EB5-30A2307507DC}" srcOrd="0" destOrd="0" parTransId="{47BA82EA-C172-465D-8F22-1B3004BFDB3F}" sibTransId="{793E3606-F7A8-48C5-9680-BB1CE402402B}"/>
    <dgm:cxn modelId="{5765F3CF-F91D-4E0C-9E3F-7C1F0B9344F3}" type="presOf" srcId="{4C01699D-9F47-4654-BB21-E14AB31F30DD}" destId="{5263AC0C-57E2-4B7E-9482-C55B560B3D6E}" srcOrd="0" destOrd="0" presId="urn:microsoft.com/office/officeart/2005/8/layout/hProcess4"/>
    <dgm:cxn modelId="{5B8AB057-528F-4C50-A223-C7C18B8FDF6F}" type="presOf" srcId="{C837EC00-F3E7-47CB-9AE0-1E0ECF71EFDF}" destId="{E1F38C98-9155-4C5B-BA2B-01F8D6E44D91}" srcOrd="0" destOrd="0" presId="urn:microsoft.com/office/officeart/2005/8/layout/hProcess4"/>
    <dgm:cxn modelId="{32101B2D-92BA-45C3-AD19-112206F98488}" type="presOf" srcId="{50AEDB1D-CDF9-4FA8-B7E0-1CA4D870E031}" destId="{9F92F024-5E80-4186-9995-DBDD6A91B4C7}" srcOrd="0" destOrd="0" presId="urn:microsoft.com/office/officeart/2005/8/layout/hProcess4"/>
    <dgm:cxn modelId="{B9A1DEA1-AA73-45A8-B303-F197BA14B8BC}" type="presOf" srcId="{4C01699D-9F47-4654-BB21-E14AB31F30DD}" destId="{FD8098E3-6799-4FFF-8263-E50D1CAA9894}" srcOrd="1" destOrd="0" presId="urn:microsoft.com/office/officeart/2005/8/layout/hProcess4"/>
    <dgm:cxn modelId="{E5CD29A5-475B-4E41-A383-7D5F734D89C3}" type="presParOf" srcId="{ECB37C6C-FA33-436B-BFC6-FDA819237AE3}" destId="{98EA887A-4E73-4018-ACB7-7E1D09CA13C8}" srcOrd="0" destOrd="0" presId="urn:microsoft.com/office/officeart/2005/8/layout/hProcess4"/>
    <dgm:cxn modelId="{C1369D93-783F-4634-A877-CE873AFF43B1}" type="presParOf" srcId="{ECB37C6C-FA33-436B-BFC6-FDA819237AE3}" destId="{524A8544-AD8D-4D95-997D-DA5FE96A0506}" srcOrd="1" destOrd="0" presId="urn:microsoft.com/office/officeart/2005/8/layout/hProcess4"/>
    <dgm:cxn modelId="{F265680D-4F49-4DAA-88E8-30D6FE6D711B}" type="presParOf" srcId="{ECB37C6C-FA33-436B-BFC6-FDA819237AE3}" destId="{E16535AD-205C-444A-B872-873A34EFEA2E}" srcOrd="2" destOrd="0" presId="urn:microsoft.com/office/officeart/2005/8/layout/hProcess4"/>
    <dgm:cxn modelId="{F898009A-C8C7-4C17-9DD4-3B5740588F37}" type="presParOf" srcId="{E16535AD-205C-444A-B872-873A34EFEA2E}" destId="{1B6E6D49-437A-4235-8338-C9FA320EA67F}" srcOrd="0" destOrd="0" presId="urn:microsoft.com/office/officeart/2005/8/layout/hProcess4"/>
    <dgm:cxn modelId="{C0D7B6E4-A267-4D28-AD75-EF3CE17EF872}" type="presParOf" srcId="{1B6E6D49-437A-4235-8338-C9FA320EA67F}" destId="{772FC8FA-B121-4542-9E8F-5AF0538C1280}" srcOrd="0" destOrd="0" presId="urn:microsoft.com/office/officeart/2005/8/layout/hProcess4"/>
    <dgm:cxn modelId="{A80914ED-ACB6-41AB-A30E-B65CEDE8045B}" type="presParOf" srcId="{1B6E6D49-437A-4235-8338-C9FA320EA67F}" destId="{55F524DF-BE28-4CE3-A943-0868370541B2}" srcOrd="1" destOrd="0" presId="urn:microsoft.com/office/officeart/2005/8/layout/hProcess4"/>
    <dgm:cxn modelId="{DD7F3F91-FCCB-433A-B8FF-DBE2B7AFC2DF}" type="presParOf" srcId="{1B6E6D49-437A-4235-8338-C9FA320EA67F}" destId="{03878389-F188-40B2-A416-E1A3F49A52F8}" srcOrd="2" destOrd="0" presId="urn:microsoft.com/office/officeart/2005/8/layout/hProcess4"/>
    <dgm:cxn modelId="{FF0234EB-A059-45F1-9F1E-9B44279403F4}" type="presParOf" srcId="{1B6E6D49-437A-4235-8338-C9FA320EA67F}" destId="{3B777D00-55DC-497E-9480-C6A8F0CB21F6}" srcOrd="3" destOrd="0" presId="urn:microsoft.com/office/officeart/2005/8/layout/hProcess4"/>
    <dgm:cxn modelId="{8B94F9FF-FC57-4830-8DF3-B7BE2C08A379}" type="presParOf" srcId="{1B6E6D49-437A-4235-8338-C9FA320EA67F}" destId="{6FC66590-3DA3-4D65-8B7C-35FE4E670E66}" srcOrd="4" destOrd="0" presId="urn:microsoft.com/office/officeart/2005/8/layout/hProcess4"/>
    <dgm:cxn modelId="{158C9267-365D-4353-9275-6F41C84DABCB}" type="presParOf" srcId="{E16535AD-205C-444A-B872-873A34EFEA2E}" destId="{0F0DDA91-7B1F-4086-BA22-2612ABDE1692}" srcOrd="1" destOrd="0" presId="urn:microsoft.com/office/officeart/2005/8/layout/hProcess4"/>
    <dgm:cxn modelId="{69060BBA-B2DD-4685-A555-0B96199CFC39}" type="presParOf" srcId="{E16535AD-205C-444A-B872-873A34EFEA2E}" destId="{9088BEA7-0B8B-4B3A-9574-7B7FFB001337}" srcOrd="2" destOrd="0" presId="urn:microsoft.com/office/officeart/2005/8/layout/hProcess4"/>
    <dgm:cxn modelId="{078BA736-EB49-4EE0-94FA-2E3BEE1803B9}" type="presParOf" srcId="{9088BEA7-0B8B-4B3A-9574-7B7FFB001337}" destId="{C81CAAFC-5A63-498F-8738-FF1E6885EB79}" srcOrd="0" destOrd="0" presId="urn:microsoft.com/office/officeart/2005/8/layout/hProcess4"/>
    <dgm:cxn modelId="{3F734825-65AE-41B5-BC76-96808465D517}" type="presParOf" srcId="{9088BEA7-0B8B-4B3A-9574-7B7FFB001337}" destId="{5263AC0C-57E2-4B7E-9482-C55B560B3D6E}" srcOrd="1" destOrd="0" presId="urn:microsoft.com/office/officeart/2005/8/layout/hProcess4"/>
    <dgm:cxn modelId="{CB2E78E1-9966-470D-9921-61C110F1044F}" type="presParOf" srcId="{9088BEA7-0B8B-4B3A-9574-7B7FFB001337}" destId="{FD8098E3-6799-4FFF-8263-E50D1CAA9894}" srcOrd="2" destOrd="0" presId="urn:microsoft.com/office/officeart/2005/8/layout/hProcess4"/>
    <dgm:cxn modelId="{41E8A5C3-FF4C-40BB-AEC0-201F46CA2DA1}" type="presParOf" srcId="{9088BEA7-0B8B-4B3A-9574-7B7FFB001337}" destId="{E1F38C98-9155-4C5B-BA2B-01F8D6E44D91}" srcOrd="3" destOrd="0" presId="urn:microsoft.com/office/officeart/2005/8/layout/hProcess4"/>
    <dgm:cxn modelId="{C0759ABA-2208-4E44-8EB3-4259584F370F}" type="presParOf" srcId="{9088BEA7-0B8B-4B3A-9574-7B7FFB001337}" destId="{B0770140-25BA-4BD4-ABC2-C6CC521FD70F}" srcOrd="4" destOrd="0" presId="urn:microsoft.com/office/officeart/2005/8/layout/hProcess4"/>
    <dgm:cxn modelId="{DE743941-ADE6-4241-A559-DAC4C6BAF195}" type="presParOf" srcId="{E16535AD-205C-444A-B872-873A34EFEA2E}" destId="{9F92F024-5E80-4186-9995-DBDD6A91B4C7}" srcOrd="3" destOrd="0" presId="urn:microsoft.com/office/officeart/2005/8/layout/hProcess4"/>
    <dgm:cxn modelId="{3C877AE5-3BD1-494E-BDFF-A9E92A8E7983}" type="presParOf" srcId="{E16535AD-205C-444A-B872-873A34EFEA2E}" destId="{4B9E77C2-CD54-45CE-959E-C1052C07BE34}" srcOrd="4" destOrd="0" presId="urn:microsoft.com/office/officeart/2005/8/layout/hProcess4"/>
    <dgm:cxn modelId="{D570B99E-371F-4B62-A182-A5423E466F1C}" type="presParOf" srcId="{4B9E77C2-CD54-45CE-959E-C1052C07BE34}" destId="{0F1151D0-4E97-4E3F-A6D8-AA314CD9BC74}" srcOrd="0" destOrd="0" presId="urn:microsoft.com/office/officeart/2005/8/layout/hProcess4"/>
    <dgm:cxn modelId="{2FFD85FB-5032-49BE-A1E7-A2F935A44258}" type="presParOf" srcId="{4B9E77C2-CD54-45CE-959E-C1052C07BE34}" destId="{25E57405-2AE0-4827-8187-88AAC89AFD81}" srcOrd="1" destOrd="0" presId="urn:microsoft.com/office/officeart/2005/8/layout/hProcess4"/>
    <dgm:cxn modelId="{D67B16DB-B323-425D-A477-49D5CB5C87C1}" type="presParOf" srcId="{4B9E77C2-CD54-45CE-959E-C1052C07BE34}" destId="{B62587D9-5CE6-4572-8E1C-DADCF67E50D9}" srcOrd="2" destOrd="0" presId="urn:microsoft.com/office/officeart/2005/8/layout/hProcess4"/>
    <dgm:cxn modelId="{040E144B-BC86-421E-BDF2-A9305A80E9EA}" type="presParOf" srcId="{4B9E77C2-CD54-45CE-959E-C1052C07BE34}" destId="{CB28327E-CD5A-4BFF-A781-EBBC375FC581}" srcOrd="3" destOrd="0" presId="urn:microsoft.com/office/officeart/2005/8/layout/hProcess4"/>
    <dgm:cxn modelId="{369E1567-5A76-4942-8A5D-F858B36A3B9D}" type="presParOf" srcId="{4B9E77C2-CD54-45CE-959E-C1052C07BE34}" destId="{8BBAFD7E-4878-4A7F-8DD5-8E2734E5F1A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0687B-A798-4149-8E47-6C6982D5BD7A}">
      <dsp:nvSpPr>
        <dsp:cNvPr id="0" name=""/>
        <dsp:cNvSpPr/>
      </dsp:nvSpPr>
      <dsp:spPr>
        <a:xfrm>
          <a:off x="7699" y="2198401"/>
          <a:ext cx="1346934" cy="13560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Доходы бюджета – </a:t>
          </a:r>
          <a:r>
            <a:rPr lang="ru-RU" sz="1600" kern="1200" dirty="0" smtClean="0"/>
            <a:t>поступающие в бюджет денежные средства</a:t>
          </a:r>
          <a:endParaRPr lang="ru-RU" sz="1600" kern="1200" dirty="0"/>
        </a:p>
      </dsp:txBody>
      <dsp:txXfrm>
        <a:off x="47149" y="2237851"/>
        <a:ext cx="1268034" cy="1277146"/>
      </dsp:txXfrm>
    </dsp:sp>
    <dsp:sp modelId="{0DBD8CEC-BF8F-4605-A8DC-6FCCB57140BC}">
      <dsp:nvSpPr>
        <dsp:cNvPr id="0" name=""/>
        <dsp:cNvSpPr/>
      </dsp:nvSpPr>
      <dsp:spPr>
        <a:xfrm rot="17206886">
          <a:off x="718213" y="2008841"/>
          <a:ext cx="1789512" cy="21863"/>
        </a:xfrm>
        <a:custGeom>
          <a:avLst/>
          <a:gdLst/>
          <a:ahLst/>
          <a:cxnLst/>
          <a:rect l="0" t="0" r="0" b="0"/>
          <a:pathLst>
            <a:path>
              <a:moveTo>
                <a:pt x="0" y="10931"/>
              </a:moveTo>
              <a:lnTo>
                <a:pt x="178951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568232" y="1975035"/>
        <a:ext cx="89475" cy="89475"/>
      </dsp:txXfrm>
    </dsp:sp>
    <dsp:sp modelId="{09CF62FD-6E0F-4599-A284-00E40D75B1CB}">
      <dsp:nvSpPr>
        <dsp:cNvPr id="0" name=""/>
        <dsp:cNvSpPr/>
      </dsp:nvSpPr>
      <dsp:spPr>
        <a:xfrm>
          <a:off x="1871305" y="623984"/>
          <a:ext cx="1656258" cy="10782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t>Налоговые и неналоговые доходы</a:t>
          </a:r>
          <a:endParaRPr lang="ru-RU" sz="1600" b="1" kern="1200" dirty="0"/>
        </a:p>
      </dsp:txBody>
      <dsp:txXfrm>
        <a:off x="1902887" y="655566"/>
        <a:ext cx="1593094" cy="1015111"/>
      </dsp:txXfrm>
    </dsp:sp>
    <dsp:sp modelId="{43E3EE72-EF08-4E5B-8685-FC4727767429}">
      <dsp:nvSpPr>
        <dsp:cNvPr id="0" name=""/>
        <dsp:cNvSpPr/>
      </dsp:nvSpPr>
      <dsp:spPr>
        <a:xfrm rot="1371898">
          <a:off x="3502965" y="1273826"/>
          <a:ext cx="626088" cy="21863"/>
        </a:xfrm>
        <a:custGeom>
          <a:avLst/>
          <a:gdLst/>
          <a:ahLst/>
          <a:cxnLst/>
          <a:rect l="0" t="0" r="0" b="0"/>
          <a:pathLst>
            <a:path>
              <a:moveTo>
                <a:pt x="0" y="10931"/>
              </a:moveTo>
              <a:lnTo>
                <a:pt x="626088"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00357" y="1269106"/>
        <a:ext cx="31304" cy="31304"/>
      </dsp:txXfrm>
    </dsp:sp>
    <dsp:sp modelId="{43A454CD-0B9C-44CF-8337-C53328FBC8D3}">
      <dsp:nvSpPr>
        <dsp:cNvPr id="0" name=""/>
        <dsp:cNvSpPr/>
      </dsp:nvSpPr>
      <dsp:spPr>
        <a:xfrm>
          <a:off x="4104455" y="792088"/>
          <a:ext cx="3886607" cy="12286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Налоговые доходы – </a:t>
          </a:r>
          <a:r>
            <a:rPr lang="ru-RU" sz="1200" b="0" kern="1200" dirty="0" smtClean="0"/>
            <a:t>доходы от предусмотренных законодательством РФ федеральных налогов и сборов, в том числе от налогов, предусмотренных специальными налоговыми режимами, и законодательством РА</a:t>
          </a:r>
        </a:p>
        <a:p>
          <a:pPr lvl="0" algn="ctr" defTabSz="533400">
            <a:lnSpc>
              <a:spcPct val="90000"/>
            </a:lnSpc>
            <a:spcBef>
              <a:spcPct val="0"/>
            </a:spcBef>
            <a:spcAft>
              <a:spcPct val="35000"/>
            </a:spcAft>
          </a:pPr>
          <a:endParaRPr lang="ru-RU" sz="1400" b="1" kern="1200" dirty="0"/>
        </a:p>
      </dsp:txBody>
      <dsp:txXfrm>
        <a:off x="4140440" y="828073"/>
        <a:ext cx="3814637" cy="1156643"/>
      </dsp:txXfrm>
    </dsp:sp>
    <dsp:sp modelId="{E384971A-BD6D-4588-BAC6-EE6FFA9B096F}">
      <dsp:nvSpPr>
        <dsp:cNvPr id="0" name=""/>
        <dsp:cNvSpPr/>
      </dsp:nvSpPr>
      <dsp:spPr>
        <a:xfrm rot="4135335">
          <a:off x="3021359" y="1889793"/>
          <a:ext cx="1580985" cy="21863"/>
        </a:xfrm>
        <a:custGeom>
          <a:avLst/>
          <a:gdLst/>
          <a:ahLst/>
          <a:cxnLst/>
          <a:rect l="0" t="0" r="0" b="0"/>
          <a:pathLst>
            <a:path>
              <a:moveTo>
                <a:pt x="0" y="10931"/>
              </a:moveTo>
              <a:lnTo>
                <a:pt x="1580985"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3772327" y="1861200"/>
        <a:ext cx="79049" cy="79049"/>
      </dsp:txXfrm>
    </dsp:sp>
    <dsp:sp modelId="{5983FF5F-2E13-4FAF-ACAB-2CB87D3C51A7}">
      <dsp:nvSpPr>
        <dsp:cNvPr id="0" name=""/>
        <dsp:cNvSpPr/>
      </dsp:nvSpPr>
      <dsp:spPr>
        <a:xfrm>
          <a:off x="4096140" y="2016223"/>
          <a:ext cx="4112771" cy="1244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Неналоговые доходы –</a:t>
          </a:r>
          <a:r>
            <a:rPr lang="ru-RU" sz="1200" b="0" kern="1200" dirty="0" smtClean="0"/>
            <a:t>платежи, которые включают в себя возмездные операции от прямого предоставления государством в пользование имущества и природных ресурсов, от различного вида услуг, а также платежи в виде штрафов или иных санкций за нарушение законодательства</a:t>
          </a:r>
        </a:p>
        <a:p>
          <a:pPr lvl="0" algn="ctr" defTabSz="533400">
            <a:lnSpc>
              <a:spcPct val="90000"/>
            </a:lnSpc>
            <a:spcBef>
              <a:spcPct val="0"/>
            </a:spcBef>
            <a:spcAft>
              <a:spcPct val="35000"/>
            </a:spcAft>
          </a:pPr>
          <a:endParaRPr lang="ru-RU" sz="1200" b="1" kern="1200" dirty="0"/>
        </a:p>
      </dsp:txBody>
      <dsp:txXfrm>
        <a:off x="4132582" y="2052665"/>
        <a:ext cx="4039887" cy="1171326"/>
      </dsp:txXfrm>
    </dsp:sp>
    <dsp:sp modelId="{0709AEFA-A1F3-4AAC-B37D-4680EFA87652}">
      <dsp:nvSpPr>
        <dsp:cNvPr id="0" name=""/>
        <dsp:cNvSpPr/>
      </dsp:nvSpPr>
      <dsp:spPr>
        <a:xfrm rot="3984114">
          <a:off x="951090" y="3482151"/>
          <a:ext cx="1345862" cy="21863"/>
        </a:xfrm>
        <a:custGeom>
          <a:avLst/>
          <a:gdLst/>
          <a:ahLst/>
          <a:cxnLst/>
          <a:rect l="0" t="0" r="0" b="0"/>
          <a:pathLst>
            <a:path>
              <a:moveTo>
                <a:pt x="0" y="10931"/>
              </a:moveTo>
              <a:lnTo>
                <a:pt x="1345862" y="109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590374" y="3459436"/>
        <a:ext cx="67293" cy="67293"/>
      </dsp:txXfrm>
    </dsp:sp>
    <dsp:sp modelId="{94A3241F-3A13-4630-8C47-37A967A3C7F1}">
      <dsp:nvSpPr>
        <dsp:cNvPr id="0" name=""/>
        <dsp:cNvSpPr/>
      </dsp:nvSpPr>
      <dsp:spPr>
        <a:xfrm>
          <a:off x="1893408" y="3773007"/>
          <a:ext cx="1673741" cy="673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t>Безвозмездные поступления</a:t>
          </a:r>
          <a:endParaRPr lang="ru-RU" sz="1200" b="1" kern="1200" dirty="0"/>
        </a:p>
      </dsp:txBody>
      <dsp:txXfrm>
        <a:off x="1913133" y="3792732"/>
        <a:ext cx="1634291" cy="634017"/>
      </dsp:txXfrm>
    </dsp:sp>
    <dsp:sp modelId="{08B1F378-4070-4A70-BDDB-17A84E60317C}">
      <dsp:nvSpPr>
        <dsp:cNvPr id="0" name=""/>
        <dsp:cNvSpPr/>
      </dsp:nvSpPr>
      <dsp:spPr>
        <a:xfrm rot="325124">
          <a:off x="3565859" y="4126077"/>
          <a:ext cx="577520" cy="21863"/>
        </a:xfrm>
        <a:custGeom>
          <a:avLst/>
          <a:gdLst/>
          <a:ahLst/>
          <a:cxnLst/>
          <a:rect l="0" t="0" r="0" b="0"/>
          <a:pathLst>
            <a:path>
              <a:moveTo>
                <a:pt x="0" y="10931"/>
              </a:moveTo>
              <a:lnTo>
                <a:pt x="577520" y="10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40181" y="4122571"/>
        <a:ext cx="28876" cy="28876"/>
      </dsp:txXfrm>
    </dsp:sp>
    <dsp:sp modelId="{62E71A64-6FA4-45CC-B986-484EC2B9D6C7}">
      <dsp:nvSpPr>
        <dsp:cNvPr id="0" name=""/>
        <dsp:cNvSpPr/>
      </dsp:nvSpPr>
      <dsp:spPr>
        <a:xfrm>
          <a:off x="4142089" y="3287992"/>
          <a:ext cx="4043579" cy="1752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0" kern="1200" dirty="0" smtClean="0"/>
            <a:t>Поступающие в бюджет денежные средства на безвозвратной и безвозмездной основе из федерального бюджета (межбюджетные трансферты в виде дотаций, субсидий, субвенций), а также перечисления от физических и юридических лиц</a:t>
          </a:r>
        </a:p>
        <a:p>
          <a:pPr lvl="0" algn="ctr" defTabSz="533400">
            <a:lnSpc>
              <a:spcPct val="90000"/>
            </a:lnSpc>
            <a:spcBef>
              <a:spcPct val="0"/>
            </a:spcBef>
            <a:spcAft>
              <a:spcPct val="35000"/>
            </a:spcAft>
          </a:pPr>
          <a:endParaRPr lang="ru-RU" sz="1200" b="0" kern="1200" dirty="0"/>
        </a:p>
      </dsp:txBody>
      <dsp:txXfrm>
        <a:off x="4193420" y="3339323"/>
        <a:ext cx="3940917" cy="1649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524DF-BE28-4CE3-A943-0868370541B2}">
      <dsp:nvSpPr>
        <dsp:cNvPr id="0" name=""/>
        <dsp:cNvSpPr/>
      </dsp:nvSpPr>
      <dsp:spPr>
        <a:xfrm>
          <a:off x="3660" y="1010859"/>
          <a:ext cx="2350560" cy="19387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ctr" defTabSz="533400">
            <a:lnSpc>
              <a:spcPct val="90000"/>
            </a:lnSpc>
            <a:spcBef>
              <a:spcPct val="0"/>
            </a:spcBef>
            <a:spcAft>
              <a:spcPct val="15000"/>
            </a:spcAft>
            <a:buChar char="••"/>
          </a:pPr>
          <a:r>
            <a:rPr lang="ru-RU" sz="1200" kern="1200" dirty="0" smtClean="0"/>
            <a:t>Определяет масштаб проблемы, правовые и финансовые механизмы  ее решения</a:t>
          </a:r>
          <a:endParaRPr lang="ru-RU" sz="1200" kern="1200" dirty="0"/>
        </a:p>
      </dsp:txBody>
      <dsp:txXfrm>
        <a:off x="48275" y="1055474"/>
        <a:ext cx="2261330" cy="1434050"/>
      </dsp:txXfrm>
    </dsp:sp>
    <dsp:sp modelId="{0F0DDA91-7B1F-4086-BA22-2612ABDE1692}">
      <dsp:nvSpPr>
        <dsp:cNvPr id="0" name=""/>
        <dsp:cNvSpPr/>
      </dsp:nvSpPr>
      <dsp:spPr>
        <a:xfrm>
          <a:off x="1398079" y="1632059"/>
          <a:ext cx="2632233" cy="2632233"/>
        </a:xfrm>
        <a:prstGeom prst="leftCircularArrow">
          <a:avLst>
            <a:gd name="adj1" fmla="val 3472"/>
            <a:gd name="adj2" fmla="val 430537"/>
            <a:gd name="adj3" fmla="val 2779843"/>
            <a:gd name="adj4" fmla="val 9598285"/>
            <a:gd name="adj5" fmla="val 40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777D00-55DC-497E-9480-C6A8F0CB21F6}">
      <dsp:nvSpPr>
        <dsp:cNvPr id="0" name=""/>
        <dsp:cNvSpPr/>
      </dsp:nvSpPr>
      <dsp:spPr>
        <a:xfrm>
          <a:off x="526007" y="2534140"/>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Федеральный уровень</a:t>
          </a:r>
          <a:endParaRPr lang="ru-RU" sz="1400" kern="1200" dirty="0"/>
        </a:p>
      </dsp:txBody>
      <dsp:txXfrm>
        <a:off x="550343" y="2558476"/>
        <a:ext cx="2040714" cy="782208"/>
      </dsp:txXfrm>
    </dsp:sp>
    <dsp:sp modelId="{5263AC0C-57E2-4B7E-9482-C55B560B3D6E}">
      <dsp:nvSpPr>
        <dsp:cNvPr id="0" name=""/>
        <dsp:cNvSpPr/>
      </dsp:nvSpPr>
      <dsp:spPr>
        <a:xfrm>
          <a:off x="2991994" y="684215"/>
          <a:ext cx="2350560" cy="32762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t>Определяет срок решения проблемы в регионе, формирует законодательную базу в рамках жилищного и земельного законодательства, координирует сроки реализации региональных программ.</a:t>
          </a:r>
          <a:endParaRPr lang="ru-RU" sz="1200" kern="1200" dirty="0"/>
        </a:p>
      </dsp:txBody>
      <dsp:txXfrm>
        <a:off x="3060840" y="1455109"/>
        <a:ext cx="2212868" cy="2436484"/>
      </dsp:txXfrm>
    </dsp:sp>
    <dsp:sp modelId="{9F92F024-5E80-4186-9995-DBDD6A91B4C7}">
      <dsp:nvSpPr>
        <dsp:cNvPr id="0" name=""/>
        <dsp:cNvSpPr/>
      </dsp:nvSpPr>
      <dsp:spPr>
        <a:xfrm rot="20289698">
          <a:off x="4139479" y="-180241"/>
          <a:ext cx="2933143" cy="2933143"/>
        </a:xfrm>
        <a:prstGeom prst="circularArrow">
          <a:avLst>
            <a:gd name="adj1" fmla="val 3116"/>
            <a:gd name="adj2" fmla="val 383118"/>
            <a:gd name="adj3" fmla="val 19741051"/>
            <a:gd name="adj4" fmla="val 12875191"/>
            <a:gd name="adj5" fmla="val 363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F38C98-9155-4C5B-BA2B-01F8D6E44D91}">
      <dsp:nvSpPr>
        <dsp:cNvPr id="0" name=""/>
        <dsp:cNvSpPr/>
      </dsp:nvSpPr>
      <dsp:spPr>
        <a:xfrm>
          <a:off x="3572963" y="595419"/>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Региональный уровень</a:t>
          </a:r>
          <a:endParaRPr lang="ru-RU" sz="1400" kern="1200" dirty="0"/>
        </a:p>
      </dsp:txBody>
      <dsp:txXfrm>
        <a:off x="3597299" y="619755"/>
        <a:ext cx="2040714" cy="782208"/>
      </dsp:txXfrm>
    </dsp:sp>
    <dsp:sp modelId="{25E57405-2AE0-4827-8187-88AAC89AFD81}">
      <dsp:nvSpPr>
        <dsp:cNvPr id="0" name=""/>
        <dsp:cNvSpPr/>
      </dsp:nvSpPr>
      <dsp:spPr>
        <a:xfrm>
          <a:off x="6059823" y="436776"/>
          <a:ext cx="2350560" cy="35236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kern="1200" dirty="0" smtClean="0">
              <a:latin typeface="+mj-lt"/>
            </a:rPr>
            <a:t>Предусматривает план действий , привлечение ресурсов для  строительства и оснащения объектов строительства, эффективное управление бюджетными средствами,</a:t>
          </a:r>
          <a:endParaRPr lang="ru-RU" sz="1200" kern="1200" dirty="0">
            <a:latin typeface="+mj-lt"/>
          </a:endParaRPr>
        </a:p>
      </dsp:txBody>
      <dsp:txXfrm>
        <a:off x="6128669" y="505622"/>
        <a:ext cx="2212868" cy="2630900"/>
      </dsp:txXfrm>
    </dsp:sp>
    <dsp:sp modelId="{CB28327E-CD5A-4BFF-A781-EBBC375FC581}">
      <dsp:nvSpPr>
        <dsp:cNvPr id="0" name=""/>
        <dsp:cNvSpPr/>
      </dsp:nvSpPr>
      <dsp:spPr>
        <a:xfrm>
          <a:off x="6234721" y="2768149"/>
          <a:ext cx="2089386" cy="830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t>Местный бюджет</a:t>
          </a:r>
          <a:endParaRPr lang="ru-RU" sz="1400" kern="1200" dirty="0"/>
        </a:p>
      </dsp:txBody>
      <dsp:txXfrm>
        <a:off x="6259057" y="2792485"/>
        <a:ext cx="2040714" cy="7822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0.10607</cdr:x>
      <cdr:y>0.0339</cdr:y>
    </cdr:from>
    <cdr:to>
      <cdr:x>0.34576</cdr:x>
      <cdr:y>0.14627</cdr:y>
    </cdr:to>
    <cdr:sp macro="" textlink="">
      <cdr:nvSpPr>
        <cdr:cNvPr id="2" name="TextBox 1"/>
        <cdr:cNvSpPr txBox="1"/>
      </cdr:nvSpPr>
      <cdr:spPr>
        <a:xfrm xmlns:a="http://schemas.openxmlformats.org/drawingml/2006/main">
          <a:off x="792088" y="144016"/>
          <a:ext cx="1789881" cy="4774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t>1 514 276 </a:t>
          </a:r>
          <a:r>
            <a:rPr lang="ru-RU" sz="1400" b="1" dirty="0" err="1" smtClean="0"/>
            <a:t>т.р</a:t>
          </a:r>
          <a:r>
            <a:rPr lang="ru-RU" sz="1400" b="1" dirty="0" smtClean="0"/>
            <a:t>.</a:t>
          </a:r>
        </a:p>
        <a:p xmlns:a="http://schemas.openxmlformats.org/drawingml/2006/main">
          <a:endParaRPr lang="ru-RU"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0.20661</cdr:x>
      <cdr:y>0.34175</cdr:y>
    </cdr:from>
    <cdr:to>
      <cdr:x>0.30577</cdr:x>
      <cdr:y>0.37973</cdr:y>
    </cdr:to>
    <cdr:cxnSp macro="">
      <cdr:nvCxnSpPr>
        <cdr:cNvPr id="3" name="Прямая соединительная линия 2"/>
        <cdr:cNvCxnSpPr/>
      </cdr:nvCxnSpPr>
      <cdr:spPr>
        <a:xfrm xmlns:a="http://schemas.openxmlformats.org/drawingml/2006/main" flipH="1">
          <a:off x="1800324" y="1943869"/>
          <a:ext cx="864096" cy="21602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0.20661</cdr:x>
      <cdr:y>0.18983</cdr:y>
    </cdr:from>
    <cdr:to>
      <cdr:x>0.35535</cdr:x>
      <cdr:y>0.25313</cdr:y>
    </cdr:to>
    <cdr:cxnSp macro="">
      <cdr:nvCxnSpPr>
        <cdr:cNvPr id="6" name="Прямая соединительная линия 5"/>
        <cdr:cNvCxnSpPr/>
      </cdr:nvCxnSpPr>
      <cdr:spPr>
        <a:xfrm xmlns:a="http://schemas.openxmlformats.org/drawingml/2006/main">
          <a:off x="1800324" y="1079773"/>
          <a:ext cx="1296144" cy="36004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0.34709</cdr:x>
      <cdr:y>0.10122</cdr:y>
    </cdr:from>
    <cdr:to>
      <cdr:x>0.42973</cdr:x>
      <cdr:y>0.25313</cdr:y>
    </cdr:to>
    <cdr:cxnSp macro="">
      <cdr:nvCxnSpPr>
        <cdr:cNvPr id="9" name="Прямая соединительная линия 8"/>
        <cdr:cNvCxnSpPr/>
      </cdr:nvCxnSpPr>
      <cdr:spPr>
        <a:xfrm xmlns:a="http://schemas.openxmlformats.org/drawingml/2006/main">
          <a:off x="3024460" y="575717"/>
          <a:ext cx="720080" cy="86409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0.5041</cdr:x>
      <cdr:y>0.16451</cdr:y>
    </cdr:from>
    <cdr:to>
      <cdr:x>0.5041</cdr:x>
      <cdr:y>0.24047</cdr:y>
    </cdr:to>
    <cdr:cxnSp macro="">
      <cdr:nvCxnSpPr>
        <cdr:cNvPr id="11" name="Прямая соединительная линия 10"/>
        <cdr:cNvCxnSpPr/>
      </cdr:nvCxnSpPr>
      <cdr:spPr>
        <a:xfrm xmlns:a="http://schemas.openxmlformats.org/drawingml/2006/main">
          <a:off x="4392612" y="935757"/>
          <a:ext cx="0" cy="43204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0.76027</cdr:x>
      <cdr:y>0.08856</cdr:y>
    </cdr:from>
    <cdr:to>
      <cdr:x>0.78506</cdr:x>
      <cdr:y>0.27845</cdr:y>
    </cdr:to>
    <cdr:cxnSp macro="">
      <cdr:nvCxnSpPr>
        <cdr:cNvPr id="13" name="Прямая соединительная линия 12"/>
        <cdr:cNvCxnSpPr/>
      </cdr:nvCxnSpPr>
      <cdr:spPr>
        <a:xfrm xmlns:a="http://schemas.openxmlformats.org/drawingml/2006/main" flipH="1">
          <a:off x="6624860" y="503709"/>
          <a:ext cx="216024" cy="108012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0.7768</cdr:x>
      <cdr:y>0.17717</cdr:y>
    </cdr:from>
    <cdr:to>
      <cdr:x>0.81812</cdr:x>
      <cdr:y>0.26579</cdr:y>
    </cdr:to>
    <cdr:cxnSp macro="">
      <cdr:nvCxnSpPr>
        <cdr:cNvPr id="17" name="Прямая соединительная линия 16"/>
        <cdr:cNvCxnSpPr/>
      </cdr:nvCxnSpPr>
      <cdr:spPr>
        <a:xfrm xmlns:a="http://schemas.openxmlformats.org/drawingml/2006/main" flipH="1">
          <a:off x="6768876" y="1007765"/>
          <a:ext cx="360040" cy="5040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0.80986</cdr:x>
      <cdr:y>0.36707</cdr:y>
    </cdr:from>
    <cdr:to>
      <cdr:x>0.91479</cdr:x>
      <cdr:y>0.52783</cdr:y>
    </cdr:to>
    <cdr:cxnSp macro="">
      <cdr:nvCxnSpPr>
        <cdr:cNvPr id="22" name="Прямая соединительная линия 21"/>
        <cdr:cNvCxnSpPr/>
      </cdr:nvCxnSpPr>
      <cdr:spPr>
        <a:xfrm xmlns:a="http://schemas.openxmlformats.org/drawingml/2006/main">
          <a:off x="7056908" y="2087885"/>
          <a:ext cx="914400" cy="9144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0.79333</cdr:x>
      <cdr:y>0.27845</cdr:y>
    </cdr:from>
    <cdr:to>
      <cdr:x>0.87596</cdr:x>
      <cdr:y>0.29111</cdr:y>
    </cdr:to>
    <cdr:cxnSp macro="">
      <cdr:nvCxnSpPr>
        <cdr:cNvPr id="24" name="Прямая соединительная линия 23"/>
        <cdr:cNvCxnSpPr/>
      </cdr:nvCxnSpPr>
      <cdr:spPr>
        <a:xfrm xmlns:a="http://schemas.openxmlformats.org/drawingml/2006/main">
          <a:off x="6912892" y="1583829"/>
          <a:ext cx="720080" cy="7200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0.52727</cdr:x>
      <cdr:y>0.81533</cdr:y>
    </cdr:from>
    <cdr:to>
      <cdr:x>0.88178</cdr:x>
      <cdr:y>0.96915</cdr:y>
    </cdr:to>
    <cdr:sp macro="" textlink="">
      <cdr:nvSpPr>
        <cdr:cNvPr id="2" name="TextBox 1"/>
        <cdr:cNvSpPr txBox="1"/>
      </cdr:nvSpPr>
      <cdr:spPr>
        <a:xfrm xmlns:a="http://schemas.openxmlformats.org/drawingml/2006/main">
          <a:off x="4176836" y="3817019"/>
          <a:ext cx="280831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0.60908</cdr:x>
      <cdr:y>0.81533</cdr:y>
    </cdr:from>
    <cdr:to>
      <cdr:x>0.94541</cdr:x>
      <cdr:y>0.98453</cdr:y>
    </cdr:to>
    <cdr:sp macro="" textlink="">
      <cdr:nvSpPr>
        <cdr:cNvPr id="3" name="TextBox 2"/>
        <cdr:cNvSpPr txBox="1"/>
      </cdr:nvSpPr>
      <cdr:spPr>
        <a:xfrm xmlns:a="http://schemas.openxmlformats.org/drawingml/2006/main">
          <a:off x="4824908" y="3817019"/>
          <a:ext cx="2664296"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6411"/>
          </a:xfrm>
          <a:prstGeom prst="rect">
            <a:avLst/>
          </a:prstGeom>
        </p:spPr>
        <p:txBody>
          <a:bodyPr vert="horz" lIns="91426" tIns="45713" rIns="91426" bIns="45713"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0444" y="1"/>
            <a:ext cx="2945659" cy="496411"/>
          </a:xfrm>
          <a:prstGeom prst="rect">
            <a:avLst/>
          </a:prstGeom>
        </p:spPr>
        <p:txBody>
          <a:bodyPr vert="horz" lIns="91426" tIns="45713" rIns="91426" bIns="45713" rtlCol="0"/>
          <a:lstStyle>
            <a:lvl1pPr algn="r" fontAlgn="auto">
              <a:spcBef>
                <a:spcPts val="0"/>
              </a:spcBef>
              <a:spcAft>
                <a:spcPts val="0"/>
              </a:spcAft>
              <a:defRPr sz="1200" smtClean="0">
                <a:latin typeface="+mn-lt"/>
                <a:cs typeface="+mn-cs"/>
              </a:defRPr>
            </a:lvl1pPr>
          </a:lstStyle>
          <a:p>
            <a:pPr>
              <a:defRPr/>
            </a:pPr>
            <a:fld id="{FB1F5A27-42CB-475C-9260-FBCC358BAB1B}" type="datetimeFigureOut">
              <a:rPr lang="ru-RU"/>
              <a:pPr>
                <a:defRPr/>
              </a:pPr>
              <a:t>21.11.2018</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6" tIns="45713" rIns="91426" bIns="45713" rtlCol="0" anchor="ctr"/>
          <a:lstStyle/>
          <a:p>
            <a:pPr lvl="0"/>
            <a:endParaRPr lang="ru-RU" noProof="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26" tIns="45713" rIns="91426" bIns="45713"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1" y="9430092"/>
            <a:ext cx="2945659" cy="496411"/>
          </a:xfrm>
          <a:prstGeom prst="rect">
            <a:avLst/>
          </a:prstGeom>
        </p:spPr>
        <p:txBody>
          <a:bodyPr vert="horz" lIns="91426" tIns="45713" rIns="91426" bIns="45713"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4" y="9430092"/>
            <a:ext cx="2945659" cy="496411"/>
          </a:xfrm>
          <a:prstGeom prst="rect">
            <a:avLst/>
          </a:prstGeom>
        </p:spPr>
        <p:txBody>
          <a:bodyPr vert="horz" lIns="91426" tIns="45713" rIns="91426" bIns="45713" rtlCol="0" anchor="b"/>
          <a:lstStyle>
            <a:lvl1pPr algn="r" fontAlgn="auto">
              <a:spcBef>
                <a:spcPts val="0"/>
              </a:spcBef>
              <a:spcAft>
                <a:spcPts val="0"/>
              </a:spcAft>
              <a:defRPr sz="1200" smtClean="0">
                <a:latin typeface="+mn-lt"/>
                <a:cs typeface="+mn-cs"/>
              </a:defRPr>
            </a:lvl1pPr>
          </a:lstStyle>
          <a:p>
            <a:pPr>
              <a:defRPr/>
            </a:pPr>
            <a:fld id="{5946F778-67AD-4C8B-9BD1-9BD7ACC5E3C3}" type="slidenum">
              <a:rPr lang="ru-RU"/>
              <a:pPr>
                <a:defRPr/>
              </a:pPr>
              <a:t>‹#›</a:t>
            </a:fld>
            <a:endParaRPr lang="ru-RU"/>
          </a:p>
        </p:txBody>
      </p:sp>
    </p:spTree>
    <p:extLst>
      <p:ext uri="{BB962C8B-B14F-4D97-AF65-F5344CB8AC3E}">
        <p14:creationId xmlns:p14="http://schemas.microsoft.com/office/powerpoint/2010/main" val="2449168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946F778-67AD-4C8B-9BD1-9BD7ACC5E3C3}" type="slidenum">
              <a:rPr lang="ru-RU" smtClean="0"/>
              <a:pPr>
                <a:defRPr/>
              </a:pPr>
              <a:t>17</a:t>
            </a:fld>
            <a:endParaRPr lang="ru-RU"/>
          </a:p>
        </p:txBody>
      </p:sp>
    </p:spTree>
    <p:extLst>
      <p:ext uri="{BB962C8B-B14F-4D97-AF65-F5344CB8AC3E}">
        <p14:creationId xmlns:p14="http://schemas.microsoft.com/office/powerpoint/2010/main" val="170722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a:defRPr/>
            </a:pPr>
            <a:fld id="{A09BD795-D448-4A3F-A00A-84326D04F6C5}" type="datetimeFigureOut">
              <a:rPr lang="ru-RU" smtClean="0"/>
              <a:pPr>
                <a:defRPr/>
              </a:pPr>
              <a:t>21.11.2018</a:t>
            </a:fld>
            <a:endParaRPr lang="ru-RU"/>
          </a:p>
        </p:txBody>
      </p:sp>
      <p:sp>
        <p:nvSpPr>
          <p:cNvPr id="2" name="Нижний колонтитул 1"/>
          <p:cNvSpPr>
            <a:spLocks noGrp="1"/>
          </p:cNvSpPr>
          <p:nvPr>
            <p:ph type="ftr" sz="quarter" idx="11"/>
          </p:nvPr>
        </p:nvSpPr>
        <p:spPr/>
        <p:txBody>
          <a:bodyPr/>
          <a:lstStyle/>
          <a:p>
            <a:pPr>
              <a:defRPr/>
            </a:pPr>
            <a:endParaRPr lang="ru-RU"/>
          </a:p>
        </p:txBody>
      </p:sp>
      <p:sp>
        <p:nvSpPr>
          <p:cNvPr id="15" name="Номер слайда 14"/>
          <p:cNvSpPr>
            <a:spLocks noGrp="1"/>
          </p:cNvSpPr>
          <p:nvPr>
            <p:ph type="sldNum" sz="quarter" idx="12"/>
          </p:nvPr>
        </p:nvSpPr>
        <p:spPr>
          <a:xfrm>
            <a:off x="8229600" y="6473952"/>
            <a:ext cx="758952" cy="246888"/>
          </a:xfrm>
        </p:spPr>
        <p:txBody>
          <a:bodyPr/>
          <a:lstStyle/>
          <a:p>
            <a:pPr>
              <a:defRPr/>
            </a:pPr>
            <a:fld id="{8B8B13FA-52F1-4330-8C7A-7B395E7A0853}"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386E72E9-0073-416F-96FD-E125D3E2F58A}" type="datetimeFigureOut">
              <a:rPr lang="ru-RU" smtClean="0"/>
              <a:pPr>
                <a:defRPr/>
              </a:pPr>
              <a:t>21.11.2018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0734804-BBD6-4B3D-AC30-E6197ACC144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7EA03C3D-A8F4-4838-823F-BB8E199FFE03}" type="datetimeFigureOut">
              <a:rPr lang="ru-RU" smtClean="0"/>
              <a:pPr>
                <a:defRPr/>
              </a:pPr>
              <a:t>21.11.2018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DD35EDC-5959-47B7-AD00-FD40FC9CEB8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fld id="{CE47F05A-E00B-4E36-BA99-02540FC9A48E}" type="datetimeFigureOut">
              <a:rPr lang="ru-RU" smtClean="0"/>
              <a:pPr>
                <a:defRPr/>
              </a:pPr>
              <a:t>21.11.2018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pPr>
              <a:defRPr/>
            </a:pPr>
            <a:endParaRPr lang="ru-RU"/>
          </a:p>
        </p:txBody>
      </p:sp>
      <p:sp>
        <p:nvSpPr>
          <p:cNvPr id="16" name="Номер слайда 15"/>
          <p:cNvSpPr>
            <a:spLocks noGrp="1"/>
          </p:cNvSpPr>
          <p:nvPr>
            <p:ph type="sldNum" sz="quarter" idx="12"/>
          </p:nvPr>
        </p:nvSpPr>
        <p:spPr>
          <a:xfrm>
            <a:off x="8229600" y="6473952"/>
            <a:ext cx="758952" cy="246888"/>
          </a:xfrm>
        </p:spPr>
        <p:txBody>
          <a:bodyPr/>
          <a:lstStyle/>
          <a:p>
            <a:pPr>
              <a:defRPr/>
            </a:pPr>
            <a:fld id="{931B28E2-EDC7-410C-A794-E6551B396A7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a:defRPr/>
            </a:pPr>
            <a:fld id="{17050665-8D58-46AF-BE46-03C231992A2F}" type="datetimeFigureOut">
              <a:rPr lang="ru-RU" smtClean="0"/>
              <a:pPr>
                <a:defRPr/>
              </a:pPr>
              <a:t>21.11.2018</a:t>
            </a:fld>
            <a:endParaRPr lang="ru-RU"/>
          </a:p>
        </p:txBody>
      </p:sp>
      <p:sp>
        <p:nvSpPr>
          <p:cNvPr id="11" name="Нижний колонтитул 10"/>
          <p:cNvSpPr>
            <a:spLocks noGrp="1"/>
          </p:cNvSpPr>
          <p:nvPr>
            <p:ph type="ftr" sz="quarter" idx="11"/>
          </p:nvPr>
        </p:nvSpPr>
        <p:spPr/>
        <p:txBody>
          <a:bodyPr/>
          <a:lstStyle/>
          <a:p>
            <a:pPr>
              <a:defRPr/>
            </a:pPr>
            <a:endParaRPr lang="ru-RU"/>
          </a:p>
        </p:txBody>
      </p:sp>
      <p:sp>
        <p:nvSpPr>
          <p:cNvPr id="16" name="Номер слайда 15"/>
          <p:cNvSpPr>
            <a:spLocks noGrp="1"/>
          </p:cNvSpPr>
          <p:nvPr>
            <p:ph type="sldNum" sz="quarter" idx="12"/>
          </p:nvPr>
        </p:nvSpPr>
        <p:spPr/>
        <p:txBody>
          <a:bodyPr/>
          <a:lstStyle/>
          <a:p>
            <a:pPr>
              <a:defRPr/>
            </a:pPr>
            <a:fld id="{23FB87C4-EB18-434E-B80B-787384100E04}" type="slidenum">
              <a:rPr lang="ru-RU" smtClean="0"/>
              <a:pPr>
                <a:defRPr/>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a:defRPr/>
            </a:pPr>
            <a:fld id="{ACC79D77-351F-44DA-A01B-7056FAB89389}" type="datetimeFigureOut">
              <a:rPr lang="ru-RU" smtClean="0"/>
              <a:pPr>
                <a:defRPr/>
              </a:pPr>
              <a:t>21.11.2018</a:t>
            </a:fld>
            <a:endParaRPr lang="ru-RU"/>
          </a:p>
        </p:txBody>
      </p:sp>
      <p:sp>
        <p:nvSpPr>
          <p:cNvPr id="10" name="Нижний колонтитул 9"/>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4FB5183C-BB96-4909-B130-09CAC8072E1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a:defRPr/>
            </a:pPr>
            <a:fld id="{F721027D-4059-469F-8F00-9787C8EF1CA2}" type="datetimeFigureOut">
              <a:rPr lang="ru-RU" smtClean="0"/>
              <a:pPr>
                <a:defRPr/>
              </a:pPr>
              <a:t>21.11.2018</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229600" y="6477000"/>
            <a:ext cx="762000" cy="246888"/>
          </a:xfrm>
        </p:spPr>
        <p:txBody>
          <a:bodyPr/>
          <a:lstStyle/>
          <a:p>
            <a:pPr>
              <a:defRPr/>
            </a:pPr>
            <a:fld id="{B3BD102C-F4C8-4B06-BCC2-639851A0F63E}" type="slidenum">
              <a:rPr lang="ru-RU" smtClean="0"/>
              <a:pPr>
                <a:defRPr/>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a:defRPr/>
            </a:pPr>
            <a:fld id="{966DB77F-2089-43E4-9221-E830DB73F88D}" type="datetimeFigureOut">
              <a:rPr lang="ru-RU" smtClean="0"/>
              <a:pPr>
                <a:defRPr/>
              </a:pPr>
              <a:t>21.11.2018</a:t>
            </a:fld>
            <a:endParaRPr lang="ru-RU"/>
          </a:p>
        </p:txBody>
      </p:sp>
      <p:sp>
        <p:nvSpPr>
          <p:cNvPr id="21" name="Нижний колонтитул 20"/>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D81A4BF-5887-41F4-8BF4-E9CB1E62700C}"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35933479-A60A-480E-8C6B-268551222AF2}" type="datetimeFigureOut">
              <a:rPr lang="ru-RU" smtClean="0"/>
              <a:pPr>
                <a:defRPr/>
              </a:pPr>
              <a:t>21.11.2018</a:t>
            </a:fld>
            <a:endParaRPr lang="ru-RU"/>
          </a:p>
        </p:txBody>
      </p:sp>
      <p:sp>
        <p:nvSpPr>
          <p:cNvPr id="24" name="Нижний колонтитул 23"/>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2B39676-D1BC-4D34-9394-8C8B9EFAB3EB}"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fld id="{149DAFFF-998B-4488-923B-0AB275EDB2BC}" type="datetimeFigureOut">
              <a:rPr lang="ru-RU" smtClean="0"/>
              <a:pPr>
                <a:defRPr/>
              </a:pPr>
              <a:t>21.11.2018</a:t>
            </a:fld>
            <a:endParaRPr lang="ru-RU"/>
          </a:p>
        </p:txBody>
      </p:sp>
      <p:sp>
        <p:nvSpPr>
          <p:cNvPr id="29" name="Нижний колонтитул 28"/>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6F7D02AE-5329-41DA-9C10-C25949081A09}"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a:defRPr/>
            </a:pPr>
            <a:fld id="{6F6BB943-E027-4F80-893C-9071788449DC}" type="datetimeFigureOut">
              <a:rPr lang="ru-RU" smtClean="0"/>
              <a:pPr>
                <a:defRPr/>
              </a:pPr>
              <a:t>21.11.2018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2115D3D8-EC33-4C94-992B-B0313F93D7AB}" type="slidenum">
              <a:rPr lang="ru-RU" smtClean="0"/>
              <a:pPr>
                <a:defRPr/>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078A734A-18AB-4DE1-A352-32BB22A22F73}" type="datetimeFigureOut">
              <a:rPr lang="ru-RU" smtClean="0"/>
              <a:pPr>
                <a:defRPr/>
              </a:pPr>
              <a:t>21.11.2018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EC6A9F3C-A00C-4BF5-8980-103AC1BA867F}" type="slidenum">
              <a:rPr lang="ru-RU" smtClean="0"/>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chart" Target="../charts/char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4" y="260650"/>
            <a:ext cx="7175351" cy="648070"/>
          </a:xfrm>
        </p:spPr>
        <p:txBody>
          <a:bodyPr>
            <a:normAutofit fontScale="90000"/>
          </a:bodyPr>
          <a:lstStyle/>
          <a:p>
            <a:pPr fontAlgn="auto">
              <a:spcAft>
                <a:spcPts val="0"/>
              </a:spcAft>
              <a:buClr>
                <a:schemeClr val="accent6">
                  <a:lumMod val="75000"/>
                </a:schemeClr>
              </a:buClr>
              <a:defRPr/>
            </a:pPr>
            <a:r>
              <a:rPr lang="ru-RU" sz="4800" dirty="0" smtClean="0"/>
              <a:t>Бюджет для граждан</a:t>
            </a:r>
            <a:endParaRPr lang="ru-RU" sz="4800" dirty="0"/>
          </a:p>
        </p:txBody>
      </p:sp>
      <p:sp>
        <p:nvSpPr>
          <p:cNvPr id="3" name="Подзаголовок 2"/>
          <p:cNvSpPr>
            <a:spLocks noGrp="1"/>
          </p:cNvSpPr>
          <p:nvPr>
            <p:ph type="subTitle" idx="1"/>
          </p:nvPr>
        </p:nvSpPr>
        <p:spPr>
          <a:xfrm>
            <a:off x="1403350" y="6093296"/>
            <a:ext cx="6841058" cy="648072"/>
          </a:xfrm>
        </p:spPr>
        <p:txBody>
          <a:bodyPr rtlCol="0">
            <a:normAutofit fontScale="62500" lnSpcReduction="20000"/>
          </a:bodyPr>
          <a:lstStyle/>
          <a:p>
            <a:pPr algn="ctr" fontAlgn="auto">
              <a:buClr>
                <a:schemeClr val="accent6">
                  <a:lumMod val="75000"/>
                </a:schemeClr>
              </a:buClr>
              <a:defRPr/>
            </a:pPr>
            <a:r>
              <a:rPr lang="ru-RU" dirty="0" smtClean="0"/>
              <a:t>К проекту о бюджете муниципального образования «</a:t>
            </a:r>
            <a:r>
              <a:rPr lang="ru-RU" dirty="0" err="1" smtClean="0"/>
              <a:t>Тахтамукайский</a:t>
            </a:r>
            <a:r>
              <a:rPr lang="ru-RU" dirty="0" smtClean="0"/>
              <a:t> район» на 2019 год и плановый период 2020 и 2021 годов</a:t>
            </a:r>
            <a:r>
              <a:rPr lang="en-US" dirty="0" smtClean="0"/>
              <a:t> </a:t>
            </a:r>
            <a:endParaRPr lang="ru-RU"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3544" y="4502440"/>
            <a:ext cx="2646012" cy="16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761" y="2780557"/>
            <a:ext cx="2952328" cy="166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824797"/>
            <a:ext cx="2808312" cy="164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4959" y="2859129"/>
            <a:ext cx="2236249" cy="161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1" y="4485645"/>
            <a:ext cx="2879048" cy="16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896" y="1016610"/>
            <a:ext cx="2659023" cy="174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4502440"/>
            <a:ext cx="2808312" cy="164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0449" y="1016610"/>
            <a:ext cx="2798338" cy="1574065"/>
          </a:xfrm>
          <a:prstGeom prst="rect">
            <a:avLst/>
          </a:prstGeom>
        </p:spPr>
      </p:pic>
      <p:pic>
        <p:nvPicPr>
          <p:cNvPr id="11" name="Рисунок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6216" y="1016610"/>
            <a:ext cx="2520280" cy="1748780"/>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2" y="188641"/>
            <a:ext cx="6512511" cy="936104"/>
          </a:xfrm>
        </p:spPr>
        <p:txBody>
          <a:bodyPr>
            <a:normAutofit fontScale="90000"/>
          </a:bodyPr>
          <a:lstStyle/>
          <a:p>
            <a:pPr marL="320040" indent="-320040" algn="ctr" fontAlgn="auto">
              <a:spcAft>
                <a:spcPts val="0"/>
              </a:spcAft>
              <a:buClr>
                <a:schemeClr val="accent6">
                  <a:lumMod val="75000"/>
                </a:schemeClr>
              </a:buClr>
              <a:defRPr/>
            </a:pPr>
            <a:r>
              <a:rPr lang="ru-RU" sz="2000" dirty="0" smtClean="0"/>
              <a:t>Структура налоговых доходов в проекте бюджета МО «</a:t>
            </a:r>
            <a:r>
              <a:rPr lang="ru-RU" sz="2000" dirty="0" err="1" smtClean="0"/>
              <a:t>Тахтамукайский</a:t>
            </a:r>
            <a:r>
              <a:rPr lang="ru-RU" sz="2000" dirty="0" smtClean="0"/>
              <a:t> район»  на 2019 год</a:t>
            </a:r>
            <a:endParaRPr lang="ru-RU" sz="2000" dirty="0"/>
          </a:p>
        </p:txBody>
      </p:sp>
      <p:graphicFrame>
        <p:nvGraphicFramePr>
          <p:cNvPr id="3" name="Диаграмма 4"/>
          <p:cNvGraphicFramePr>
            <a:graphicFrameLocks/>
          </p:cNvGraphicFramePr>
          <p:nvPr>
            <p:extLst>
              <p:ext uri="{D42A27DB-BD31-4B8C-83A1-F6EECF244321}">
                <p14:modId xmlns:p14="http://schemas.microsoft.com/office/powerpoint/2010/main" val="1770398715"/>
              </p:ext>
            </p:extLst>
          </p:nvPr>
        </p:nvGraphicFramePr>
        <p:xfrm>
          <a:off x="107504" y="1268413"/>
          <a:ext cx="8928991" cy="53292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208912" cy="1863080"/>
          </a:xfrm>
        </p:spPr>
        <p:txBody>
          <a:bodyPr>
            <a:normAutofit fontScale="90000"/>
          </a:bodyPr>
          <a:lstStyle/>
          <a:p>
            <a:pPr marL="320040" indent="-320040" algn="ctr" fontAlgn="auto">
              <a:spcAft>
                <a:spcPts val="0"/>
              </a:spcAft>
              <a:buClr>
                <a:schemeClr val="accent6">
                  <a:lumMod val="75000"/>
                </a:schemeClr>
              </a:buClr>
              <a:defRPr/>
            </a:pPr>
            <a:r>
              <a:rPr lang="ru-RU" sz="2000" dirty="0" smtClean="0"/>
              <a:t>Безвозмездные поступления из республиканского бюджета</a:t>
            </a:r>
            <a:br>
              <a:rPr lang="ru-RU" sz="2000" dirty="0" smtClean="0"/>
            </a:br>
            <a:r>
              <a:rPr lang="ru-RU" sz="2000" dirty="0" smtClean="0"/>
              <a:t/>
            </a:r>
            <a:br>
              <a:rPr lang="ru-RU" sz="2000" dirty="0" smtClean="0"/>
            </a:br>
            <a:r>
              <a:rPr lang="ru-RU" sz="1400" dirty="0" smtClean="0"/>
              <a:t>Все жители России являются гражданами своей страны и должны иметь равный доступ к услугам. Именно поэтому существует система межбюджетных отношений – это отношения между органами государственной власти РФ, органами государственной власти субъектов РФ и органами местного самоуправления, связанные и формированием и исполнением соответствующих бюджетов. В рамках этих отношений распределяются финансовые потоки, при которых субъекты с низкими доходами получают межбюджетную помощь от вышестоящих бюджетов.</a:t>
            </a:r>
            <a:br>
              <a:rPr lang="ru-RU" sz="1400" dirty="0" smtClean="0"/>
            </a:br>
            <a:r>
              <a:rPr lang="ru-RU" sz="1400" dirty="0" smtClean="0"/>
              <a:t/>
            </a:r>
            <a:br>
              <a:rPr lang="ru-RU" sz="1400" dirty="0" smtClean="0"/>
            </a:br>
            <a:r>
              <a:rPr lang="ru-RU" sz="1800" dirty="0" smtClean="0"/>
              <a:t>Структура безвозмездных поступлений из республиканского бюджета  в  бюджете МО «</a:t>
            </a:r>
            <a:r>
              <a:rPr lang="ru-RU" sz="1800" dirty="0" err="1" smtClean="0"/>
              <a:t>Тахтамукайский</a:t>
            </a:r>
            <a:r>
              <a:rPr lang="ru-RU" sz="1800" dirty="0" smtClean="0"/>
              <a:t> район» на 2019-2021 гг. (</a:t>
            </a:r>
            <a:r>
              <a:rPr lang="ru-RU" sz="1800" dirty="0" err="1" smtClean="0"/>
              <a:t>тыс.руб</a:t>
            </a:r>
            <a:r>
              <a:rPr lang="ru-RU" sz="1800" dirty="0" smtClean="0"/>
              <a:t>.)</a:t>
            </a: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1430278052"/>
              </p:ext>
            </p:extLst>
          </p:nvPr>
        </p:nvGraphicFramePr>
        <p:xfrm>
          <a:off x="827584" y="3330575"/>
          <a:ext cx="7920037" cy="35274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568952" cy="810344"/>
          </a:xfrm>
        </p:spPr>
        <p:txBody>
          <a:bodyPr/>
          <a:lstStyle/>
          <a:p>
            <a:r>
              <a:rPr lang="ru-RU" sz="1800" dirty="0" smtClean="0"/>
              <a:t>КРУПНЕЙШИЕ НАЛОГОПЛАТЕЛЬЩИКИ В ТАХТАМУКАЙСКОМ РАЙОНЕ</a:t>
            </a:r>
            <a:endParaRPr lang="ru-RU" sz="1800"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748347" y="2736489"/>
            <a:ext cx="1799705" cy="216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1484784"/>
            <a:ext cx="2160240" cy="307777"/>
          </a:xfrm>
          <a:prstGeom prst="rect">
            <a:avLst/>
          </a:prstGeom>
          <a:noFill/>
        </p:spPr>
        <p:txBody>
          <a:bodyPr wrap="square" rtlCol="0">
            <a:spAutoFit/>
          </a:bodyPr>
          <a:lstStyle/>
          <a:p>
            <a:r>
              <a:rPr lang="ru-RU" sz="1400" b="1" dirty="0" err="1" smtClean="0"/>
              <a:t>ООО«Пластиктрейд</a:t>
            </a:r>
            <a:r>
              <a:rPr lang="ru-RU" sz="1400" b="1" dirty="0" smtClean="0"/>
              <a:t>»</a:t>
            </a:r>
            <a:endParaRPr lang="ru-RU" sz="1400" b="1" dirty="0"/>
          </a:p>
        </p:txBody>
      </p:sp>
      <p:cxnSp>
        <p:nvCxnSpPr>
          <p:cNvPr id="7" name="Прямая со стрелкой 6"/>
          <p:cNvCxnSpPr/>
          <p:nvPr/>
        </p:nvCxnSpPr>
        <p:spPr>
          <a:xfrm>
            <a:off x="2195736" y="1792561"/>
            <a:ext cx="1296144" cy="7723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5896" y="993505"/>
            <a:ext cx="1525555" cy="523220"/>
          </a:xfrm>
          <a:prstGeom prst="rect">
            <a:avLst/>
          </a:prstGeom>
          <a:noFill/>
        </p:spPr>
        <p:txBody>
          <a:bodyPr wrap="square" rtlCol="0">
            <a:spAutoFit/>
          </a:bodyPr>
          <a:lstStyle/>
          <a:p>
            <a:r>
              <a:rPr lang="ru-RU" sz="1400" b="1" dirty="0" smtClean="0"/>
              <a:t>ООО «Новые технологии»</a:t>
            </a:r>
            <a:endParaRPr lang="ru-RU" sz="1400" b="1" dirty="0"/>
          </a:p>
        </p:txBody>
      </p:sp>
      <p:cxnSp>
        <p:nvCxnSpPr>
          <p:cNvPr id="10" name="Прямая со стрелкой 9"/>
          <p:cNvCxnSpPr/>
          <p:nvPr/>
        </p:nvCxnSpPr>
        <p:spPr>
          <a:xfrm>
            <a:off x="4283968" y="148478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56176" y="1255115"/>
            <a:ext cx="2448272" cy="307777"/>
          </a:xfrm>
          <a:prstGeom prst="rect">
            <a:avLst/>
          </a:prstGeom>
          <a:noFill/>
        </p:spPr>
        <p:txBody>
          <a:bodyPr wrap="square" rtlCol="0">
            <a:spAutoFit/>
          </a:bodyPr>
          <a:lstStyle/>
          <a:p>
            <a:r>
              <a:rPr lang="ru-RU" sz="1400" b="1" dirty="0" smtClean="0"/>
              <a:t>ООО «Дом </a:t>
            </a:r>
            <a:r>
              <a:rPr lang="ru-RU" sz="1400" b="1" dirty="0" err="1" smtClean="0"/>
              <a:t>БытХим</a:t>
            </a:r>
            <a:r>
              <a:rPr lang="ru-RU" sz="1400" b="1" dirty="0" smtClean="0"/>
              <a:t>»</a:t>
            </a:r>
            <a:endParaRPr lang="ru-RU" sz="1400" b="1" dirty="0"/>
          </a:p>
        </p:txBody>
      </p:sp>
      <p:cxnSp>
        <p:nvCxnSpPr>
          <p:cNvPr id="13" name="Прямая со стрелкой 12"/>
          <p:cNvCxnSpPr/>
          <p:nvPr/>
        </p:nvCxnSpPr>
        <p:spPr>
          <a:xfrm flipH="1">
            <a:off x="5292080" y="1516725"/>
            <a:ext cx="1296144" cy="662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576" y="2852936"/>
            <a:ext cx="1728192" cy="307777"/>
          </a:xfrm>
          <a:prstGeom prst="rect">
            <a:avLst/>
          </a:prstGeom>
          <a:noFill/>
        </p:spPr>
        <p:txBody>
          <a:bodyPr wrap="square" rtlCol="0">
            <a:spAutoFit/>
          </a:bodyPr>
          <a:lstStyle/>
          <a:p>
            <a:r>
              <a:rPr lang="ru-RU" sz="1400" b="1" dirty="0" smtClean="0"/>
              <a:t>ООО «</a:t>
            </a:r>
            <a:r>
              <a:rPr lang="ru-RU" sz="1400" b="1" dirty="0" err="1" smtClean="0"/>
              <a:t>Новатек</a:t>
            </a:r>
            <a:r>
              <a:rPr lang="ru-RU" sz="1400" b="1" dirty="0" smtClean="0"/>
              <a:t>»</a:t>
            </a:r>
            <a:endParaRPr lang="ru-RU" sz="1400" b="1" dirty="0"/>
          </a:p>
        </p:txBody>
      </p:sp>
      <p:cxnSp>
        <p:nvCxnSpPr>
          <p:cNvPr id="16" name="Прямая со стрелкой 15"/>
          <p:cNvCxnSpPr/>
          <p:nvPr/>
        </p:nvCxnSpPr>
        <p:spPr>
          <a:xfrm>
            <a:off x="2339752" y="3006824"/>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5576" y="4437112"/>
            <a:ext cx="1872208" cy="523220"/>
          </a:xfrm>
          <a:prstGeom prst="rect">
            <a:avLst/>
          </a:prstGeom>
          <a:noFill/>
        </p:spPr>
        <p:txBody>
          <a:bodyPr wrap="square" rtlCol="0">
            <a:spAutoFit/>
          </a:bodyPr>
          <a:lstStyle/>
          <a:p>
            <a:r>
              <a:rPr lang="ru-RU" sz="1400" b="1" dirty="0" smtClean="0"/>
              <a:t>ООО «Мебельная фабрика «ИВНА»</a:t>
            </a:r>
            <a:endParaRPr lang="ru-RU" sz="1400" b="1" dirty="0"/>
          </a:p>
        </p:txBody>
      </p:sp>
      <p:cxnSp>
        <p:nvCxnSpPr>
          <p:cNvPr id="19" name="Прямая со стрелкой 18"/>
          <p:cNvCxnSpPr/>
          <p:nvPr/>
        </p:nvCxnSpPr>
        <p:spPr>
          <a:xfrm flipV="1">
            <a:off x="2627784" y="4005064"/>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00192" y="3356992"/>
            <a:ext cx="2304256" cy="307777"/>
          </a:xfrm>
          <a:prstGeom prst="rect">
            <a:avLst/>
          </a:prstGeom>
          <a:noFill/>
        </p:spPr>
        <p:txBody>
          <a:bodyPr wrap="square" rtlCol="0">
            <a:spAutoFit/>
          </a:bodyPr>
          <a:lstStyle/>
          <a:p>
            <a:r>
              <a:rPr lang="ru-RU" sz="1400" b="1" dirty="0" smtClean="0"/>
              <a:t>ООО «Окна – Гарант»</a:t>
            </a:r>
            <a:endParaRPr lang="ru-RU" sz="1400" b="1" dirty="0"/>
          </a:p>
        </p:txBody>
      </p:sp>
      <p:cxnSp>
        <p:nvCxnSpPr>
          <p:cNvPr id="22" name="Прямая со стрелкой 21"/>
          <p:cNvCxnSpPr>
            <a:stCxn id="20" idx="1"/>
          </p:cNvCxnSpPr>
          <p:nvPr/>
        </p:nvCxnSpPr>
        <p:spPr>
          <a:xfrm flipH="1" flipV="1">
            <a:off x="5292080" y="3510880"/>
            <a:ext cx="100811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00192" y="4257092"/>
            <a:ext cx="2304256" cy="307777"/>
          </a:xfrm>
          <a:prstGeom prst="rect">
            <a:avLst/>
          </a:prstGeom>
          <a:noFill/>
        </p:spPr>
        <p:txBody>
          <a:bodyPr wrap="square" rtlCol="0">
            <a:spAutoFit/>
          </a:bodyPr>
          <a:lstStyle/>
          <a:p>
            <a:r>
              <a:rPr lang="ru-RU" sz="1400" b="1" dirty="0" smtClean="0"/>
              <a:t>ООО «</a:t>
            </a:r>
            <a:r>
              <a:rPr lang="ru-RU" sz="1400" b="1" dirty="0" err="1" smtClean="0"/>
              <a:t>Леруа-Мерлен</a:t>
            </a:r>
            <a:r>
              <a:rPr lang="ru-RU" sz="1400" b="1" dirty="0" smtClean="0"/>
              <a:t>»</a:t>
            </a:r>
            <a:endParaRPr lang="ru-RU" sz="1400" b="1" dirty="0"/>
          </a:p>
        </p:txBody>
      </p:sp>
      <p:cxnSp>
        <p:nvCxnSpPr>
          <p:cNvPr id="25" name="Прямая со стрелкой 24"/>
          <p:cNvCxnSpPr/>
          <p:nvPr/>
        </p:nvCxnSpPr>
        <p:spPr>
          <a:xfrm flipH="1" flipV="1">
            <a:off x="5292080" y="4005064"/>
            <a:ext cx="1008112"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95736" y="5733256"/>
            <a:ext cx="2202937" cy="307777"/>
          </a:xfrm>
          <a:prstGeom prst="rect">
            <a:avLst/>
          </a:prstGeom>
          <a:noFill/>
        </p:spPr>
        <p:txBody>
          <a:bodyPr wrap="square" rtlCol="0">
            <a:spAutoFit/>
          </a:bodyPr>
          <a:lstStyle/>
          <a:p>
            <a:r>
              <a:rPr lang="ru-RU" sz="1400" b="1" dirty="0" smtClean="0"/>
              <a:t>ООО «ИКЕА-МОС»</a:t>
            </a:r>
            <a:endParaRPr lang="ru-RU" sz="1400" b="1" dirty="0"/>
          </a:p>
        </p:txBody>
      </p:sp>
      <p:cxnSp>
        <p:nvCxnSpPr>
          <p:cNvPr id="28" name="Прямая со стрелкой 27"/>
          <p:cNvCxnSpPr>
            <a:stCxn id="26" idx="0"/>
          </p:cNvCxnSpPr>
          <p:nvPr/>
        </p:nvCxnSpPr>
        <p:spPr>
          <a:xfrm flipV="1">
            <a:off x="3297205" y="4564869"/>
            <a:ext cx="482707" cy="1168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796136" y="5517232"/>
            <a:ext cx="2448272" cy="523220"/>
          </a:xfrm>
          <a:prstGeom prst="rect">
            <a:avLst/>
          </a:prstGeom>
          <a:noFill/>
        </p:spPr>
        <p:txBody>
          <a:bodyPr wrap="square" rtlCol="0">
            <a:spAutoFit/>
          </a:bodyPr>
          <a:lstStyle/>
          <a:p>
            <a:r>
              <a:rPr lang="ru-RU" sz="1400" b="1" dirty="0" smtClean="0"/>
              <a:t>ООО Автоцентр «Юг-Авто»</a:t>
            </a:r>
            <a:endParaRPr lang="ru-RU" sz="1400" b="1" dirty="0"/>
          </a:p>
        </p:txBody>
      </p:sp>
      <p:cxnSp>
        <p:nvCxnSpPr>
          <p:cNvPr id="31" name="Прямая со стрелкой 30"/>
          <p:cNvCxnSpPr/>
          <p:nvPr/>
        </p:nvCxnSpPr>
        <p:spPr>
          <a:xfrm flipH="1" flipV="1">
            <a:off x="5004048" y="4437112"/>
            <a:ext cx="936104"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873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8720"/>
            <a:ext cx="8280920" cy="1080120"/>
          </a:xfrm>
        </p:spPr>
        <p:txBody>
          <a:bodyPr>
            <a:normAutofit fontScale="90000"/>
          </a:bodyPr>
          <a:lstStyle/>
          <a:p>
            <a:pPr marL="320040" indent="-320040" algn="ctr" fontAlgn="auto">
              <a:spcAft>
                <a:spcPts val="0"/>
              </a:spcAft>
              <a:buClr>
                <a:schemeClr val="accent6">
                  <a:lumMod val="75000"/>
                </a:schemeClr>
              </a:buClr>
              <a:defRPr/>
            </a:pPr>
            <a:r>
              <a:rPr lang="ru-RU" sz="1800" b="1" dirty="0" smtClean="0"/>
              <a:t>Межбюджетные трансферты – средства, предоставляемые одним бюджетом бюджетной системы Российской федерации другому бюджетному бюджетной системы Российской Федерации.</a:t>
            </a:r>
            <a:br>
              <a:rPr lang="ru-RU" sz="1800" b="1" dirty="0" smtClean="0"/>
            </a:br>
            <a:r>
              <a:rPr lang="ru-RU" sz="1800" b="1" dirty="0" smtClean="0"/>
              <a:t>Межбюджетные трансферты из бюджета МО «</a:t>
            </a:r>
            <a:r>
              <a:rPr lang="ru-RU" sz="1800" b="1" dirty="0" err="1" smtClean="0"/>
              <a:t>Тахтамукайский</a:t>
            </a:r>
            <a:r>
              <a:rPr lang="ru-RU" sz="1800" b="1" dirty="0" smtClean="0"/>
              <a:t> район» в бюджеты поселений в 2019 году составят (</a:t>
            </a:r>
            <a:r>
              <a:rPr lang="ru-RU" sz="1800" b="1" dirty="0" err="1" smtClean="0"/>
              <a:t>тыс.руб</a:t>
            </a:r>
            <a:r>
              <a:rPr lang="ru-RU" sz="1800" b="1" dirty="0" smtClean="0"/>
              <a:t>.)</a:t>
            </a:r>
            <a:br>
              <a:rPr lang="ru-RU" sz="1800" b="1" dirty="0" smtClean="0"/>
            </a:br>
            <a:endParaRPr lang="ru-RU" sz="1800" b="1" dirty="0"/>
          </a:p>
        </p:txBody>
      </p:sp>
      <p:graphicFrame>
        <p:nvGraphicFramePr>
          <p:cNvPr id="3" name="Диаграмма 2"/>
          <p:cNvGraphicFramePr>
            <a:graphicFrameLocks/>
          </p:cNvGraphicFramePr>
          <p:nvPr>
            <p:extLst>
              <p:ext uri="{D42A27DB-BD31-4B8C-83A1-F6EECF244321}">
                <p14:modId xmlns:p14="http://schemas.microsoft.com/office/powerpoint/2010/main" val="3938035789"/>
              </p:ext>
            </p:extLst>
          </p:nvPr>
        </p:nvGraphicFramePr>
        <p:xfrm>
          <a:off x="827584" y="1988840"/>
          <a:ext cx="7729339" cy="475312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7776864" cy="1143000"/>
          </a:xfrm>
        </p:spPr>
        <p:txBody>
          <a:bodyPr/>
          <a:lstStyle/>
          <a:p>
            <a:pPr algn="just"/>
            <a:r>
              <a:rPr lang="ru-RU" sz="1400" dirty="0" smtClean="0"/>
              <a:t>РАСПРЕДЕЛЕНИЕ ДОТАЦИЙ НА ВЫРАВНИВАНИЕ БЮДЖЕТНОЙ ОБЕСПЕЧЕННОСТИ ПОСЕЛЕНИЙ ИЗ ФОНДА ФИНАНСОВОЙ ПОДДЕРЖКИ ПОСЕЛЕНИЙ МУНИЦИПАЛЬНОГО ОБРАЗОВАНИЯ «ТАХТАМУКАЙСКИЙ РАЙОН» НА 2019 ГОД</a:t>
            </a:r>
            <a:endParaRPr lang="ru-RU" sz="1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097284413"/>
              </p:ext>
            </p:extLst>
          </p:nvPr>
        </p:nvGraphicFramePr>
        <p:xfrm>
          <a:off x="827088" y="1341438"/>
          <a:ext cx="7705726" cy="3337560"/>
        </p:xfrm>
        <a:graphic>
          <a:graphicData uri="http://schemas.openxmlformats.org/drawingml/2006/table">
            <a:tbl>
              <a:tblPr firstRow="1" bandRow="1">
                <a:tableStyleId>{5C22544A-7EE6-4342-B048-85BDC9FD1C3A}</a:tableStyleId>
              </a:tblPr>
              <a:tblGrid>
                <a:gridCol w="5617120"/>
                <a:gridCol w="2088606"/>
              </a:tblGrid>
              <a:tr h="370840">
                <a:tc>
                  <a:txBody>
                    <a:bodyPr/>
                    <a:lstStyle/>
                    <a:p>
                      <a:r>
                        <a:rPr lang="ru-RU" sz="1400" dirty="0" smtClean="0"/>
                        <a:t>Наименование </a:t>
                      </a:r>
                      <a:endParaRPr lang="ru-RU" sz="1400" dirty="0"/>
                    </a:p>
                  </a:txBody>
                  <a:tcPr/>
                </a:tc>
                <a:tc>
                  <a:txBody>
                    <a:bodyPr/>
                    <a:lstStyle/>
                    <a:p>
                      <a:r>
                        <a:rPr lang="ru-RU" sz="1400" dirty="0" smtClean="0"/>
                        <a:t> Сумма (</a:t>
                      </a:r>
                      <a:r>
                        <a:rPr lang="ru-RU" sz="1400" dirty="0" err="1" smtClean="0"/>
                        <a:t>тыс.руб</a:t>
                      </a:r>
                      <a:r>
                        <a:rPr lang="ru-RU" sz="1400" dirty="0" smtClean="0"/>
                        <a:t>.)</a:t>
                      </a:r>
                      <a:endParaRPr lang="ru-RU" sz="1400" dirty="0"/>
                    </a:p>
                  </a:txBody>
                  <a:tcPr/>
                </a:tc>
              </a:tr>
              <a:tr h="370840">
                <a:tc>
                  <a:txBody>
                    <a:bodyPr/>
                    <a:lstStyle/>
                    <a:p>
                      <a:r>
                        <a:rPr lang="ru-RU" sz="1400" dirty="0" err="1" smtClean="0"/>
                        <a:t>Яблоновское</a:t>
                      </a:r>
                      <a:r>
                        <a:rPr lang="ru-RU" sz="1400" dirty="0" smtClean="0"/>
                        <a:t> городское поселение</a:t>
                      </a:r>
                      <a:endParaRPr lang="ru-RU" sz="1400" dirty="0"/>
                    </a:p>
                  </a:txBody>
                  <a:tcPr/>
                </a:tc>
                <a:tc>
                  <a:txBody>
                    <a:bodyPr/>
                    <a:lstStyle/>
                    <a:p>
                      <a:r>
                        <a:rPr lang="ru-RU" sz="1400" dirty="0" smtClean="0"/>
                        <a:t>5</a:t>
                      </a:r>
                      <a:r>
                        <a:rPr lang="ru-RU" sz="1400" baseline="0" dirty="0" smtClean="0"/>
                        <a:t> 476</a:t>
                      </a:r>
                      <a:endParaRPr lang="ru-RU" sz="1400" dirty="0"/>
                    </a:p>
                  </a:txBody>
                  <a:tcPr/>
                </a:tc>
              </a:tr>
              <a:tr h="370840">
                <a:tc>
                  <a:txBody>
                    <a:bodyPr/>
                    <a:lstStyle/>
                    <a:p>
                      <a:r>
                        <a:rPr lang="ru-RU" sz="1400" dirty="0" err="1" smtClean="0"/>
                        <a:t>Энемское</a:t>
                      </a:r>
                      <a:r>
                        <a:rPr lang="ru-RU" sz="1400" dirty="0" smtClean="0"/>
                        <a:t> городское поселение</a:t>
                      </a:r>
                      <a:endParaRPr lang="ru-RU" sz="1400" dirty="0"/>
                    </a:p>
                  </a:txBody>
                  <a:tcPr/>
                </a:tc>
                <a:tc>
                  <a:txBody>
                    <a:bodyPr/>
                    <a:lstStyle/>
                    <a:p>
                      <a:r>
                        <a:rPr lang="ru-RU" sz="1400" dirty="0" smtClean="0"/>
                        <a:t>4</a:t>
                      </a:r>
                      <a:r>
                        <a:rPr lang="ru-RU" sz="1400" baseline="0" dirty="0" smtClean="0"/>
                        <a:t> 293</a:t>
                      </a:r>
                      <a:endParaRPr lang="ru-RU" sz="1400" dirty="0"/>
                    </a:p>
                  </a:txBody>
                  <a:tcPr/>
                </a:tc>
              </a:tr>
              <a:tr h="370840">
                <a:tc>
                  <a:txBody>
                    <a:bodyPr/>
                    <a:lstStyle/>
                    <a:p>
                      <a:r>
                        <a:rPr lang="ru-RU" sz="1400" dirty="0" err="1" smtClean="0"/>
                        <a:t>Тахтамукайское</a:t>
                      </a:r>
                      <a:r>
                        <a:rPr lang="ru-RU" sz="1400" dirty="0" smtClean="0"/>
                        <a:t> сельское поселение</a:t>
                      </a:r>
                      <a:endParaRPr lang="ru-RU" sz="1400" dirty="0"/>
                    </a:p>
                  </a:txBody>
                  <a:tcPr/>
                </a:tc>
                <a:tc>
                  <a:txBody>
                    <a:bodyPr/>
                    <a:lstStyle/>
                    <a:p>
                      <a:r>
                        <a:rPr lang="ru-RU" sz="1400" dirty="0" smtClean="0"/>
                        <a:t>1</a:t>
                      </a:r>
                      <a:r>
                        <a:rPr lang="ru-RU" sz="1400" baseline="0" dirty="0" smtClean="0"/>
                        <a:t> 377</a:t>
                      </a:r>
                      <a:endParaRPr lang="ru-RU" sz="1400" dirty="0"/>
                    </a:p>
                  </a:txBody>
                  <a:tcPr/>
                </a:tc>
              </a:tr>
              <a:tr h="370840">
                <a:tc>
                  <a:txBody>
                    <a:bodyPr/>
                    <a:lstStyle/>
                    <a:p>
                      <a:r>
                        <a:rPr lang="ru-RU" sz="1400" dirty="0" err="1" smtClean="0"/>
                        <a:t>Старобжегокайское</a:t>
                      </a:r>
                      <a:r>
                        <a:rPr lang="ru-RU" sz="1400" dirty="0" smtClean="0"/>
                        <a:t> сельское поселение</a:t>
                      </a:r>
                      <a:endParaRPr lang="ru-RU" sz="1400" dirty="0"/>
                    </a:p>
                  </a:txBody>
                  <a:tcPr/>
                </a:tc>
                <a:tc>
                  <a:txBody>
                    <a:bodyPr/>
                    <a:lstStyle/>
                    <a:p>
                      <a:r>
                        <a:rPr lang="ru-RU" sz="1400" dirty="0" smtClean="0"/>
                        <a:t>1</a:t>
                      </a:r>
                      <a:r>
                        <a:rPr lang="ru-RU" sz="1400" baseline="0" dirty="0" smtClean="0"/>
                        <a:t> 040</a:t>
                      </a:r>
                      <a:endParaRPr lang="ru-RU" sz="1400" dirty="0"/>
                    </a:p>
                  </a:txBody>
                  <a:tcPr/>
                </a:tc>
              </a:tr>
              <a:tr h="370840">
                <a:tc>
                  <a:txBody>
                    <a:bodyPr/>
                    <a:lstStyle/>
                    <a:p>
                      <a:r>
                        <a:rPr lang="ru-RU" sz="1400" dirty="0" err="1" smtClean="0"/>
                        <a:t>Афипсипское</a:t>
                      </a:r>
                      <a:r>
                        <a:rPr lang="ru-RU" sz="1400" dirty="0" smtClean="0"/>
                        <a:t> сельское поселение</a:t>
                      </a:r>
                      <a:endParaRPr lang="ru-RU" sz="1400" dirty="0"/>
                    </a:p>
                  </a:txBody>
                  <a:tcPr/>
                </a:tc>
                <a:tc>
                  <a:txBody>
                    <a:bodyPr/>
                    <a:lstStyle/>
                    <a:p>
                      <a:r>
                        <a:rPr lang="ru-RU" sz="1400" dirty="0" smtClean="0"/>
                        <a:t>1</a:t>
                      </a:r>
                      <a:r>
                        <a:rPr lang="ru-RU" sz="1400" baseline="0" dirty="0" smtClean="0"/>
                        <a:t> 640</a:t>
                      </a:r>
                      <a:endParaRPr lang="ru-RU" sz="1400" dirty="0"/>
                    </a:p>
                  </a:txBody>
                  <a:tcPr/>
                </a:tc>
              </a:tr>
              <a:tr h="370840">
                <a:tc>
                  <a:txBody>
                    <a:bodyPr/>
                    <a:lstStyle/>
                    <a:p>
                      <a:r>
                        <a:rPr lang="ru-RU" sz="1400" dirty="0" err="1" smtClean="0"/>
                        <a:t>Шенджийское</a:t>
                      </a:r>
                      <a:r>
                        <a:rPr lang="ru-RU" sz="1400" baseline="0" dirty="0" smtClean="0"/>
                        <a:t> сельское поселение</a:t>
                      </a:r>
                      <a:endParaRPr lang="ru-RU" sz="1400" dirty="0"/>
                    </a:p>
                  </a:txBody>
                  <a:tcPr/>
                </a:tc>
                <a:tc>
                  <a:txBody>
                    <a:bodyPr/>
                    <a:lstStyle/>
                    <a:p>
                      <a:r>
                        <a:rPr lang="ru-RU" sz="1400" dirty="0" smtClean="0"/>
                        <a:t>1</a:t>
                      </a:r>
                      <a:r>
                        <a:rPr lang="ru-RU" sz="1400" baseline="0" dirty="0" smtClean="0"/>
                        <a:t> 054</a:t>
                      </a:r>
                      <a:endParaRPr lang="ru-RU" sz="1400" dirty="0"/>
                    </a:p>
                  </a:txBody>
                  <a:tcPr/>
                </a:tc>
              </a:tr>
              <a:tr h="370840">
                <a:tc>
                  <a:txBody>
                    <a:bodyPr/>
                    <a:lstStyle/>
                    <a:p>
                      <a:r>
                        <a:rPr lang="ru-RU" sz="1400" dirty="0" err="1" smtClean="0"/>
                        <a:t>Козетское</a:t>
                      </a:r>
                      <a:r>
                        <a:rPr lang="ru-RU" sz="1400" dirty="0" smtClean="0"/>
                        <a:t> сельское поселение</a:t>
                      </a:r>
                      <a:endParaRPr lang="ru-RU" sz="1400" dirty="0"/>
                    </a:p>
                  </a:txBody>
                  <a:tcPr/>
                </a:tc>
                <a:tc>
                  <a:txBody>
                    <a:bodyPr/>
                    <a:lstStyle/>
                    <a:p>
                      <a:r>
                        <a:rPr lang="ru-RU" sz="1400" dirty="0" smtClean="0"/>
                        <a:t>1</a:t>
                      </a:r>
                      <a:r>
                        <a:rPr lang="ru-RU" sz="1400" baseline="0" dirty="0" smtClean="0"/>
                        <a:t> 056</a:t>
                      </a:r>
                      <a:endParaRPr lang="ru-RU" sz="1400" dirty="0"/>
                    </a:p>
                  </a:txBody>
                  <a:tcPr/>
                </a:tc>
              </a:tr>
              <a:tr h="370840">
                <a:tc>
                  <a:txBody>
                    <a:bodyPr/>
                    <a:lstStyle/>
                    <a:p>
                      <a:r>
                        <a:rPr lang="ru-RU" sz="1400" b="1" dirty="0" smtClean="0"/>
                        <a:t>ВСЕГО:</a:t>
                      </a:r>
                      <a:endParaRPr lang="ru-RU" sz="1400" b="1" dirty="0"/>
                    </a:p>
                  </a:txBody>
                  <a:tcPr/>
                </a:tc>
                <a:tc>
                  <a:txBody>
                    <a:bodyPr/>
                    <a:lstStyle/>
                    <a:p>
                      <a:r>
                        <a:rPr lang="ru-RU" sz="1400" b="1" dirty="0" smtClean="0"/>
                        <a:t>15</a:t>
                      </a:r>
                      <a:r>
                        <a:rPr lang="ru-RU" sz="1400" b="1" baseline="0" dirty="0" smtClean="0"/>
                        <a:t> 936</a:t>
                      </a:r>
                      <a:endParaRPr lang="ru-RU" sz="1400" b="1" dirty="0"/>
                    </a:p>
                  </a:txBody>
                  <a:tcPr/>
                </a:tc>
              </a:tr>
            </a:tbl>
          </a:graphicData>
        </a:graphic>
      </p:graphicFrame>
    </p:spTree>
    <p:extLst>
      <p:ext uri="{BB962C8B-B14F-4D97-AF65-F5344CB8AC3E}">
        <p14:creationId xmlns:p14="http://schemas.microsoft.com/office/powerpoint/2010/main" val="65517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467600" cy="3600400"/>
          </a:xfrm>
        </p:spPr>
        <p:txBody>
          <a:bodyPr>
            <a:normAutofit fontScale="90000"/>
          </a:bodyPr>
          <a:lstStyle/>
          <a:p>
            <a:pPr algn="ctr"/>
            <a:r>
              <a:rPr lang="ru-RU" sz="1800" u="sng" dirty="0" smtClean="0"/>
              <a:t>МУНИЦИПАЛЬНЫЙ ДОЛГ</a:t>
            </a:r>
            <a:r>
              <a:rPr lang="ru-RU" sz="1400" u="sng" dirty="0" smtClean="0"/>
              <a:t/>
            </a:r>
            <a:br>
              <a:rPr lang="ru-RU" sz="1400" u="sng" dirty="0" smtClean="0"/>
            </a:br>
            <a:r>
              <a:rPr lang="ru-RU" sz="1400" u="sng" dirty="0" smtClean="0"/>
              <a:t/>
            </a:r>
            <a:br>
              <a:rPr lang="ru-RU" sz="1400" u="sng" dirty="0" smtClean="0"/>
            </a:br>
            <a:r>
              <a:rPr lang="ru-RU" sz="1400" b="1" dirty="0" smtClean="0"/>
              <a:t>Муниципальный долг   -    </a:t>
            </a:r>
            <a:r>
              <a:rPr lang="ru-RU" sz="1400" dirty="0" smtClean="0"/>
              <a:t>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a:t>
            </a:r>
            <a:r>
              <a:rPr lang="ru-RU" sz="1400" dirty="0"/>
              <a:t>о</a:t>
            </a:r>
            <a:r>
              <a:rPr lang="ru-RU" sz="1400" dirty="0" smtClean="0"/>
              <a:t>бязательств, установленными Бюджетным Кодексом РФ, принятые на себя муниципальным образованием.</a:t>
            </a:r>
            <a:br>
              <a:rPr lang="ru-RU" sz="1400" dirty="0" smtClean="0"/>
            </a:br>
            <a:r>
              <a:rPr lang="ru-RU" sz="1400" b="1" dirty="0" smtClean="0"/>
              <a:t>Предельный объем муниципального долга </a:t>
            </a:r>
            <a:r>
              <a:rPr lang="ru-RU" sz="1400" dirty="0" smtClean="0"/>
              <a:t>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37318885"/>
              </p:ext>
            </p:extLst>
          </p:nvPr>
        </p:nvGraphicFramePr>
        <p:xfrm>
          <a:off x="395536" y="4077072"/>
          <a:ext cx="8280920" cy="1259840"/>
        </p:xfrm>
        <a:graphic>
          <a:graphicData uri="http://schemas.openxmlformats.org/drawingml/2006/table">
            <a:tbl>
              <a:tblPr firstRow="1" bandRow="1">
                <a:tableStyleId>{5C22544A-7EE6-4342-B048-85BDC9FD1C3A}</a:tableStyleId>
              </a:tblPr>
              <a:tblGrid>
                <a:gridCol w="4104456"/>
                <a:gridCol w="1368152"/>
                <a:gridCol w="1440160"/>
                <a:gridCol w="1368152"/>
              </a:tblGrid>
              <a:tr h="370840">
                <a:tc>
                  <a:txBody>
                    <a:bodyPr/>
                    <a:lstStyle/>
                    <a:p>
                      <a:r>
                        <a:rPr lang="ru-RU" sz="1400" dirty="0" smtClean="0"/>
                        <a:t>НАИМЕНОВАНИЕ</a:t>
                      </a:r>
                      <a:endParaRPr lang="ru-RU" sz="1400" dirty="0"/>
                    </a:p>
                  </a:txBody>
                  <a:tcPr/>
                </a:tc>
                <a:tc>
                  <a:txBody>
                    <a:bodyPr/>
                    <a:lstStyle/>
                    <a:p>
                      <a:pPr algn="ctr"/>
                      <a:r>
                        <a:rPr lang="ru-RU" sz="1400" dirty="0" smtClean="0"/>
                        <a:t>1 января 2020г.</a:t>
                      </a:r>
                      <a:endParaRPr lang="ru-RU" sz="1400" dirty="0"/>
                    </a:p>
                  </a:txBody>
                  <a:tcPr/>
                </a:tc>
                <a:tc>
                  <a:txBody>
                    <a:bodyPr/>
                    <a:lstStyle/>
                    <a:p>
                      <a:pPr algn="ctr"/>
                      <a:r>
                        <a:rPr lang="ru-RU" sz="1400" dirty="0" smtClean="0"/>
                        <a:t>1 января 2021г.</a:t>
                      </a:r>
                      <a:endParaRPr lang="ru-RU" sz="1400" dirty="0"/>
                    </a:p>
                  </a:txBody>
                  <a:tcPr/>
                </a:tc>
                <a:tc>
                  <a:txBody>
                    <a:bodyPr/>
                    <a:lstStyle/>
                    <a:p>
                      <a:pPr algn="ctr"/>
                      <a:r>
                        <a:rPr lang="ru-RU" sz="1400" dirty="0" smtClean="0"/>
                        <a:t>1 января 2022г.</a:t>
                      </a:r>
                      <a:endParaRPr lang="ru-RU" sz="1400" dirty="0"/>
                    </a:p>
                  </a:txBody>
                  <a:tcPr/>
                </a:tc>
              </a:tr>
              <a:tr h="370840">
                <a:tc>
                  <a:txBody>
                    <a:bodyPr/>
                    <a:lstStyle/>
                    <a:p>
                      <a:r>
                        <a:rPr lang="ru-RU" sz="1400" dirty="0" smtClean="0"/>
                        <a:t>Муниципальный долг</a:t>
                      </a:r>
                      <a:endParaRPr lang="ru-RU" sz="1400" dirty="0"/>
                    </a:p>
                  </a:txBody>
                  <a:tcPr/>
                </a:tc>
                <a:tc>
                  <a:txBody>
                    <a:bodyPr/>
                    <a:lstStyle/>
                    <a:p>
                      <a:r>
                        <a:rPr lang="ru-RU" sz="1400" dirty="0" smtClean="0"/>
                        <a:t>0</a:t>
                      </a:r>
                      <a:endParaRPr lang="ru-RU" sz="1400" dirty="0"/>
                    </a:p>
                  </a:txBody>
                  <a:tcPr/>
                </a:tc>
                <a:tc>
                  <a:txBody>
                    <a:bodyPr/>
                    <a:lstStyle/>
                    <a:p>
                      <a:r>
                        <a:rPr lang="ru-RU" sz="1400" dirty="0" smtClean="0"/>
                        <a:t>0</a:t>
                      </a:r>
                      <a:endParaRPr lang="ru-RU" sz="1400" dirty="0"/>
                    </a:p>
                  </a:txBody>
                  <a:tcPr/>
                </a:tc>
                <a:tc>
                  <a:txBody>
                    <a:bodyPr/>
                    <a:lstStyle/>
                    <a:p>
                      <a:r>
                        <a:rPr lang="ru-RU" sz="1400" smtClean="0"/>
                        <a:t>0</a:t>
                      </a:r>
                      <a:endParaRPr lang="ru-RU" sz="1400" dirty="0"/>
                    </a:p>
                  </a:txBody>
                  <a:tcPr/>
                </a:tc>
              </a:tr>
              <a:tr h="370840">
                <a:tc>
                  <a:txBody>
                    <a:bodyPr/>
                    <a:lstStyle/>
                    <a:p>
                      <a:r>
                        <a:rPr lang="ru-RU" sz="1400" dirty="0" smtClean="0"/>
                        <a:t>Верхний предел муниципального</a:t>
                      </a:r>
                      <a:r>
                        <a:rPr lang="ru-RU" sz="1400" baseline="0" dirty="0" smtClean="0"/>
                        <a:t> долга</a:t>
                      </a:r>
                      <a:endParaRPr lang="ru-RU" sz="1400" dirty="0"/>
                    </a:p>
                  </a:txBody>
                  <a:tcPr/>
                </a:tc>
                <a:tc>
                  <a:txBody>
                    <a:bodyPr/>
                    <a:lstStyle/>
                    <a:p>
                      <a:r>
                        <a:rPr lang="ru-RU" sz="1400" baseline="0" dirty="0" smtClean="0"/>
                        <a:t>342 141 руб.</a:t>
                      </a:r>
                      <a:endParaRPr lang="ru-RU" sz="1400" dirty="0"/>
                    </a:p>
                  </a:txBody>
                  <a:tcPr/>
                </a:tc>
                <a:tc>
                  <a:txBody>
                    <a:bodyPr/>
                    <a:lstStyle/>
                    <a:p>
                      <a:r>
                        <a:rPr lang="ru-RU" sz="1400" baseline="0" dirty="0" smtClean="0"/>
                        <a:t>353 603 руб.</a:t>
                      </a:r>
                      <a:endParaRPr lang="ru-RU" sz="1400" dirty="0"/>
                    </a:p>
                  </a:txBody>
                  <a:tcPr/>
                </a:tc>
                <a:tc>
                  <a:txBody>
                    <a:bodyPr/>
                    <a:lstStyle/>
                    <a:p>
                      <a:r>
                        <a:rPr lang="ru-RU" sz="1400" baseline="0" dirty="0" smtClean="0"/>
                        <a:t>368 463 руб.</a:t>
                      </a:r>
                      <a:endParaRPr lang="ru-RU" sz="1400" dirty="0"/>
                    </a:p>
                  </a:txBody>
                  <a:tcPr/>
                </a:tc>
              </a:tr>
            </a:tbl>
          </a:graphicData>
        </a:graphic>
      </p:graphicFrame>
    </p:spTree>
    <p:extLst>
      <p:ext uri="{BB962C8B-B14F-4D97-AF65-F5344CB8AC3E}">
        <p14:creationId xmlns:p14="http://schemas.microsoft.com/office/powerpoint/2010/main" val="4237363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066130"/>
          </a:xfrm>
        </p:spPr>
        <p:txBody>
          <a:bodyPr>
            <a:normAutofit/>
          </a:bodyPr>
          <a:lstStyle/>
          <a:p>
            <a:pPr algn="ctr"/>
            <a:r>
              <a:rPr lang="ru-RU" sz="1600" b="1" dirty="0" smtClean="0"/>
              <a:t>ДИНАМИКА  ИЗМЕНЕНИЯ ОБЪЕМА РАСХОДОВ </a:t>
            </a:r>
            <a:r>
              <a:rPr lang="ru-RU" sz="1600" b="1" dirty="0"/>
              <a:t> </a:t>
            </a:r>
            <a:r>
              <a:rPr lang="ru-RU" sz="1600" b="1" dirty="0" smtClean="0"/>
              <a:t>В  БЮДЖЕТЕ МО «ТАХТАМУКАЙСКИЙ РАЙОН» НА 2019-2021 ГГ.</a:t>
            </a:r>
            <a:endParaRPr lang="ru-RU" sz="1600" b="1" dirty="0"/>
          </a:p>
        </p:txBody>
      </p:sp>
      <p:graphicFrame>
        <p:nvGraphicFramePr>
          <p:cNvPr id="11" name="Объект 10"/>
          <p:cNvGraphicFramePr>
            <a:graphicFrameLocks noGrp="1"/>
          </p:cNvGraphicFramePr>
          <p:nvPr>
            <p:ph idx="1"/>
            <p:extLst>
              <p:ext uri="{D42A27DB-BD31-4B8C-83A1-F6EECF244321}">
                <p14:modId xmlns:p14="http://schemas.microsoft.com/office/powerpoint/2010/main" val="1243346089"/>
              </p:ext>
            </p:extLst>
          </p:nvPr>
        </p:nvGraphicFramePr>
        <p:xfrm>
          <a:off x="467544" y="1844824"/>
          <a:ext cx="746760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288432" y="2564428"/>
            <a:ext cx="1499592" cy="307777"/>
          </a:xfrm>
          <a:prstGeom prst="rect">
            <a:avLst/>
          </a:prstGeom>
          <a:noFill/>
        </p:spPr>
        <p:txBody>
          <a:bodyPr wrap="square" rtlCol="0">
            <a:spAutoFit/>
          </a:bodyPr>
          <a:lstStyle/>
          <a:p>
            <a:r>
              <a:rPr lang="ru-RU" sz="1400" b="1" dirty="0" smtClean="0">
                <a:latin typeface="+mn-lt"/>
              </a:rPr>
              <a:t>1 212 933 </a:t>
            </a:r>
            <a:r>
              <a:rPr lang="ru-RU" sz="1400" b="1" dirty="0" err="1" smtClean="0">
                <a:latin typeface="+mn-lt"/>
              </a:rPr>
              <a:t>т.р</a:t>
            </a:r>
            <a:r>
              <a:rPr lang="ru-RU" sz="1400" dirty="0" smtClean="0"/>
              <a:t>.</a:t>
            </a:r>
            <a:endParaRPr lang="ru-RU" sz="1400" dirty="0"/>
          </a:p>
        </p:txBody>
      </p:sp>
      <p:sp>
        <p:nvSpPr>
          <p:cNvPr id="13" name="TextBox 12"/>
          <p:cNvSpPr txBox="1"/>
          <p:nvPr/>
        </p:nvSpPr>
        <p:spPr>
          <a:xfrm>
            <a:off x="5436096" y="2410539"/>
            <a:ext cx="1440160" cy="307777"/>
          </a:xfrm>
          <a:prstGeom prst="rect">
            <a:avLst/>
          </a:prstGeom>
          <a:noFill/>
        </p:spPr>
        <p:txBody>
          <a:bodyPr wrap="square" rtlCol="0">
            <a:spAutoFit/>
          </a:bodyPr>
          <a:lstStyle/>
          <a:p>
            <a:r>
              <a:rPr lang="ru-RU" sz="1400" b="1" dirty="0" smtClean="0">
                <a:latin typeface="+mn-lt"/>
              </a:rPr>
              <a:t>1 241 703 </a:t>
            </a:r>
            <a:r>
              <a:rPr lang="ru-RU" sz="1400" b="1" dirty="0" err="1" smtClean="0">
                <a:latin typeface="+mn-lt"/>
              </a:rPr>
              <a:t>т.р</a:t>
            </a:r>
            <a:r>
              <a:rPr lang="ru-RU" sz="1400" b="1" dirty="0" smtClean="0">
                <a:latin typeface="+mn-lt"/>
              </a:rPr>
              <a:t>.</a:t>
            </a:r>
            <a:endParaRPr lang="ru-RU" sz="1400" b="1" dirty="0">
              <a:latin typeface="+mn-lt"/>
            </a:endParaRPr>
          </a:p>
        </p:txBody>
      </p:sp>
    </p:spTree>
    <p:extLst>
      <p:ext uri="{BB962C8B-B14F-4D97-AF65-F5344CB8AC3E}">
        <p14:creationId xmlns:p14="http://schemas.microsoft.com/office/powerpoint/2010/main" val="326509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712968" cy="576064"/>
          </a:xfrm>
        </p:spPr>
        <p:txBody>
          <a:bodyPr>
            <a:normAutofit/>
          </a:bodyPr>
          <a:lstStyle/>
          <a:p>
            <a:pPr marL="0" indent="0" fontAlgn="auto">
              <a:spcAft>
                <a:spcPts val="0"/>
              </a:spcAft>
              <a:buClr>
                <a:schemeClr val="accent6">
                  <a:lumMod val="75000"/>
                </a:schemeClr>
              </a:buClr>
              <a:buFont typeface="Georgia" pitchFamily="18" charset="0"/>
              <a:buNone/>
              <a:defRPr/>
            </a:pPr>
            <a:r>
              <a:rPr lang="ru-RU" sz="1400" dirty="0" smtClean="0"/>
              <a:t>Основные направления расходов в  бюджете МО «</a:t>
            </a:r>
            <a:r>
              <a:rPr lang="ru-RU" sz="1400" dirty="0" err="1" smtClean="0"/>
              <a:t>Тахтамукайский</a:t>
            </a:r>
            <a:r>
              <a:rPr lang="ru-RU" sz="1400" dirty="0" smtClean="0"/>
              <a:t> район» на 2019 г. (</a:t>
            </a:r>
            <a:r>
              <a:rPr lang="ru-RU" sz="1400" dirty="0" err="1" smtClean="0"/>
              <a:t>тыс.руб</a:t>
            </a:r>
            <a:r>
              <a:rPr lang="ru-RU" sz="1400" dirty="0" smtClean="0"/>
              <a:t>.)</a:t>
            </a:r>
            <a:endParaRPr lang="ru-RU" sz="1400" dirty="0"/>
          </a:p>
        </p:txBody>
      </p:sp>
      <p:graphicFrame>
        <p:nvGraphicFramePr>
          <p:cNvPr id="3" name="Диаграмма 2"/>
          <p:cNvGraphicFramePr>
            <a:graphicFrameLocks/>
          </p:cNvGraphicFramePr>
          <p:nvPr>
            <p:extLst>
              <p:ext uri="{D42A27DB-BD31-4B8C-83A1-F6EECF244321}">
                <p14:modId xmlns:p14="http://schemas.microsoft.com/office/powerpoint/2010/main" val="4082679631"/>
              </p:ext>
            </p:extLst>
          </p:nvPr>
        </p:nvGraphicFramePr>
        <p:xfrm>
          <a:off x="179388" y="981075"/>
          <a:ext cx="8713787" cy="56880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305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787208" cy="764704"/>
          </a:xfrm>
        </p:spPr>
        <p:txBody>
          <a:bodyPr>
            <a:normAutofit fontScale="90000"/>
          </a:bodyPr>
          <a:lstStyle/>
          <a:p>
            <a:pPr algn="ctr"/>
            <a:r>
              <a:rPr lang="ru-RU" sz="1600" dirty="0" smtClean="0"/>
              <a:t>Распределение расходов в  бюджете МО «</a:t>
            </a:r>
            <a:r>
              <a:rPr lang="ru-RU" sz="1600" dirty="0" err="1" smtClean="0"/>
              <a:t>Тахтамукайский</a:t>
            </a:r>
            <a:r>
              <a:rPr lang="ru-RU" sz="1600" dirty="0" smtClean="0"/>
              <a:t> район» на 2019 год на плановый период 2020-2021 гг. по разделам и подразделам классификаций расходов бюджетов Российской Федерации (</a:t>
            </a:r>
            <a:r>
              <a:rPr lang="ru-RU" sz="1600" dirty="0" err="1" smtClean="0"/>
              <a:t>тыс.руб</a:t>
            </a:r>
            <a:r>
              <a:rPr lang="ru-RU" sz="1600" dirty="0" smtClean="0"/>
              <a:t>.)</a:t>
            </a:r>
            <a:endParaRPr lang="ru-RU" sz="1600" dirty="0"/>
          </a:p>
        </p:txBody>
      </p:sp>
      <p:graphicFrame>
        <p:nvGraphicFramePr>
          <p:cNvPr id="4" name="Таблица 3"/>
          <p:cNvGraphicFramePr>
            <a:graphicFrameLocks noGrp="1"/>
          </p:cNvGraphicFramePr>
          <p:nvPr>
            <p:extLst>
              <p:ext uri="{D42A27DB-BD31-4B8C-83A1-F6EECF244321}">
                <p14:modId xmlns:p14="http://schemas.microsoft.com/office/powerpoint/2010/main" val="2361940924"/>
              </p:ext>
            </p:extLst>
          </p:nvPr>
        </p:nvGraphicFramePr>
        <p:xfrm>
          <a:off x="179514" y="764702"/>
          <a:ext cx="8784974" cy="5739093"/>
        </p:xfrm>
        <a:graphic>
          <a:graphicData uri="http://schemas.openxmlformats.org/drawingml/2006/table">
            <a:tbl>
              <a:tblPr firstRow="1" bandRow="1">
                <a:tableStyleId>{5C22544A-7EE6-4342-B048-85BDC9FD1C3A}</a:tableStyleId>
              </a:tblPr>
              <a:tblGrid>
                <a:gridCol w="4798516"/>
                <a:gridCol w="738233"/>
                <a:gridCol w="664410"/>
                <a:gridCol w="855625"/>
                <a:gridCol w="878032"/>
                <a:gridCol w="850158"/>
              </a:tblGrid>
              <a:tr h="576066">
                <a:tc>
                  <a:txBody>
                    <a:bodyPr/>
                    <a:lstStyle/>
                    <a:p>
                      <a:pPr algn="ctr"/>
                      <a:r>
                        <a:rPr lang="ru-RU" sz="1100" dirty="0" smtClean="0"/>
                        <a:t>Наименование</a:t>
                      </a:r>
                      <a:endParaRPr lang="ru-RU" sz="1100" dirty="0"/>
                    </a:p>
                  </a:txBody>
                  <a:tcPr/>
                </a:tc>
                <a:tc>
                  <a:txBody>
                    <a:bodyPr/>
                    <a:lstStyle/>
                    <a:p>
                      <a:pPr algn="ctr"/>
                      <a:r>
                        <a:rPr lang="ru-RU" sz="1100" dirty="0" smtClean="0"/>
                        <a:t>Раздел</a:t>
                      </a:r>
                      <a:endParaRPr lang="ru-RU" sz="1100" dirty="0"/>
                    </a:p>
                  </a:txBody>
                  <a:tcPr/>
                </a:tc>
                <a:tc>
                  <a:txBody>
                    <a:bodyPr/>
                    <a:lstStyle/>
                    <a:p>
                      <a:pPr algn="ctr"/>
                      <a:r>
                        <a:rPr lang="ru-RU" sz="1100" dirty="0" smtClean="0"/>
                        <a:t>Подраздел</a:t>
                      </a:r>
                      <a:endParaRPr lang="ru-RU" sz="1100" dirty="0"/>
                    </a:p>
                  </a:txBody>
                  <a:tcPr/>
                </a:tc>
                <a:tc>
                  <a:txBody>
                    <a:bodyPr/>
                    <a:lstStyle/>
                    <a:p>
                      <a:pPr algn="ctr"/>
                      <a:r>
                        <a:rPr lang="ru-RU" sz="1100" dirty="0" smtClean="0"/>
                        <a:t>2019 г.</a:t>
                      </a:r>
                      <a:endParaRPr lang="ru-RU" sz="1100" dirty="0"/>
                    </a:p>
                  </a:txBody>
                  <a:tcPr/>
                </a:tc>
                <a:tc>
                  <a:txBody>
                    <a:bodyPr/>
                    <a:lstStyle/>
                    <a:p>
                      <a:pPr algn="ctr"/>
                      <a:r>
                        <a:rPr lang="ru-RU" sz="1100" dirty="0" smtClean="0"/>
                        <a:t>2020 г.</a:t>
                      </a:r>
                      <a:endParaRPr lang="ru-RU" sz="1100" dirty="0"/>
                    </a:p>
                  </a:txBody>
                  <a:tcPr/>
                </a:tc>
                <a:tc>
                  <a:txBody>
                    <a:bodyPr/>
                    <a:lstStyle/>
                    <a:p>
                      <a:pPr algn="ctr"/>
                      <a:r>
                        <a:rPr lang="ru-RU" sz="1100" dirty="0" smtClean="0"/>
                        <a:t>2021 г.</a:t>
                      </a:r>
                      <a:endParaRPr lang="ru-RU" sz="1100" dirty="0"/>
                    </a:p>
                  </a:txBody>
                  <a:tcPr/>
                </a:tc>
              </a:tr>
              <a:tr h="309202">
                <a:tc>
                  <a:txBody>
                    <a:bodyPr/>
                    <a:lstStyle/>
                    <a:p>
                      <a:r>
                        <a:rPr lang="ru-RU" sz="1100" b="1" dirty="0" smtClean="0"/>
                        <a:t>ОБЩЕГОСУДАРСТВЕННЫЕ</a:t>
                      </a:r>
                      <a:r>
                        <a:rPr lang="ru-RU" sz="1100" b="1" baseline="0" dirty="0" smtClean="0"/>
                        <a:t> ВОПРОСЫ</a:t>
                      </a:r>
                      <a:endParaRPr lang="ru-RU" sz="1100" b="1" dirty="0"/>
                    </a:p>
                  </a:txBody>
                  <a:tcPr/>
                </a:tc>
                <a:tc>
                  <a:txBody>
                    <a:bodyPr/>
                    <a:lstStyle/>
                    <a:p>
                      <a:r>
                        <a:rPr lang="ru-RU" sz="1100" b="1" dirty="0" smtClean="0"/>
                        <a:t>01</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178 057</a:t>
                      </a:r>
                      <a:endParaRPr lang="ru-RU" sz="1100" b="1" dirty="0"/>
                    </a:p>
                  </a:txBody>
                  <a:tcPr/>
                </a:tc>
                <a:tc>
                  <a:txBody>
                    <a:bodyPr/>
                    <a:lstStyle/>
                    <a:p>
                      <a:pPr algn="l"/>
                      <a:r>
                        <a:rPr lang="ru-RU" sz="1100" b="1" dirty="0" smtClean="0"/>
                        <a:t>186</a:t>
                      </a:r>
                      <a:r>
                        <a:rPr lang="ru-RU" sz="1100" b="1" baseline="0" dirty="0" smtClean="0"/>
                        <a:t> 287</a:t>
                      </a:r>
                      <a:endParaRPr lang="ru-RU" sz="1100" b="1" dirty="0"/>
                    </a:p>
                  </a:txBody>
                  <a:tcPr/>
                </a:tc>
                <a:tc>
                  <a:txBody>
                    <a:bodyPr/>
                    <a:lstStyle/>
                    <a:p>
                      <a:r>
                        <a:rPr lang="ru-RU" sz="1100" b="1" dirty="0" smtClean="0"/>
                        <a:t>210</a:t>
                      </a:r>
                      <a:r>
                        <a:rPr lang="ru-RU" sz="1100" b="1" baseline="0" dirty="0" smtClean="0"/>
                        <a:t> 132</a:t>
                      </a:r>
                      <a:endParaRPr lang="ru-RU" sz="1100" b="1" dirty="0"/>
                    </a:p>
                  </a:txBody>
                  <a:tcPr/>
                </a:tc>
              </a:tr>
              <a:tr h="362609">
                <a:tc>
                  <a:txBody>
                    <a:bodyPr/>
                    <a:lstStyle/>
                    <a:p>
                      <a:r>
                        <a:rPr lang="ru-RU" sz="1100" dirty="0" smtClean="0"/>
                        <a:t>Функционирование высшего должностного лица  МО</a:t>
                      </a:r>
                      <a:endParaRPr lang="ru-RU" sz="1100" dirty="0"/>
                    </a:p>
                  </a:txBody>
                  <a:tcPr/>
                </a:tc>
                <a:tc>
                  <a:txBody>
                    <a:bodyPr/>
                    <a:lstStyle/>
                    <a:p>
                      <a:r>
                        <a:rPr lang="ru-RU" sz="1100" dirty="0" smtClean="0"/>
                        <a:t>01</a:t>
                      </a:r>
                      <a:endParaRPr lang="ru-RU" sz="1100" dirty="0"/>
                    </a:p>
                  </a:txBody>
                  <a:tcPr/>
                </a:tc>
                <a:tc>
                  <a:txBody>
                    <a:bodyPr/>
                    <a:lstStyle/>
                    <a:p>
                      <a:r>
                        <a:rPr lang="ru-RU" sz="1100" dirty="0" smtClean="0"/>
                        <a:t>02</a:t>
                      </a:r>
                      <a:endParaRPr lang="ru-RU" sz="1100" dirty="0"/>
                    </a:p>
                  </a:txBody>
                  <a:tcPr/>
                </a:tc>
                <a:tc>
                  <a:txBody>
                    <a:bodyPr/>
                    <a:lstStyle/>
                    <a:p>
                      <a:r>
                        <a:rPr lang="ru-RU" sz="1100" dirty="0" smtClean="0"/>
                        <a:t>2</a:t>
                      </a:r>
                      <a:r>
                        <a:rPr lang="ru-RU" sz="1100" baseline="0" dirty="0" smtClean="0"/>
                        <a:t> 028</a:t>
                      </a:r>
                      <a:endParaRPr lang="ru-RU" sz="1100" dirty="0"/>
                    </a:p>
                  </a:txBody>
                  <a:tcPr/>
                </a:tc>
                <a:tc>
                  <a:txBody>
                    <a:bodyPr/>
                    <a:lstStyle/>
                    <a:p>
                      <a:r>
                        <a:rPr lang="ru-RU" sz="1100" dirty="0" smtClean="0"/>
                        <a:t>2</a:t>
                      </a:r>
                      <a:r>
                        <a:rPr lang="ru-RU" sz="1100" baseline="0" dirty="0" smtClean="0"/>
                        <a:t> 028</a:t>
                      </a:r>
                      <a:endParaRPr lang="ru-RU" sz="1100" dirty="0"/>
                    </a:p>
                  </a:txBody>
                  <a:tcPr/>
                </a:tc>
                <a:tc>
                  <a:txBody>
                    <a:bodyPr/>
                    <a:lstStyle/>
                    <a:p>
                      <a:r>
                        <a:rPr lang="ru-RU" sz="1100" dirty="0" smtClean="0"/>
                        <a:t>2</a:t>
                      </a:r>
                      <a:r>
                        <a:rPr lang="ru-RU" sz="1100" baseline="0" dirty="0" smtClean="0"/>
                        <a:t> 028</a:t>
                      </a:r>
                      <a:endParaRPr lang="ru-RU" sz="1100" dirty="0"/>
                    </a:p>
                  </a:txBody>
                  <a:tcPr/>
                </a:tc>
              </a:tr>
              <a:tr h="357471">
                <a:tc>
                  <a:txBody>
                    <a:bodyPr/>
                    <a:lstStyle/>
                    <a:p>
                      <a:r>
                        <a:rPr lang="ru-RU" sz="1100" dirty="0" err="1" smtClean="0"/>
                        <a:t>Функц-ние</a:t>
                      </a:r>
                      <a:r>
                        <a:rPr lang="ru-RU" sz="1100" dirty="0" smtClean="0"/>
                        <a:t> законодательных</a:t>
                      </a:r>
                      <a:r>
                        <a:rPr lang="ru-RU" sz="1100" baseline="0" dirty="0" smtClean="0"/>
                        <a:t> (представительных)</a:t>
                      </a:r>
                      <a:r>
                        <a:rPr lang="ru-RU" sz="1100" dirty="0" smtClean="0"/>
                        <a:t>лиц МО</a:t>
                      </a:r>
                    </a:p>
                    <a:p>
                      <a:endParaRPr lang="ru-RU" sz="1100" dirty="0"/>
                    </a:p>
                  </a:txBody>
                  <a:tcPr/>
                </a:tc>
                <a:tc>
                  <a:txBody>
                    <a:bodyPr/>
                    <a:lstStyle/>
                    <a:p>
                      <a:r>
                        <a:rPr lang="ru-RU" sz="1100" dirty="0" smtClean="0"/>
                        <a:t>01</a:t>
                      </a:r>
                      <a:endParaRPr lang="ru-RU" sz="1100" dirty="0"/>
                    </a:p>
                  </a:txBody>
                  <a:tcPr/>
                </a:tc>
                <a:tc>
                  <a:txBody>
                    <a:bodyPr/>
                    <a:lstStyle/>
                    <a:p>
                      <a:r>
                        <a:rPr lang="ru-RU" sz="1100" dirty="0" smtClean="0"/>
                        <a:t>03</a:t>
                      </a:r>
                    </a:p>
                    <a:p>
                      <a:endParaRPr lang="ru-RU" sz="1100" dirty="0"/>
                    </a:p>
                  </a:txBody>
                  <a:tcPr/>
                </a:tc>
                <a:tc>
                  <a:txBody>
                    <a:bodyPr/>
                    <a:lstStyle/>
                    <a:p>
                      <a:r>
                        <a:rPr lang="ru-RU" sz="1100" dirty="0" smtClean="0"/>
                        <a:t>8</a:t>
                      </a:r>
                      <a:r>
                        <a:rPr lang="ru-RU" sz="1100" baseline="0" dirty="0" smtClean="0"/>
                        <a:t> 453</a:t>
                      </a:r>
                      <a:endParaRPr lang="ru-RU" sz="1100" dirty="0" smtClean="0"/>
                    </a:p>
                    <a:p>
                      <a:endParaRPr lang="ru-RU" sz="1100" dirty="0"/>
                    </a:p>
                  </a:txBody>
                  <a:tcPr/>
                </a:tc>
                <a:tc>
                  <a:txBody>
                    <a:bodyPr/>
                    <a:lstStyle/>
                    <a:p>
                      <a:pPr algn="l"/>
                      <a:r>
                        <a:rPr lang="ru-RU" sz="1100" b="0" dirty="0" smtClean="0"/>
                        <a:t>7 000</a:t>
                      </a:r>
                      <a:endParaRPr lang="ru-RU" sz="1100" b="0" dirty="0"/>
                    </a:p>
                  </a:txBody>
                  <a:tcPr/>
                </a:tc>
                <a:tc>
                  <a:txBody>
                    <a:bodyPr/>
                    <a:lstStyle/>
                    <a:p>
                      <a:pPr algn="l"/>
                      <a:r>
                        <a:rPr lang="ru-RU" sz="1100" b="0" dirty="0" smtClean="0"/>
                        <a:t>7</a:t>
                      </a:r>
                      <a:r>
                        <a:rPr lang="ru-RU" sz="1100" b="0" baseline="0" dirty="0" smtClean="0"/>
                        <a:t> 180</a:t>
                      </a:r>
                      <a:endParaRPr lang="ru-RU" sz="1100" b="0" dirty="0"/>
                    </a:p>
                  </a:txBody>
                  <a:tcPr/>
                </a:tc>
              </a:tr>
              <a:tr h="260311">
                <a:tc>
                  <a:txBody>
                    <a:bodyPr/>
                    <a:lstStyle/>
                    <a:p>
                      <a:r>
                        <a:rPr lang="ru-RU" sz="1100" dirty="0" smtClean="0"/>
                        <a:t>Функционирование органов местной администрации</a:t>
                      </a:r>
                      <a:endParaRPr lang="ru-RU" sz="1100" dirty="0"/>
                    </a:p>
                  </a:txBody>
                  <a:tcPr/>
                </a:tc>
                <a:tc>
                  <a:txBody>
                    <a:bodyPr/>
                    <a:lstStyle/>
                    <a:p>
                      <a:r>
                        <a:rPr lang="ru-RU" sz="1100" dirty="0" smtClean="0"/>
                        <a:t>01</a:t>
                      </a:r>
                      <a:endParaRPr lang="ru-RU" sz="1100" dirty="0"/>
                    </a:p>
                  </a:txBody>
                  <a:tcPr/>
                </a:tc>
                <a:tc>
                  <a:txBody>
                    <a:bodyPr/>
                    <a:lstStyle/>
                    <a:p>
                      <a:r>
                        <a:rPr lang="ru-RU" sz="1100" dirty="0" smtClean="0"/>
                        <a:t>04</a:t>
                      </a:r>
                      <a:endParaRPr lang="ru-RU" sz="1100" dirty="0"/>
                    </a:p>
                  </a:txBody>
                  <a:tcPr/>
                </a:tc>
                <a:tc>
                  <a:txBody>
                    <a:bodyPr/>
                    <a:lstStyle/>
                    <a:p>
                      <a:r>
                        <a:rPr lang="ru-RU" sz="1100" dirty="0" smtClean="0"/>
                        <a:t>90</a:t>
                      </a:r>
                      <a:r>
                        <a:rPr lang="ru-RU" sz="1100" baseline="0" dirty="0" smtClean="0"/>
                        <a:t> 890</a:t>
                      </a:r>
                      <a:endParaRPr lang="ru-RU" sz="1100" dirty="0"/>
                    </a:p>
                  </a:txBody>
                  <a:tcPr/>
                </a:tc>
                <a:tc>
                  <a:txBody>
                    <a:bodyPr/>
                    <a:lstStyle/>
                    <a:p>
                      <a:r>
                        <a:rPr lang="ru-RU" sz="1100" dirty="0" smtClean="0"/>
                        <a:t>91 772</a:t>
                      </a:r>
                      <a:endParaRPr lang="ru-RU" sz="1100" dirty="0"/>
                    </a:p>
                  </a:txBody>
                  <a:tcPr/>
                </a:tc>
                <a:tc>
                  <a:txBody>
                    <a:bodyPr/>
                    <a:lstStyle/>
                    <a:p>
                      <a:r>
                        <a:rPr lang="ru-RU" sz="1100" dirty="0" smtClean="0"/>
                        <a:t>91 805</a:t>
                      </a:r>
                      <a:endParaRPr lang="ru-RU" sz="1100" dirty="0"/>
                    </a:p>
                  </a:txBody>
                  <a:tcPr/>
                </a:tc>
              </a:tr>
              <a:tr h="482888">
                <a:tc>
                  <a:txBody>
                    <a:bodyPr/>
                    <a:lstStyle/>
                    <a:p>
                      <a:r>
                        <a:rPr lang="ru-RU" sz="1100" dirty="0" smtClean="0"/>
                        <a:t>Обеспечение</a:t>
                      </a:r>
                      <a:r>
                        <a:rPr lang="ru-RU" sz="1100" baseline="0" dirty="0" smtClean="0"/>
                        <a:t> деятельности финансовых, налоговых и таможенных органов и органов надзора</a:t>
                      </a:r>
                      <a:endParaRPr lang="ru-RU" sz="1100" dirty="0"/>
                    </a:p>
                  </a:txBody>
                  <a:tcPr/>
                </a:tc>
                <a:tc>
                  <a:txBody>
                    <a:bodyPr/>
                    <a:lstStyle/>
                    <a:p>
                      <a:r>
                        <a:rPr lang="ru-RU" sz="1100" dirty="0" smtClean="0"/>
                        <a:t>01</a:t>
                      </a:r>
                      <a:endParaRPr lang="ru-RU" sz="1100" dirty="0"/>
                    </a:p>
                  </a:txBody>
                  <a:tcPr/>
                </a:tc>
                <a:tc>
                  <a:txBody>
                    <a:bodyPr/>
                    <a:lstStyle/>
                    <a:p>
                      <a:r>
                        <a:rPr lang="ru-RU" sz="1100" dirty="0" smtClean="0"/>
                        <a:t>06</a:t>
                      </a:r>
                      <a:endParaRPr lang="ru-RU" sz="1100" dirty="0"/>
                    </a:p>
                  </a:txBody>
                  <a:tcPr/>
                </a:tc>
                <a:tc>
                  <a:txBody>
                    <a:bodyPr/>
                    <a:lstStyle/>
                    <a:p>
                      <a:r>
                        <a:rPr lang="ru-RU" sz="1100" dirty="0" smtClean="0"/>
                        <a:t>22</a:t>
                      </a:r>
                      <a:r>
                        <a:rPr lang="ru-RU" sz="1100" baseline="0" dirty="0" smtClean="0"/>
                        <a:t> 850</a:t>
                      </a:r>
                      <a:endParaRPr lang="ru-RU" sz="1100" dirty="0"/>
                    </a:p>
                  </a:txBody>
                  <a:tcPr/>
                </a:tc>
                <a:tc>
                  <a:txBody>
                    <a:bodyPr/>
                    <a:lstStyle/>
                    <a:p>
                      <a:pPr algn="l"/>
                      <a:r>
                        <a:rPr lang="ru-RU" sz="1100" b="0" dirty="0" smtClean="0"/>
                        <a:t>22 364</a:t>
                      </a:r>
                      <a:endParaRPr lang="ru-RU" sz="1100" b="0" dirty="0"/>
                    </a:p>
                  </a:txBody>
                  <a:tcPr/>
                </a:tc>
                <a:tc>
                  <a:txBody>
                    <a:bodyPr/>
                    <a:lstStyle/>
                    <a:p>
                      <a:pPr algn="l"/>
                      <a:r>
                        <a:rPr lang="ru-RU" sz="1100" b="0" dirty="0" smtClean="0"/>
                        <a:t>22 590</a:t>
                      </a:r>
                      <a:endParaRPr lang="ru-RU" sz="1100" b="0" dirty="0"/>
                    </a:p>
                  </a:txBody>
                  <a:tcPr/>
                </a:tc>
              </a:tr>
              <a:tr h="345720">
                <a:tc>
                  <a:txBody>
                    <a:bodyPr/>
                    <a:lstStyle/>
                    <a:p>
                      <a:r>
                        <a:rPr lang="ru-RU" sz="1100" dirty="0" smtClean="0"/>
                        <a:t>Обеспечение проведения референдумов и выборов</a:t>
                      </a:r>
                      <a:endParaRPr lang="ru-RU" sz="1100" dirty="0"/>
                    </a:p>
                  </a:txBody>
                  <a:tcPr/>
                </a:tc>
                <a:tc>
                  <a:txBody>
                    <a:bodyPr/>
                    <a:lstStyle/>
                    <a:p>
                      <a:r>
                        <a:rPr lang="ru-RU" sz="1100" dirty="0" smtClean="0"/>
                        <a:t>01</a:t>
                      </a:r>
                      <a:endParaRPr lang="ru-RU" sz="1100" dirty="0"/>
                    </a:p>
                  </a:txBody>
                  <a:tcPr/>
                </a:tc>
                <a:tc>
                  <a:txBody>
                    <a:bodyPr/>
                    <a:lstStyle/>
                    <a:p>
                      <a:r>
                        <a:rPr lang="ru-RU" sz="1100" dirty="0" smtClean="0"/>
                        <a:t>07</a:t>
                      </a:r>
                      <a:endParaRPr lang="ru-RU" sz="1100" dirty="0"/>
                    </a:p>
                  </a:txBody>
                  <a:tcPr/>
                </a:tc>
                <a:tc>
                  <a:txBody>
                    <a:bodyPr/>
                    <a:lstStyle/>
                    <a:p>
                      <a:r>
                        <a:rPr lang="ru-RU" sz="1100" dirty="0" smtClean="0"/>
                        <a:t>-</a:t>
                      </a:r>
                      <a:endParaRPr lang="ru-RU" sz="1100" dirty="0"/>
                    </a:p>
                  </a:txBody>
                  <a:tcPr/>
                </a:tc>
                <a:tc>
                  <a:txBody>
                    <a:bodyPr/>
                    <a:lstStyle/>
                    <a:p>
                      <a:r>
                        <a:rPr lang="ru-RU" sz="1100" dirty="0" smtClean="0"/>
                        <a:t>-</a:t>
                      </a:r>
                      <a:endParaRPr lang="ru-RU" sz="1100" dirty="0"/>
                    </a:p>
                  </a:txBody>
                  <a:tcPr/>
                </a:tc>
                <a:tc>
                  <a:txBody>
                    <a:bodyPr/>
                    <a:lstStyle/>
                    <a:p>
                      <a:r>
                        <a:rPr lang="ru-RU" sz="1100" dirty="0" smtClean="0"/>
                        <a:t>-</a:t>
                      </a:r>
                      <a:endParaRPr lang="ru-RU" sz="1100" dirty="0"/>
                    </a:p>
                  </a:txBody>
                  <a:tcPr/>
                </a:tc>
              </a:tr>
              <a:tr h="309511">
                <a:tc>
                  <a:txBody>
                    <a:bodyPr/>
                    <a:lstStyle/>
                    <a:p>
                      <a:r>
                        <a:rPr lang="ru-RU" sz="1100" dirty="0" smtClean="0"/>
                        <a:t>Резервные</a:t>
                      </a:r>
                      <a:r>
                        <a:rPr lang="ru-RU" sz="1100" baseline="0" dirty="0" smtClean="0"/>
                        <a:t> фонды</a:t>
                      </a:r>
                      <a:endParaRPr lang="ru-RU" sz="1100" dirty="0"/>
                    </a:p>
                  </a:txBody>
                  <a:tcPr/>
                </a:tc>
                <a:tc>
                  <a:txBody>
                    <a:bodyPr/>
                    <a:lstStyle/>
                    <a:p>
                      <a:r>
                        <a:rPr lang="ru-RU" sz="1100" dirty="0" smtClean="0"/>
                        <a:t>01</a:t>
                      </a:r>
                      <a:endParaRPr lang="ru-RU" sz="1100" dirty="0"/>
                    </a:p>
                  </a:txBody>
                  <a:tcPr/>
                </a:tc>
                <a:tc>
                  <a:txBody>
                    <a:bodyPr/>
                    <a:lstStyle/>
                    <a:p>
                      <a:r>
                        <a:rPr lang="ru-RU" sz="1100" dirty="0" smtClean="0"/>
                        <a:t>11</a:t>
                      </a:r>
                      <a:endParaRPr lang="ru-RU" sz="1100" dirty="0"/>
                    </a:p>
                  </a:txBody>
                  <a:tcPr/>
                </a:tc>
                <a:tc>
                  <a:txBody>
                    <a:bodyPr/>
                    <a:lstStyle/>
                    <a:p>
                      <a:r>
                        <a:rPr lang="ru-RU" sz="1100" dirty="0" smtClean="0"/>
                        <a:t>15</a:t>
                      </a:r>
                      <a:r>
                        <a:rPr lang="ru-RU" sz="1100" baseline="0" dirty="0" smtClean="0"/>
                        <a:t> 950</a:t>
                      </a:r>
                      <a:endParaRPr lang="ru-RU" sz="1100" dirty="0"/>
                    </a:p>
                  </a:txBody>
                  <a:tcPr/>
                </a:tc>
                <a:tc>
                  <a:txBody>
                    <a:bodyPr/>
                    <a:lstStyle/>
                    <a:p>
                      <a:r>
                        <a:rPr lang="ru-RU" sz="1100" dirty="0" smtClean="0"/>
                        <a:t>15</a:t>
                      </a:r>
                      <a:r>
                        <a:rPr lang="ru-RU" sz="1100" baseline="0" dirty="0" smtClean="0"/>
                        <a:t> 950</a:t>
                      </a:r>
                      <a:endParaRPr lang="ru-RU" sz="1100" dirty="0"/>
                    </a:p>
                  </a:txBody>
                  <a:tcPr/>
                </a:tc>
                <a:tc>
                  <a:txBody>
                    <a:bodyPr/>
                    <a:lstStyle/>
                    <a:p>
                      <a:r>
                        <a:rPr lang="ru-RU" sz="1100" dirty="0" smtClean="0"/>
                        <a:t>15</a:t>
                      </a:r>
                      <a:r>
                        <a:rPr lang="ru-RU" sz="1100" baseline="0" dirty="0" smtClean="0"/>
                        <a:t> 950</a:t>
                      </a:r>
                      <a:endParaRPr lang="ru-RU" sz="1100" dirty="0"/>
                    </a:p>
                  </a:txBody>
                  <a:tcPr/>
                </a:tc>
              </a:tr>
              <a:tr h="362609">
                <a:tc>
                  <a:txBody>
                    <a:bodyPr/>
                    <a:lstStyle/>
                    <a:p>
                      <a:r>
                        <a:rPr lang="ru-RU" sz="1100" dirty="0" smtClean="0"/>
                        <a:t>Другие общегосударственные вопросы</a:t>
                      </a:r>
                      <a:endParaRPr lang="ru-RU" sz="1100" dirty="0"/>
                    </a:p>
                  </a:txBody>
                  <a:tcPr/>
                </a:tc>
                <a:tc>
                  <a:txBody>
                    <a:bodyPr/>
                    <a:lstStyle/>
                    <a:p>
                      <a:r>
                        <a:rPr lang="ru-RU" sz="1100" dirty="0" smtClean="0"/>
                        <a:t>01</a:t>
                      </a:r>
                      <a:endParaRPr lang="ru-RU" sz="1100" dirty="0"/>
                    </a:p>
                  </a:txBody>
                  <a:tcPr/>
                </a:tc>
                <a:tc>
                  <a:txBody>
                    <a:bodyPr/>
                    <a:lstStyle/>
                    <a:p>
                      <a:r>
                        <a:rPr lang="ru-RU" sz="1100" dirty="0" smtClean="0"/>
                        <a:t>13</a:t>
                      </a:r>
                      <a:endParaRPr lang="ru-RU" sz="1100" dirty="0"/>
                    </a:p>
                  </a:txBody>
                  <a:tcPr/>
                </a:tc>
                <a:tc>
                  <a:txBody>
                    <a:bodyPr/>
                    <a:lstStyle/>
                    <a:p>
                      <a:r>
                        <a:rPr lang="ru-RU" sz="1100" dirty="0" smtClean="0"/>
                        <a:t>37</a:t>
                      </a:r>
                      <a:r>
                        <a:rPr lang="ru-RU" sz="1100" baseline="0" dirty="0" smtClean="0"/>
                        <a:t> 886</a:t>
                      </a:r>
                      <a:endParaRPr lang="ru-RU" sz="1100" dirty="0"/>
                    </a:p>
                  </a:txBody>
                  <a:tcPr/>
                </a:tc>
                <a:tc>
                  <a:txBody>
                    <a:bodyPr/>
                    <a:lstStyle/>
                    <a:p>
                      <a:pPr algn="l"/>
                      <a:r>
                        <a:rPr lang="ru-RU" sz="1100" dirty="0" smtClean="0"/>
                        <a:t>47 167</a:t>
                      </a:r>
                    </a:p>
                  </a:txBody>
                  <a:tcPr/>
                </a:tc>
                <a:tc>
                  <a:txBody>
                    <a:bodyPr/>
                    <a:lstStyle/>
                    <a:p>
                      <a:r>
                        <a:rPr lang="ru-RU" sz="1100" b="0" dirty="0" smtClean="0"/>
                        <a:t>70 579</a:t>
                      </a:r>
                      <a:endParaRPr lang="ru-RU" sz="1100" b="0" dirty="0"/>
                    </a:p>
                  </a:txBody>
                  <a:tcPr/>
                </a:tc>
              </a:tr>
              <a:tr h="320390">
                <a:tc>
                  <a:txBody>
                    <a:bodyPr/>
                    <a:lstStyle/>
                    <a:p>
                      <a:r>
                        <a:rPr lang="ru-RU" sz="1100" b="1" dirty="0" smtClean="0"/>
                        <a:t>НАЦИОНАЛЬНАЯ</a:t>
                      </a:r>
                      <a:r>
                        <a:rPr lang="ru-RU" sz="1100" b="1" baseline="0" dirty="0" smtClean="0"/>
                        <a:t> ОБОРОНА</a:t>
                      </a:r>
                      <a:endParaRPr lang="ru-RU" sz="1100" b="1" dirty="0"/>
                    </a:p>
                  </a:txBody>
                  <a:tcPr/>
                </a:tc>
                <a:tc>
                  <a:txBody>
                    <a:bodyPr/>
                    <a:lstStyle/>
                    <a:p>
                      <a:r>
                        <a:rPr lang="ru-RU" sz="1100" b="1" dirty="0" smtClean="0"/>
                        <a:t>02</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2</a:t>
                      </a:r>
                      <a:r>
                        <a:rPr lang="ru-RU" sz="1100" b="1" baseline="0" dirty="0" smtClean="0"/>
                        <a:t> 472</a:t>
                      </a:r>
                      <a:endParaRPr lang="ru-RU" sz="1100" b="1" dirty="0"/>
                    </a:p>
                  </a:txBody>
                  <a:tcPr/>
                </a:tc>
                <a:tc>
                  <a:txBody>
                    <a:bodyPr/>
                    <a:lstStyle/>
                    <a:p>
                      <a:pPr algn="l"/>
                      <a:r>
                        <a:rPr lang="ru-RU" sz="1100" b="1" dirty="0" smtClean="0"/>
                        <a:t>2</a:t>
                      </a:r>
                      <a:r>
                        <a:rPr lang="ru-RU" sz="1100" b="1" baseline="0" dirty="0" smtClean="0"/>
                        <a:t> 472</a:t>
                      </a:r>
                      <a:endParaRPr lang="ru-RU" sz="1100" b="1" dirty="0" smtClean="0"/>
                    </a:p>
                  </a:txBody>
                  <a:tcPr/>
                </a:tc>
                <a:tc>
                  <a:txBody>
                    <a:bodyPr/>
                    <a:lstStyle/>
                    <a:p>
                      <a:r>
                        <a:rPr lang="ru-RU" sz="1100" b="1" dirty="0" smtClean="0"/>
                        <a:t>2</a:t>
                      </a:r>
                      <a:r>
                        <a:rPr lang="ru-RU" sz="1100" b="1" baseline="0" dirty="0" smtClean="0"/>
                        <a:t> 472</a:t>
                      </a:r>
                      <a:endParaRPr lang="ru-RU" sz="1100" b="1" dirty="0"/>
                    </a:p>
                  </a:txBody>
                  <a:tcPr/>
                </a:tc>
              </a:tr>
              <a:tr h="290087">
                <a:tc>
                  <a:txBody>
                    <a:bodyPr/>
                    <a:lstStyle/>
                    <a:p>
                      <a:r>
                        <a:rPr lang="ru-RU" sz="1100" dirty="0" smtClean="0"/>
                        <a:t>Мобилизация и вневойсковая подготовка</a:t>
                      </a:r>
                      <a:endParaRPr lang="ru-RU" sz="1100" dirty="0"/>
                    </a:p>
                  </a:txBody>
                  <a:tcPr/>
                </a:tc>
                <a:tc>
                  <a:txBody>
                    <a:bodyPr/>
                    <a:lstStyle/>
                    <a:p>
                      <a:r>
                        <a:rPr lang="ru-RU" sz="1100" dirty="0" smtClean="0"/>
                        <a:t>02</a:t>
                      </a:r>
                      <a:endParaRPr lang="ru-RU" sz="1100" dirty="0"/>
                    </a:p>
                  </a:txBody>
                  <a:tcPr/>
                </a:tc>
                <a:tc>
                  <a:txBody>
                    <a:bodyPr/>
                    <a:lstStyle/>
                    <a:p>
                      <a:r>
                        <a:rPr lang="ru-RU" sz="1100" dirty="0" smtClean="0"/>
                        <a:t>03</a:t>
                      </a:r>
                      <a:endParaRPr lang="ru-RU" sz="1100" dirty="0"/>
                    </a:p>
                  </a:txBody>
                  <a:tcPr/>
                </a:tc>
                <a:tc>
                  <a:txBody>
                    <a:bodyPr/>
                    <a:lstStyle/>
                    <a:p>
                      <a:r>
                        <a:rPr lang="ru-RU" sz="1100" dirty="0" smtClean="0"/>
                        <a:t>2</a:t>
                      </a:r>
                      <a:r>
                        <a:rPr lang="ru-RU" sz="1100" baseline="0" dirty="0" smtClean="0"/>
                        <a:t> 472</a:t>
                      </a:r>
                      <a:endParaRPr lang="ru-RU" sz="1100" dirty="0"/>
                    </a:p>
                  </a:txBody>
                  <a:tcPr/>
                </a:tc>
                <a:tc>
                  <a:txBody>
                    <a:bodyPr/>
                    <a:lstStyle/>
                    <a:p>
                      <a:r>
                        <a:rPr lang="ru-RU" sz="1100" dirty="0" smtClean="0"/>
                        <a:t>2</a:t>
                      </a:r>
                      <a:r>
                        <a:rPr lang="ru-RU" sz="1100" baseline="0" dirty="0" smtClean="0"/>
                        <a:t> 472</a:t>
                      </a:r>
                      <a:endParaRPr lang="ru-RU" sz="1100" dirty="0"/>
                    </a:p>
                  </a:txBody>
                  <a:tcPr/>
                </a:tc>
                <a:tc>
                  <a:txBody>
                    <a:bodyPr/>
                    <a:lstStyle/>
                    <a:p>
                      <a:r>
                        <a:rPr lang="ru-RU" sz="1100" dirty="0" smtClean="0"/>
                        <a:t>2</a:t>
                      </a:r>
                      <a:r>
                        <a:rPr lang="ru-RU" sz="1100" baseline="0" dirty="0" smtClean="0"/>
                        <a:t> 472</a:t>
                      </a:r>
                      <a:endParaRPr lang="ru-RU" sz="1100" dirty="0"/>
                    </a:p>
                  </a:txBody>
                  <a:tcPr/>
                </a:tc>
              </a:tr>
              <a:tr h="318852">
                <a:tc>
                  <a:txBody>
                    <a:bodyPr/>
                    <a:lstStyle/>
                    <a:p>
                      <a:r>
                        <a:rPr lang="ru-RU" sz="1100" b="1" dirty="0" smtClean="0"/>
                        <a:t>НАЦИОНАЛЬНАЯ ЭКОНОМИКА</a:t>
                      </a:r>
                      <a:endParaRPr lang="ru-RU" sz="1100" b="1" dirty="0"/>
                    </a:p>
                  </a:txBody>
                  <a:tcPr/>
                </a:tc>
                <a:tc>
                  <a:txBody>
                    <a:bodyPr/>
                    <a:lstStyle/>
                    <a:p>
                      <a:r>
                        <a:rPr lang="ru-RU" sz="1100" b="1" dirty="0" smtClean="0"/>
                        <a:t>04</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12</a:t>
                      </a:r>
                      <a:r>
                        <a:rPr lang="ru-RU" sz="1100" b="1" baseline="0" dirty="0" smtClean="0"/>
                        <a:t> 024</a:t>
                      </a:r>
                      <a:endParaRPr lang="ru-RU" sz="1100" b="1" dirty="0"/>
                    </a:p>
                  </a:txBody>
                  <a:tcPr/>
                </a:tc>
                <a:tc>
                  <a:txBody>
                    <a:bodyPr/>
                    <a:lstStyle/>
                    <a:p>
                      <a:r>
                        <a:rPr lang="ru-RU" sz="1100" b="1" dirty="0" smtClean="0"/>
                        <a:t>14</a:t>
                      </a:r>
                      <a:r>
                        <a:rPr lang="ru-RU" sz="1100" b="1" baseline="0" dirty="0" smtClean="0"/>
                        <a:t> 246</a:t>
                      </a:r>
                      <a:endParaRPr lang="ru-RU" sz="1100" b="1" dirty="0"/>
                    </a:p>
                  </a:txBody>
                  <a:tcPr/>
                </a:tc>
                <a:tc>
                  <a:txBody>
                    <a:bodyPr/>
                    <a:lstStyle/>
                    <a:p>
                      <a:r>
                        <a:rPr lang="ru-RU" sz="1100" b="1" dirty="0" smtClean="0"/>
                        <a:t>14</a:t>
                      </a:r>
                      <a:r>
                        <a:rPr lang="ru-RU" sz="1100" b="1" baseline="0" dirty="0" smtClean="0"/>
                        <a:t> 268</a:t>
                      </a:r>
                      <a:endParaRPr lang="ru-RU" sz="1100" b="1" dirty="0"/>
                    </a:p>
                  </a:txBody>
                  <a:tcPr/>
                </a:tc>
              </a:tr>
              <a:tr h="289733">
                <a:tc>
                  <a:txBody>
                    <a:bodyPr/>
                    <a:lstStyle/>
                    <a:p>
                      <a:r>
                        <a:rPr lang="ru-RU" sz="1100" dirty="0" smtClean="0"/>
                        <a:t>Сельское хозяйство и рыболовство</a:t>
                      </a:r>
                      <a:endParaRPr lang="ru-RU" sz="1100" dirty="0"/>
                    </a:p>
                  </a:txBody>
                  <a:tcPr/>
                </a:tc>
                <a:tc>
                  <a:txBody>
                    <a:bodyPr/>
                    <a:lstStyle/>
                    <a:p>
                      <a:r>
                        <a:rPr lang="ru-RU" sz="1100" dirty="0" smtClean="0"/>
                        <a:t>04</a:t>
                      </a:r>
                      <a:endParaRPr lang="ru-RU" sz="1100" dirty="0"/>
                    </a:p>
                  </a:txBody>
                  <a:tcPr/>
                </a:tc>
                <a:tc>
                  <a:txBody>
                    <a:bodyPr/>
                    <a:lstStyle/>
                    <a:p>
                      <a:r>
                        <a:rPr lang="ru-RU" sz="1100" dirty="0" smtClean="0"/>
                        <a:t>05</a:t>
                      </a:r>
                      <a:endParaRPr lang="ru-RU" sz="1100" dirty="0"/>
                    </a:p>
                  </a:txBody>
                  <a:tcPr/>
                </a:tc>
                <a:tc>
                  <a:txBody>
                    <a:bodyPr/>
                    <a:lstStyle/>
                    <a:p>
                      <a:r>
                        <a:rPr lang="ru-RU" sz="1100" dirty="0" smtClean="0"/>
                        <a:t>4</a:t>
                      </a:r>
                      <a:r>
                        <a:rPr lang="ru-RU" sz="1100" baseline="0" dirty="0" smtClean="0"/>
                        <a:t> 174</a:t>
                      </a:r>
                      <a:endParaRPr lang="ru-RU" sz="1100" dirty="0"/>
                    </a:p>
                  </a:txBody>
                  <a:tcPr/>
                </a:tc>
                <a:tc>
                  <a:txBody>
                    <a:bodyPr/>
                    <a:lstStyle/>
                    <a:p>
                      <a:r>
                        <a:rPr lang="ru-RU" sz="1100" dirty="0" smtClean="0"/>
                        <a:t>4</a:t>
                      </a:r>
                      <a:r>
                        <a:rPr lang="ru-RU" sz="1100" baseline="0" dirty="0" smtClean="0"/>
                        <a:t> 196</a:t>
                      </a:r>
                      <a:endParaRPr lang="ru-RU" sz="1100" dirty="0"/>
                    </a:p>
                  </a:txBody>
                  <a:tcPr/>
                </a:tc>
                <a:tc>
                  <a:txBody>
                    <a:bodyPr/>
                    <a:lstStyle/>
                    <a:p>
                      <a:r>
                        <a:rPr lang="ru-RU" sz="1100" dirty="0" smtClean="0"/>
                        <a:t>4</a:t>
                      </a:r>
                      <a:r>
                        <a:rPr lang="ru-RU" sz="1100" baseline="0" dirty="0" smtClean="0"/>
                        <a:t> 218</a:t>
                      </a:r>
                      <a:endParaRPr lang="ru-RU" sz="1100" dirty="0"/>
                    </a:p>
                  </a:txBody>
                  <a:tcPr/>
                </a:tc>
              </a:tr>
              <a:tr h="361465">
                <a:tc>
                  <a:txBody>
                    <a:bodyPr/>
                    <a:lstStyle/>
                    <a:p>
                      <a:r>
                        <a:rPr lang="ru-RU" sz="1100" dirty="0" smtClean="0"/>
                        <a:t>Другие</a:t>
                      </a:r>
                      <a:r>
                        <a:rPr lang="ru-RU" sz="1100" baseline="0" dirty="0" smtClean="0"/>
                        <a:t> вопросы в области национальной экономики</a:t>
                      </a:r>
                      <a:endParaRPr lang="ru-RU" sz="1100" dirty="0"/>
                    </a:p>
                  </a:txBody>
                  <a:tcPr/>
                </a:tc>
                <a:tc>
                  <a:txBody>
                    <a:bodyPr/>
                    <a:lstStyle/>
                    <a:p>
                      <a:r>
                        <a:rPr lang="ru-RU" sz="1100" dirty="0" smtClean="0"/>
                        <a:t>04</a:t>
                      </a:r>
                      <a:endParaRPr lang="ru-RU" sz="1100" dirty="0"/>
                    </a:p>
                  </a:txBody>
                  <a:tcPr/>
                </a:tc>
                <a:tc>
                  <a:txBody>
                    <a:bodyPr/>
                    <a:lstStyle/>
                    <a:p>
                      <a:r>
                        <a:rPr lang="ru-RU" sz="1100" dirty="0" smtClean="0"/>
                        <a:t>12</a:t>
                      </a:r>
                      <a:endParaRPr lang="ru-RU" sz="1100" dirty="0"/>
                    </a:p>
                  </a:txBody>
                  <a:tcPr/>
                </a:tc>
                <a:tc>
                  <a:txBody>
                    <a:bodyPr/>
                    <a:lstStyle/>
                    <a:p>
                      <a:r>
                        <a:rPr lang="ru-RU" sz="1100" dirty="0" smtClean="0"/>
                        <a:t>26</a:t>
                      </a:r>
                      <a:r>
                        <a:rPr lang="ru-RU" sz="1100" baseline="0" dirty="0" smtClean="0"/>
                        <a:t> 350</a:t>
                      </a:r>
                      <a:endParaRPr lang="ru-RU" sz="1100" dirty="0"/>
                    </a:p>
                  </a:txBody>
                  <a:tcPr/>
                </a:tc>
                <a:tc>
                  <a:txBody>
                    <a:bodyPr/>
                    <a:lstStyle/>
                    <a:p>
                      <a:r>
                        <a:rPr lang="ru-RU" sz="1100" dirty="0" smtClean="0"/>
                        <a:t>10</a:t>
                      </a:r>
                      <a:r>
                        <a:rPr lang="ru-RU" sz="1100" baseline="0" dirty="0" smtClean="0"/>
                        <a:t> 050</a:t>
                      </a:r>
                      <a:endParaRPr lang="ru-RU" sz="1100" dirty="0"/>
                    </a:p>
                  </a:txBody>
                  <a:tcPr/>
                </a:tc>
                <a:tc>
                  <a:txBody>
                    <a:bodyPr/>
                    <a:lstStyle/>
                    <a:p>
                      <a:r>
                        <a:rPr lang="ru-RU" sz="1100" dirty="0" smtClean="0"/>
                        <a:t>10</a:t>
                      </a:r>
                      <a:r>
                        <a:rPr lang="ru-RU" sz="1100" baseline="0" dirty="0" smtClean="0"/>
                        <a:t> 050</a:t>
                      </a:r>
                      <a:endParaRPr lang="ru-RU" sz="1100" dirty="0"/>
                    </a:p>
                  </a:txBody>
                  <a:tcPr/>
                </a:tc>
              </a:tr>
              <a:tr h="361465">
                <a:tc>
                  <a:txBody>
                    <a:bodyPr/>
                    <a:lstStyle/>
                    <a:p>
                      <a:r>
                        <a:rPr lang="ru-RU" sz="1100" b="1" dirty="0" smtClean="0"/>
                        <a:t>ЖИЛИЩНО_КОММУНАЛЬНОЕ ХОЗЯЙСТВО</a:t>
                      </a:r>
                      <a:endParaRPr lang="ru-RU" sz="1100" b="1" dirty="0"/>
                    </a:p>
                  </a:txBody>
                  <a:tcPr/>
                </a:tc>
                <a:tc>
                  <a:txBody>
                    <a:bodyPr/>
                    <a:lstStyle/>
                    <a:p>
                      <a:r>
                        <a:rPr lang="ru-RU" sz="1100" b="1" dirty="0" smtClean="0"/>
                        <a:t>05</a:t>
                      </a:r>
                      <a:endParaRPr lang="ru-RU" sz="1100" b="1" dirty="0"/>
                    </a:p>
                  </a:txBody>
                  <a:tcPr/>
                </a:tc>
                <a:tc>
                  <a:txBody>
                    <a:bodyPr/>
                    <a:lstStyle/>
                    <a:p>
                      <a:endParaRPr lang="ru-RU" sz="1100" b="1" dirty="0"/>
                    </a:p>
                  </a:txBody>
                  <a:tcPr/>
                </a:tc>
                <a:tc>
                  <a:txBody>
                    <a:bodyPr/>
                    <a:lstStyle/>
                    <a:p>
                      <a:r>
                        <a:rPr lang="ru-RU" sz="1100" b="1" dirty="0" smtClean="0"/>
                        <a:t>1</a:t>
                      </a:r>
                      <a:r>
                        <a:rPr lang="ru-RU" sz="1100" b="1" baseline="0" dirty="0" smtClean="0"/>
                        <a:t> 111</a:t>
                      </a:r>
                      <a:endParaRPr lang="ru-RU" sz="1100" b="1" dirty="0"/>
                    </a:p>
                  </a:txBody>
                  <a:tcPr/>
                </a:tc>
                <a:tc>
                  <a:txBody>
                    <a:bodyPr/>
                    <a:lstStyle/>
                    <a:p>
                      <a:pPr algn="l"/>
                      <a:r>
                        <a:rPr lang="ru-RU" sz="1100" b="1" dirty="0" smtClean="0"/>
                        <a:t>0</a:t>
                      </a:r>
                      <a:endParaRPr lang="ru-RU" sz="1100" b="1" dirty="0"/>
                    </a:p>
                  </a:txBody>
                  <a:tcPr/>
                </a:tc>
                <a:tc>
                  <a:txBody>
                    <a:bodyPr/>
                    <a:lstStyle/>
                    <a:p>
                      <a:pPr algn="l"/>
                      <a:r>
                        <a:rPr lang="ru-RU" sz="1100" b="1" dirty="0" smtClean="0"/>
                        <a:t>0</a:t>
                      </a:r>
                      <a:endParaRPr lang="ru-RU" sz="1100" b="1" dirty="0"/>
                    </a:p>
                  </a:txBody>
                  <a:tcPr/>
                </a:tc>
              </a:tr>
              <a:tr h="361465">
                <a:tc>
                  <a:txBody>
                    <a:bodyPr/>
                    <a:lstStyle/>
                    <a:p>
                      <a:r>
                        <a:rPr lang="ru-RU" sz="1100" b="0" dirty="0" smtClean="0"/>
                        <a:t>Благоустройство</a:t>
                      </a:r>
                      <a:endParaRPr lang="ru-RU" sz="1100" b="0" dirty="0"/>
                    </a:p>
                  </a:txBody>
                  <a:tcPr/>
                </a:tc>
                <a:tc>
                  <a:txBody>
                    <a:bodyPr/>
                    <a:lstStyle/>
                    <a:p>
                      <a:r>
                        <a:rPr lang="ru-RU" sz="1100" b="0" dirty="0" smtClean="0"/>
                        <a:t>05</a:t>
                      </a:r>
                      <a:endParaRPr lang="ru-RU" sz="1100" b="0" dirty="0"/>
                    </a:p>
                  </a:txBody>
                  <a:tcPr/>
                </a:tc>
                <a:tc>
                  <a:txBody>
                    <a:bodyPr/>
                    <a:lstStyle/>
                    <a:p>
                      <a:r>
                        <a:rPr lang="ru-RU" sz="1100" b="0" dirty="0" smtClean="0"/>
                        <a:t>03</a:t>
                      </a:r>
                      <a:endParaRPr lang="ru-RU" sz="1100" b="0" dirty="0"/>
                    </a:p>
                  </a:txBody>
                  <a:tcPr/>
                </a:tc>
                <a:tc>
                  <a:txBody>
                    <a:bodyPr/>
                    <a:lstStyle/>
                    <a:p>
                      <a:r>
                        <a:rPr lang="ru-RU" sz="1100" b="0" dirty="0" smtClean="0"/>
                        <a:t>1</a:t>
                      </a:r>
                      <a:r>
                        <a:rPr lang="ru-RU" sz="1100" b="0" baseline="0" dirty="0" smtClean="0"/>
                        <a:t> 111</a:t>
                      </a:r>
                      <a:endParaRPr lang="ru-RU" sz="1100" b="0" dirty="0"/>
                    </a:p>
                  </a:txBody>
                  <a:tcPr/>
                </a:tc>
                <a:tc>
                  <a:txBody>
                    <a:bodyPr/>
                    <a:lstStyle/>
                    <a:p>
                      <a:pPr algn="l"/>
                      <a:r>
                        <a:rPr lang="ru-RU" sz="1100" b="0" dirty="0" smtClean="0"/>
                        <a:t>0</a:t>
                      </a:r>
                      <a:endParaRPr lang="ru-RU" sz="1100" b="0" dirty="0"/>
                    </a:p>
                  </a:txBody>
                  <a:tcPr/>
                </a:tc>
                <a:tc>
                  <a:txBody>
                    <a:bodyPr/>
                    <a:lstStyle/>
                    <a:p>
                      <a:pPr algn="l"/>
                      <a:r>
                        <a:rPr lang="ru-RU" sz="1100" b="0" dirty="0" smtClean="0"/>
                        <a:t>0</a:t>
                      </a:r>
                      <a:endParaRPr lang="ru-RU" sz="1100" b="0" dirty="0"/>
                    </a:p>
                  </a:txBody>
                  <a:tcPr/>
                </a:tc>
              </a:tr>
            </a:tbl>
          </a:graphicData>
        </a:graphic>
      </p:graphicFrame>
    </p:spTree>
    <p:extLst>
      <p:ext uri="{BB962C8B-B14F-4D97-AF65-F5344CB8AC3E}">
        <p14:creationId xmlns:p14="http://schemas.microsoft.com/office/powerpoint/2010/main" val="137634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8554756"/>
              </p:ext>
            </p:extLst>
          </p:nvPr>
        </p:nvGraphicFramePr>
        <p:xfrm>
          <a:off x="107504" y="33214"/>
          <a:ext cx="8784976" cy="6817844"/>
        </p:xfrm>
        <a:graphic>
          <a:graphicData uri="http://schemas.openxmlformats.org/drawingml/2006/table">
            <a:tbl>
              <a:tblPr firstRow="1" bandRow="1">
                <a:tableStyleId>{5C22544A-7EE6-4342-B048-85BDC9FD1C3A}</a:tableStyleId>
              </a:tblPr>
              <a:tblGrid>
                <a:gridCol w="4824536"/>
                <a:gridCol w="720080"/>
                <a:gridCol w="656545"/>
                <a:gridCol w="855623"/>
                <a:gridCol w="878034"/>
                <a:gridCol w="850158"/>
              </a:tblGrid>
              <a:tr h="144016">
                <a:tc>
                  <a:txBody>
                    <a:bodyPr/>
                    <a:lstStyle/>
                    <a:p>
                      <a:pPr algn="ctr"/>
                      <a:r>
                        <a:rPr lang="ru-RU" sz="1100" dirty="0" smtClean="0"/>
                        <a:t>Наименование</a:t>
                      </a:r>
                      <a:endParaRPr lang="ru-RU" sz="1100" dirty="0"/>
                    </a:p>
                  </a:txBody>
                  <a:tcPr/>
                </a:tc>
                <a:tc>
                  <a:txBody>
                    <a:bodyPr/>
                    <a:lstStyle/>
                    <a:p>
                      <a:pPr algn="ctr"/>
                      <a:r>
                        <a:rPr lang="ru-RU" sz="1100" dirty="0" smtClean="0"/>
                        <a:t>Раздел</a:t>
                      </a:r>
                      <a:endParaRPr lang="ru-RU" sz="1100" dirty="0"/>
                    </a:p>
                  </a:txBody>
                  <a:tcPr/>
                </a:tc>
                <a:tc>
                  <a:txBody>
                    <a:bodyPr/>
                    <a:lstStyle/>
                    <a:p>
                      <a:pPr algn="ctr"/>
                      <a:r>
                        <a:rPr lang="ru-RU" sz="1100" dirty="0" err="1" smtClean="0"/>
                        <a:t>Подр</a:t>
                      </a:r>
                      <a:r>
                        <a:rPr lang="ru-RU" sz="1100" dirty="0" smtClean="0"/>
                        <a:t>.</a:t>
                      </a:r>
                      <a:endParaRPr lang="ru-RU" sz="1100" dirty="0"/>
                    </a:p>
                  </a:txBody>
                  <a:tcPr/>
                </a:tc>
                <a:tc>
                  <a:txBody>
                    <a:bodyPr/>
                    <a:lstStyle/>
                    <a:p>
                      <a:pPr algn="ctr"/>
                      <a:r>
                        <a:rPr lang="ru-RU" sz="1100" dirty="0" smtClean="0"/>
                        <a:t>2019 г.</a:t>
                      </a:r>
                      <a:endParaRPr lang="ru-RU" sz="1100" dirty="0"/>
                    </a:p>
                  </a:txBody>
                  <a:tcPr/>
                </a:tc>
                <a:tc>
                  <a:txBody>
                    <a:bodyPr/>
                    <a:lstStyle/>
                    <a:p>
                      <a:pPr algn="ctr"/>
                      <a:r>
                        <a:rPr lang="ru-RU" sz="1100" dirty="0" smtClean="0"/>
                        <a:t>2020 г.</a:t>
                      </a:r>
                      <a:endParaRPr lang="ru-RU" sz="1100" dirty="0"/>
                    </a:p>
                  </a:txBody>
                  <a:tcPr/>
                </a:tc>
                <a:tc>
                  <a:txBody>
                    <a:bodyPr/>
                    <a:lstStyle/>
                    <a:p>
                      <a:pPr algn="ctr"/>
                      <a:r>
                        <a:rPr lang="ru-RU" sz="1100" dirty="0" smtClean="0"/>
                        <a:t>2021 г.</a:t>
                      </a:r>
                      <a:endParaRPr lang="ru-RU" sz="1100" dirty="0"/>
                    </a:p>
                  </a:txBody>
                  <a:tcPr/>
                </a:tc>
              </a:tr>
              <a:tr h="288032">
                <a:tc>
                  <a:txBody>
                    <a:bodyPr/>
                    <a:lstStyle/>
                    <a:p>
                      <a:r>
                        <a:rPr lang="ru-RU" sz="1100" b="1" dirty="0" smtClean="0"/>
                        <a:t>ОБРАЗОВАНИЕ</a:t>
                      </a:r>
                      <a:endParaRPr lang="ru-RU" sz="1100" b="1" dirty="0"/>
                    </a:p>
                  </a:txBody>
                  <a:tcPr/>
                </a:tc>
                <a:tc>
                  <a:txBody>
                    <a:bodyPr/>
                    <a:lstStyle/>
                    <a:p>
                      <a:r>
                        <a:rPr lang="ru-RU" sz="1100" b="1" dirty="0" smtClean="0"/>
                        <a:t>07</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a:t>
                      </a:r>
                      <a:r>
                        <a:rPr lang="ru-RU" sz="1100" b="1" baseline="0" dirty="0" smtClean="0"/>
                        <a:t> 048 258</a:t>
                      </a:r>
                      <a:endParaRPr lang="ru-RU" sz="1100" b="1" dirty="0"/>
                    </a:p>
                  </a:txBody>
                  <a:tcPr/>
                </a:tc>
                <a:tc>
                  <a:txBody>
                    <a:bodyPr/>
                    <a:lstStyle/>
                    <a:p>
                      <a:pPr algn="l"/>
                      <a:r>
                        <a:rPr lang="ru-RU" sz="1100" b="1" dirty="0" smtClean="0"/>
                        <a:t>777</a:t>
                      </a:r>
                      <a:r>
                        <a:rPr lang="ru-RU" sz="1100" b="1" baseline="0" dirty="0" smtClean="0"/>
                        <a:t> 602</a:t>
                      </a:r>
                      <a:endParaRPr lang="ru-RU" sz="1100" b="1" dirty="0"/>
                    </a:p>
                  </a:txBody>
                  <a:tcPr/>
                </a:tc>
                <a:tc>
                  <a:txBody>
                    <a:bodyPr/>
                    <a:lstStyle/>
                    <a:p>
                      <a:pPr algn="l"/>
                      <a:r>
                        <a:rPr lang="ru-RU" sz="1100" b="1" dirty="0" smtClean="0"/>
                        <a:t>783</a:t>
                      </a:r>
                      <a:r>
                        <a:rPr lang="ru-RU" sz="1100" b="1" baseline="0" dirty="0" smtClean="0"/>
                        <a:t> 471</a:t>
                      </a:r>
                      <a:endParaRPr lang="ru-RU" sz="1100" b="1" dirty="0"/>
                    </a:p>
                  </a:txBody>
                  <a:tcPr/>
                </a:tc>
              </a:tr>
              <a:tr h="216024">
                <a:tc>
                  <a:txBody>
                    <a:bodyPr/>
                    <a:lstStyle/>
                    <a:p>
                      <a:r>
                        <a:rPr lang="ru-RU" sz="1100" b="0" dirty="0" smtClean="0"/>
                        <a:t>Дошкольное</a:t>
                      </a:r>
                      <a:r>
                        <a:rPr lang="ru-RU" sz="1100" b="0" baseline="0" dirty="0" smtClean="0"/>
                        <a:t> образование</a:t>
                      </a:r>
                      <a:endParaRPr lang="ru-RU" sz="1100" b="0" dirty="0"/>
                    </a:p>
                  </a:txBody>
                  <a:tcPr/>
                </a:tc>
                <a:tc>
                  <a:txBody>
                    <a:bodyPr/>
                    <a:lstStyle/>
                    <a:p>
                      <a:r>
                        <a:rPr lang="ru-RU" sz="1100" dirty="0" smtClean="0"/>
                        <a:t>07</a:t>
                      </a:r>
                      <a:endParaRPr lang="ru-RU" sz="1100" dirty="0"/>
                    </a:p>
                  </a:txBody>
                  <a:tcPr/>
                </a:tc>
                <a:tc>
                  <a:txBody>
                    <a:bodyPr/>
                    <a:lstStyle/>
                    <a:p>
                      <a:r>
                        <a:rPr lang="ru-RU" sz="1100" dirty="0" smtClean="0"/>
                        <a:t>01</a:t>
                      </a:r>
                      <a:endParaRPr lang="ru-RU" sz="1100" dirty="0"/>
                    </a:p>
                  </a:txBody>
                  <a:tcPr/>
                </a:tc>
                <a:tc>
                  <a:txBody>
                    <a:bodyPr/>
                    <a:lstStyle/>
                    <a:p>
                      <a:r>
                        <a:rPr lang="ru-RU" sz="1100" dirty="0" smtClean="0"/>
                        <a:t>325</a:t>
                      </a:r>
                      <a:r>
                        <a:rPr lang="ru-RU" sz="1100" baseline="0" dirty="0" smtClean="0"/>
                        <a:t> 680</a:t>
                      </a:r>
                      <a:endParaRPr lang="ru-RU" sz="1100" dirty="0"/>
                    </a:p>
                  </a:txBody>
                  <a:tcPr/>
                </a:tc>
                <a:tc>
                  <a:txBody>
                    <a:bodyPr/>
                    <a:lstStyle/>
                    <a:p>
                      <a:pPr algn="l"/>
                      <a:r>
                        <a:rPr lang="ru-RU" sz="1100" dirty="0" smtClean="0"/>
                        <a:t>242</a:t>
                      </a:r>
                      <a:r>
                        <a:rPr lang="ru-RU" sz="1100" baseline="0" dirty="0" smtClean="0"/>
                        <a:t> 774</a:t>
                      </a:r>
                      <a:endParaRPr lang="ru-RU" sz="1100" dirty="0"/>
                    </a:p>
                  </a:txBody>
                  <a:tcPr/>
                </a:tc>
                <a:tc>
                  <a:txBody>
                    <a:bodyPr/>
                    <a:lstStyle/>
                    <a:p>
                      <a:pPr algn="l"/>
                      <a:r>
                        <a:rPr lang="ru-RU" sz="1100" dirty="0" smtClean="0"/>
                        <a:t>245</a:t>
                      </a:r>
                      <a:r>
                        <a:rPr lang="ru-RU" sz="1100" baseline="0" dirty="0" smtClean="0"/>
                        <a:t> 065</a:t>
                      </a:r>
                      <a:endParaRPr lang="ru-RU" sz="1100" dirty="0"/>
                    </a:p>
                  </a:txBody>
                  <a:tcPr/>
                </a:tc>
              </a:tr>
              <a:tr h="244976">
                <a:tc>
                  <a:txBody>
                    <a:bodyPr/>
                    <a:lstStyle/>
                    <a:p>
                      <a:r>
                        <a:rPr lang="ru-RU" sz="1100" dirty="0" smtClean="0"/>
                        <a:t>Общее образование</a:t>
                      </a:r>
                      <a:endParaRPr lang="ru-RU" sz="1100" dirty="0"/>
                    </a:p>
                  </a:txBody>
                  <a:tcPr/>
                </a:tc>
                <a:tc>
                  <a:txBody>
                    <a:bodyPr/>
                    <a:lstStyle/>
                    <a:p>
                      <a:r>
                        <a:rPr lang="ru-RU" sz="1100" dirty="0" smtClean="0"/>
                        <a:t>07</a:t>
                      </a:r>
                      <a:endParaRPr lang="ru-RU" sz="1100" dirty="0"/>
                    </a:p>
                  </a:txBody>
                  <a:tcPr/>
                </a:tc>
                <a:tc>
                  <a:txBody>
                    <a:bodyPr/>
                    <a:lstStyle/>
                    <a:p>
                      <a:r>
                        <a:rPr lang="ru-RU" sz="1100" dirty="0" smtClean="0"/>
                        <a:t>02</a:t>
                      </a:r>
                      <a:endParaRPr lang="ru-RU" sz="1100" dirty="0"/>
                    </a:p>
                  </a:txBody>
                  <a:tcPr/>
                </a:tc>
                <a:tc>
                  <a:txBody>
                    <a:bodyPr/>
                    <a:lstStyle/>
                    <a:p>
                      <a:r>
                        <a:rPr lang="ru-RU" sz="1100" dirty="0" smtClean="0"/>
                        <a:t>634 828</a:t>
                      </a:r>
                      <a:endParaRPr lang="ru-RU" sz="1100" dirty="0"/>
                    </a:p>
                  </a:txBody>
                  <a:tcPr/>
                </a:tc>
                <a:tc>
                  <a:txBody>
                    <a:bodyPr/>
                    <a:lstStyle/>
                    <a:p>
                      <a:pPr algn="l"/>
                      <a:r>
                        <a:rPr lang="ru-RU" sz="1100" b="0" dirty="0" smtClean="0"/>
                        <a:t>446 263</a:t>
                      </a:r>
                      <a:endParaRPr lang="ru-RU" sz="1100" b="0" dirty="0"/>
                    </a:p>
                  </a:txBody>
                  <a:tcPr/>
                </a:tc>
                <a:tc>
                  <a:txBody>
                    <a:bodyPr/>
                    <a:lstStyle/>
                    <a:p>
                      <a:pPr algn="l"/>
                      <a:r>
                        <a:rPr lang="ru-RU" sz="1100" b="0" dirty="0" smtClean="0"/>
                        <a:t>449 063</a:t>
                      </a:r>
                      <a:endParaRPr lang="ru-RU" sz="1100" b="0" dirty="0"/>
                    </a:p>
                  </a:txBody>
                  <a:tcPr/>
                </a:tc>
              </a:tr>
              <a:tr h="201920">
                <a:tc>
                  <a:txBody>
                    <a:bodyPr/>
                    <a:lstStyle/>
                    <a:p>
                      <a:r>
                        <a:rPr lang="ru-RU" sz="1100" dirty="0" smtClean="0"/>
                        <a:t>Дополнительное образование детей</a:t>
                      </a:r>
                      <a:endParaRPr lang="ru-RU" sz="1100" dirty="0"/>
                    </a:p>
                  </a:txBody>
                  <a:tcPr/>
                </a:tc>
                <a:tc>
                  <a:txBody>
                    <a:bodyPr/>
                    <a:lstStyle/>
                    <a:p>
                      <a:r>
                        <a:rPr lang="ru-RU" sz="1100" dirty="0" smtClean="0"/>
                        <a:t>07</a:t>
                      </a:r>
                      <a:endParaRPr lang="ru-RU" sz="1100" dirty="0"/>
                    </a:p>
                  </a:txBody>
                  <a:tcPr/>
                </a:tc>
                <a:tc>
                  <a:txBody>
                    <a:bodyPr/>
                    <a:lstStyle/>
                    <a:p>
                      <a:r>
                        <a:rPr lang="ru-RU" sz="1100" dirty="0" smtClean="0"/>
                        <a:t>03</a:t>
                      </a:r>
                      <a:endParaRPr lang="ru-RU" sz="1100" dirty="0"/>
                    </a:p>
                  </a:txBody>
                  <a:tcPr/>
                </a:tc>
                <a:tc>
                  <a:txBody>
                    <a:bodyPr/>
                    <a:lstStyle/>
                    <a:p>
                      <a:r>
                        <a:rPr lang="ru-RU" sz="1100" dirty="0" smtClean="0"/>
                        <a:t>48 844</a:t>
                      </a:r>
                      <a:endParaRPr lang="ru-RU" sz="1100" dirty="0"/>
                    </a:p>
                  </a:txBody>
                  <a:tcPr/>
                </a:tc>
                <a:tc>
                  <a:txBody>
                    <a:bodyPr/>
                    <a:lstStyle/>
                    <a:p>
                      <a:r>
                        <a:rPr lang="ru-RU" sz="1100" dirty="0" smtClean="0"/>
                        <a:t>50 201</a:t>
                      </a:r>
                      <a:endParaRPr lang="ru-RU" sz="1100" dirty="0"/>
                    </a:p>
                  </a:txBody>
                  <a:tcPr/>
                </a:tc>
                <a:tc>
                  <a:txBody>
                    <a:bodyPr/>
                    <a:lstStyle/>
                    <a:p>
                      <a:r>
                        <a:rPr lang="ru-RU" sz="1100" dirty="0" smtClean="0"/>
                        <a:t>50 801</a:t>
                      </a:r>
                      <a:endParaRPr lang="ru-RU" sz="1100" dirty="0"/>
                    </a:p>
                  </a:txBody>
                  <a:tcPr/>
                </a:tc>
              </a:tr>
              <a:tr h="201920">
                <a:tc>
                  <a:txBody>
                    <a:bodyPr/>
                    <a:lstStyle/>
                    <a:p>
                      <a:r>
                        <a:rPr lang="ru-RU" sz="1100" dirty="0" smtClean="0"/>
                        <a:t>Молодежная</a:t>
                      </a:r>
                      <a:r>
                        <a:rPr lang="ru-RU" sz="1100" baseline="0" dirty="0" smtClean="0"/>
                        <a:t> политика и оздоровление детей</a:t>
                      </a:r>
                      <a:endParaRPr lang="ru-RU" sz="1100" dirty="0"/>
                    </a:p>
                  </a:txBody>
                  <a:tcPr/>
                </a:tc>
                <a:tc>
                  <a:txBody>
                    <a:bodyPr/>
                    <a:lstStyle/>
                    <a:p>
                      <a:r>
                        <a:rPr lang="ru-RU" sz="1100" dirty="0" smtClean="0"/>
                        <a:t>07</a:t>
                      </a:r>
                      <a:endParaRPr lang="ru-RU" sz="1100" dirty="0"/>
                    </a:p>
                  </a:txBody>
                  <a:tcPr/>
                </a:tc>
                <a:tc>
                  <a:txBody>
                    <a:bodyPr/>
                    <a:lstStyle/>
                    <a:p>
                      <a:r>
                        <a:rPr lang="ru-RU" sz="1100" dirty="0" smtClean="0"/>
                        <a:t>07</a:t>
                      </a:r>
                      <a:endParaRPr lang="ru-RU" sz="1100" dirty="0"/>
                    </a:p>
                  </a:txBody>
                  <a:tcPr/>
                </a:tc>
                <a:tc>
                  <a:txBody>
                    <a:bodyPr/>
                    <a:lstStyle/>
                    <a:p>
                      <a:r>
                        <a:rPr lang="ru-RU" sz="1100" dirty="0" smtClean="0"/>
                        <a:t>2</a:t>
                      </a:r>
                      <a:r>
                        <a:rPr lang="ru-RU" sz="1100" baseline="0" dirty="0" smtClean="0"/>
                        <a:t> 215</a:t>
                      </a:r>
                      <a:endParaRPr lang="ru-RU" sz="1100" dirty="0"/>
                    </a:p>
                  </a:txBody>
                  <a:tcPr/>
                </a:tc>
                <a:tc>
                  <a:txBody>
                    <a:bodyPr/>
                    <a:lstStyle/>
                    <a:p>
                      <a:r>
                        <a:rPr lang="ru-RU" sz="1100" dirty="0" smtClean="0"/>
                        <a:t>2</a:t>
                      </a:r>
                      <a:r>
                        <a:rPr lang="ru-RU" sz="1100" baseline="0" dirty="0" smtClean="0"/>
                        <a:t> 215</a:t>
                      </a:r>
                      <a:endParaRPr lang="ru-RU" sz="1100" dirty="0"/>
                    </a:p>
                  </a:txBody>
                  <a:tcPr/>
                </a:tc>
                <a:tc>
                  <a:txBody>
                    <a:bodyPr/>
                    <a:lstStyle/>
                    <a:p>
                      <a:r>
                        <a:rPr lang="ru-RU" sz="1100" dirty="0" smtClean="0"/>
                        <a:t>2</a:t>
                      </a:r>
                      <a:r>
                        <a:rPr lang="ru-RU" sz="1100" baseline="0" dirty="0" smtClean="0"/>
                        <a:t> 215</a:t>
                      </a:r>
                      <a:endParaRPr lang="ru-RU" sz="1100" dirty="0"/>
                    </a:p>
                  </a:txBody>
                  <a:tcPr/>
                </a:tc>
              </a:tr>
              <a:tr h="230872">
                <a:tc>
                  <a:txBody>
                    <a:bodyPr/>
                    <a:lstStyle/>
                    <a:p>
                      <a:r>
                        <a:rPr lang="ru-RU" sz="1100" dirty="0" smtClean="0"/>
                        <a:t>Другие вопросы в области образования</a:t>
                      </a:r>
                      <a:endParaRPr lang="ru-RU" sz="1100" dirty="0"/>
                    </a:p>
                  </a:txBody>
                  <a:tcPr/>
                </a:tc>
                <a:tc>
                  <a:txBody>
                    <a:bodyPr/>
                    <a:lstStyle/>
                    <a:p>
                      <a:r>
                        <a:rPr lang="ru-RU" sz="1100" dirty="0" smtClean="0"/>
                        <a:t>07</a:t>
                      </a:r>
                      <a:endParaRPr lang="ru-RU" sz="1100" dirty="0"/>
                    </a:p>
                  </a:txBody>
                  <a:tcPr/>
                </a:tc>
                <a:tc>
                  <a:txBody>
                    <a:bodyPr/>
                    <a:lstStyle/>
                    <a:p>
                      <a:r>
                        <a:rPr lang="ru-RU" sz="1100" dirty="0" smtClean="0"/>
                        <a:t>09</a:t>
                      </a:r>
                      <a:endParaRPr lang="ru-RU" sz="1100" dirty="0"/>
                    </a:p>
                  </a:txBody>
                  <a:tcPr/>
                </a:tc>
                <a:tc>
                  <a:txBody>
                    <a:bodyPr/>
                    <a:lstStyle/>
                    <a:p>
                      <a:r>
                        <a:rPr lang="ru-RU" sz="1100" dirty="0" smtClean="0"/>
                        <a:t>41</a:t>
                      </a:r>
                      <a:r>
                        <a:rPr lang="ru-RU" sz="1100" baseline="0" dirty="0" smtClean="0"/>
                        <a:t> 538</a:t>
                      </a:r>
                      <a:endParaRPr lang="ru-RU" sz="1100" dirty="0"/>
                    </a:p>
                  </a:txBody>
                  <a:tcPr/>
                </a:tc>
                <a:tc>
                  <a:txBody>
                    <a:bodyPr/>
                    <a:lstStyle/>
                    <a:p>
                      <a:r>
                        <a:rPr lang="ru-RU" sz="1100" dirty="0" smtClean="0"/>
                        <a:t>40 996</a:t>
                      </a:r>
                      <a:endParaRPr lang="ru-RU" sz="1100" dirty="0"/>
                    </a:p>
                  </a:txBody>
                  <a:tcPr/>
                </a:tc>
                <a:tc>
                  <a:txBody>
                    <a:bodyPr/>
                    <a:lstStyle/>
                    <a:p>
                      <a:r>
                        <a:rPr lang="ru-RU" sz="1100" dirty="0" smtClean="0"/>
                        <a:t>41 174</a:t>
                      </a:r>
                      <a:endParaRPr lang="ru-RU" sz="1100" dirty="0"/>
                    </a:p>
                  </a:txBody>
                  <a:tcPr/>
                </a:tc>
              </a:tr>
              <a:tr h="187816">
                <a:tc>
                  <a:txBody>
                    <a:bodyPr/>
                    <a:lstStyle/>
                    <a:p>
                      <a:r>
                        <a:rPr lang="ru-RU" sz="1100" b="1" dirty="0" smtClean="0"/>
                        <a:t>КУЛЬТУРА</a:t>
                      </a:r>
                      <a:endParaRPr lang="ru-RU" sz="1100" b="1" dirty="0"/>
                    </a:p>
                  </a:txBody>
                  <a:tcPr/>
                </a:tc>
                <a:tc>
                  <a:txBody>
                    <a:bodyPr/>
                    <a:lstStyle/>
                    <a:p>
                      <a:r>
                        <a:rPr lang="ru-RU" sz="1100" b="1" dirty="0" smtClean="0"/>
                        <a:t>08</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91 996</a:t>
                      </a:r>
                      <a:endParaRPr lang="ru-RU" sz="1100" b="1" dirty="0"/>
                    </a:p>
                  </a:txBody>
                  <a:tcPr/>
                </a:tc>
                <a:tc>
                  <a:txBody>
                    <a:bodyPr/>
                    <a:lstStyle/>
                    <a:p>
                      <a:pPr algn="l"/>
                      <a:r>
                        <a:rPr lang="ru-RU" sz="1100" b="1" dirty="0" smtClean="0"/>
                        <a:t>87 854</a:t>
                      </a:r>
                      <a:endParaRPr lang="ru-RU" sz="1100" b="1" dirty="0"/>
                    </a:p>
                  </a:txBody>
                  <a:tcPr/>
                </a:tc>
                <a:tc>
                  <a:txBody>
                    <a:bodyPr/>
                    <a:lstStyle/>
                    <a:p>
                      <a:pPr algn="l"/>
                      <a:r>
                        <a:rPr lang="ru-RU" sz="1100" b="1" dirty="0" smtClean="0"/>
                        <a:t>90 205</a:t>
                      </a:r>
                      <a:endParaRPr lang="ru-RU" sz="1100" b="1" dirty="0"/>
                    </a:p>
                  </a:txBody>
                  <a:tcPr/>
                </a:tc>
              </a:tr>
              <a:tr h="334466">
                <a:tc>
                  <a:txBody>
                    <a:bodyPr/>
                    <a:lstStyle/>
                    <a:p>
                      <a:r>
                        <a:rPr lang="ru-RU" sz="1100" dirty="0" smtClean="0"/>
                        <a:t>Культура</a:t>
                      </a:r>
                      <a:endParaRPr lang="ru-RU" sz="1100" dirty="0"/>
                    </a:p>
                  </a:txBody>
                  <a:tcPr/>
                </a:tc>
                <a:tc>
                  <a:txBody>
                    <a:bodyPr/>
                    <a:lstStyle/>
                    <a:p>
                      <a:r>
                        <a:rPr lang="ru-RU" sz="1100" dirty="0" smtClean="0"/>
                        <a:t>08</a:t>
                      </a:r>
                      <a:endParaRPr lang="ru-RU" sz="1100" dirty="0"/>
                    </a:p>
                  </a:txBody>
                  <a:tcPr/>
                </a:tc>
                <a:tc>
                  <a:txBody>
                    <a:bodyPr/>
                    <a:lstStyle/>
                    <a:p>
                      <a:r>
                        <a:rPr lang="ru-RU" sz="1100" dirty="0" smtClean="0"/>
                        <a:t>01</a:t>
                      </a:r>
                      <a:endParaRPr lang="ru-RU" sz="1100" dirty="0"/>
                    </a:p>
                  </a:txBody>
                  <a:tcPr/>
                </a:tc>
                <a:tc>
                  <a:txBody>
                    <a:bodyPr/>
                    <a:lstStyle/>
                    <a:p>
                      <a:r>
                        <a:rPr lang="ru-RU" sz="1100" dirty="0" smtClean="0"/>
                        <a:t>56</a:t>
                      </a:r>
                      <a:r>
                        <a:rPr lang="ru-RU" sz="1100" baseline="0" dirty="0" smtClean="0"/>
                        <a:t> 588</a:t>
                      </a:r>
                      <a:endParaRPr lang="ru-RU" sz="1100" dirty="0"/>
                    </a:p>
                  </a:txBody>
                  <a:tcPr/>
                </a:tc>
                <a:tc>
                  <a:txBody>
                    <a:bodyPr/>
                    <a:lstStyle/>
                    <a:p>
                      <a:r>
                        <a:rPr lang="ru-RU" sz="1100" dirty="0" smtClean="0"/>
                        <a:t>61 668</a:t>
                      </a:r>
                      <a:endParaRPr lang="ru-RU" sz="1100" dirty="0"/>
                    </a:p>
                  </a:txBody>
                  <a:tcPr/>
                </a:tc>
                <a:tc>
                  <a:txBody>
                    <a:bodyPr/>
                    <a:lstStyle/>
                    <a:p>
                      <a:r>
                        <a:rPr lang="ru-RU" sz="1100" dirty="0" smtClean="0"/>
                        <a:t>63 653</a:t>
                      </a:r>
                      <a:endParaRPr lang="ru-RU" sz="1100" dirty="0"/>
                    </a:p>
                  </a:txBody>
                  <a:tcPr/>
                </a:tc>
              </a:tr>
              <a:tr h="173712">
                <a:tc>
                  <a:txBody>
                    <a:bodyPr/>
                    <a:lstStyle/>
                    <a:p>
                      <a:r>
                        <a:rPr lang="ru-RU" sz="1100" dirty="0" smtClean="0"/>
                        <a:t>Другие вопросы в области культуры</a:t>
                      </a:r>
                      <a:endParaRPr lang="ru-RU" sz="1100" dirty="0"/>
                    </a:p>
                  </a:txBody>
                  <a:tcPr/>
                </a:tc>
                <a:tc>
                  <a:txBody>
                    <a:bodyPr/>
                    <a:lstStyle/>
                    <a:p>
                      <a:r>
                        <a:rPr lang="ru-RU" sz="1100" dirty="0" smtClean="0"/>
                        <a:t>08</a:t>
                      </a:r>
                      <a:endParaRPr lang="ru-RU" sz="1100" dirty="0"/>
                    </a:p>
                  </a:txBody>
                  <a:tcPr/>
                </a:tc>
                <a:tc>
                  <a:txBody>
                    <a:bodyPr/>
                    <a:lstStyle/>
                    <a:p>
                      <a:r>
                        <a:rPr lang="ru-RU" sz="1100" dirty="0" smtClean="0"/>
                        <a:t>04</a:t>
                      </a:r>
                      <a:endParaRPr lang="ru-RU" sz="1100" dirty="0"/>
                    </a:p>
                  </a:txBody>
                  <a:tcPr/>
                </a:tc>
                <a:tc>
                  <a:txBody>
                    <a:bodyPr/>
                    <a:lstStyle/>
                    <a:p>
                      <a:r>
                        <a:rPr lang="ru-RU" sz="1100" dirty="0" smtClean="0"/>
                        <a:t>35</a:t>
                      </a:r>
                      <a:r>
                        <a:rPr lang="ru-RU" sz="1100" baseline="0" dirty="0" smtClean="0"/>
                        <a:t> 408</a:t>
                      </a:r>
                      <a:endParaRPr lang="ru-RU" sz="1100" dirty="0"/>
                    </a:p>
                  </a:txBody>
                  <a:tcPr/>
                </a:tc>
                <a:tc>
                  <a:txBody>
                    <a:bodyPr/>
                    <a:lstStyle/>
                    <a:p>
                      <a:pPr algn="l"/>
                      <a:r>
                        <a:rPr lang="ru-RU" sz="1100" dirty="0" smtClean="0"/>
                        <a:t>26 186</a:t>
                      </a:r>
                    </a:p>
                  </a:txBody>
                  <a:tcPr/>
                </a:tc>
                <a:tc>
                  <a:txBody>
                    <a:bodyPr/>
                    <a:lstStyle/>
                    <a:p>
                      <a:r>
                        <a:rPr lang="ru-RU" sz="1100" b="0" dirty="0" smtClean="0"/>
                        <a:t>26 552</a:t>
                      </a:r>
                      <a:endParaRPr lang="ru-RU" sz="1100" b="0" dirty="0"/>
                    </a:p>
                  </a:txBody>
                  <a:tcPr/>
                </a:tc>
              </a:tr>
              <a:tr h="202664">
                <a:tc>
                  <a:txBody>
                    <a:bodyPr/>
                    <a:lstStyle/>
                    <a:p>
                      <a:r>
                        <a:rPr lang="ru-RU" sz="1100" b="1" dirty="0" smtClean="0"/>
                        <a:t>СОЦИАЛЬНАЯ ПОЛИТИКА</a:t>
                      </a:r>
                      <a:endParaRPr lang="ru-RU" sz="1100" b="1" dirty="0"/>
                    </a:p>
                  </a:txBody>
                  <a:tcPr/>
                </a:tc>
                <a:tc>
                  <a:txBody>
                    <a:bodyPr/>
                    <a:lstStyle/>
                    <a:p>
                      <a:r>
                        <a:rPr lang="ru-RU" sz="1100" b="1" dirty="0" smtClean="0"/>
                        <a:t>10</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61</a:t>
                      </a:r>
                      <a:r>
                        <a:rPr lang="ru-RU" sz="1100" b="1" baseline="0" dirty="0" smtClean="0"/>
                        <a:t> 318</a:t>
                      </a:r>
                      <a:endParaRPr lang="ru-RU" sz="1100" b="1" dirty="0"/>
                    </a:p>
                  </a:txBody>
                  <a:tcPr/>
                </a:tc>
                <a:tc>
                  <a:txBody>
                    <a:bodyPr/>
                    <a:lstStyle/>
                    <a:p>
                      <a:pPr algn="l"/>
                      <a:r>
                        <a:rPr lang="ru-RU" sz="1100" b="1" dirty="0" smtClean="0"/>
                        <a:t>40 177</a:t>
                      </a:r>
                    </a:p>
                  </a:txBody>
                  <a:tcPr/>
                </a:tc>
                <a:tc>
                  <a:txBody>
                    <a:bodyPr/>
                    <a:lstStyle/>
                    <a:p>
                      <a:r>
                        <a:rPr lang="ru-RU" sz="1100" b="1" dirty="0" smtClean="0"/>
                        <a:t>34 932</a:t>
                      </a:r>
                      <a:endParaRPr lang="ru-RU" sz="1100" b="1" dirty="0"/>
                    </a:p>
                  </a:txBody>
                  <a:tcPr/>
                </a:tc>
              </a:tr>
              <a:tr h="231616">
                <a:tc>
                  <a:txBody>
                    <a:bodyPr/>
                    <a:lstStyle/>
                    <a:p>
                      <a:r>
                        <a:rPr lang="ru-RU" sz="1100" dirty="0" smtClean="0"/>
                        <a:t>Пенсионное обеспечение</a:t>
                      </a:r>
                      <a:endParaRPr lang="ru-RU" sz="1100" dirty="0"/>
                    </a:p>
                  </a:txBody>
                  <a:tcPr/>
                </a:tc>
                <a:tc>
                  <a:txBody>
                    <a:bodyPr/>
                    <a:lstStyle/>
                    <a:p>
                      <a:r>
                        <a:rPr lang="ru-RU" sz="1100" dirty="0" smtClean="0"/>
                        <a:t>10</a:t>
                      </a:r>
                      <a:endParaRPr lang="ru-RU" sz="1100" dirty="0"/>
                    </a:p>
                  </a:txBody>
                  <a:tcPr/>
                </a:tc>
                <a:tc>
                  <a:txBody>
                    <a:bodyPr/>
                    <a:lstStyle/>
                    <a:p>
                      <a:r>
                        <a:rPr lang="ru-RU" sz="1100" dirty="0" smtClean="0"/>
                        <a:t>01</a:t>
                      </a:r>
                      <a:endParaRPr lang="ru-RU" sz="1100" dirty="0"/>
                    </a:p>
                  </a:txBody>
                  <a:tcPr/>
                </a:tc>
                <a:tc>
                  <a:txBody>
                    <a:bodyPr/>
                    <a:lstStyle/>
                    <a:p>
                      <a:r>
                        <a:rPr lang="ru-RU" sz="1100" dirty="0" smtClean="0"/>
                        <a:t>3</a:t>
                      </a:r>
                      <a:r>
                        <a:rPr lang="ru-RU" sz="1100" baseline="0" dirty="0" smtClean="0"/>
                        <a:t> 037</a:t>
                      </a:r>
                      <a:endParaRPr lang="ru-RU" sz="1100" dirty="0"/>
                    </a:p>
                  </a:txBody>
                  <a:tcPr/>
                </a:tc>
                <a:tc>
                  <a:txBody>
                    <a:bodyPr/>
                    <a:lstStyle/>
                    <a:p>
                      <a:r>
                        <a:rPr lang="ru-RU" sz="1100" dirty="0" smtClean="0"/>
                        <a:t>3</a:t>
                      </a:r>
                      <a:r>
                        <a:rPr lang="ru-RU" sz="1100" baseline="0" dirty="0" smtClean="0"/>
                        <a:t> 150</a:t>
                      </a:r>
                      <a:endParaRPr lang="ru-RU" sz="1100" dirty="0"/>
                    </a:p>
                  </a:txBody>
                  <a:tcPr/>
                </a:tc>
                <a:tc>
                  <a:txBody>
                    <a:bodyPr/>
                    <a:lstStyle/>
                    <a:p>
                      <a:r>
                        <a:rPr lang="ru-RU" sz="1100" dirty="0" smtClean="0"/>
                        <a:t>3</a:t>
                      </a:r>
                      <a:r>
                        <a:rPr lang="ru-RU" sz="1100" baseline="0" dirty="0" smtClean="0"/>
                        <a:t> 250</a:t>
                      </a:r>
                      <a:endParaRPr lang="ru-RU" sz="1100" dirty="0"/>
                    </a:p>
                  </a:txBody>
                  <a:tcPr/>
                </a:tc>
              </a:tr>
              <a:tr h="260568">
                <a:tc>
                  <a:txBody>
                    <a:bodyPr/>
                    <a:lstStyle/>
                    <a:p>
                      <a:r>
                        <a:rPr lang="ru-RU" sz="1100" b="0" dirty="0" smtClean="0"/>
                        <a:t>Социальное обеспечение население</a:t>
                      </a:r>
                      <a:endParaRPr lang="ru-RU" sz="1100" b="0" dirty="0"/>
                    </a:p>
                  </a:txBody>
                  <a:tcPr/>
                </a:tc>
                <a:tc>
                  <a:txBody>
                    <a:bodyPr/>
                    <a:lstStyle/>
                    <a:p>
                      <a:r>
                        <a:rPr lang="ru-RU" sz="1100" b="0" dirty="0" smtClean="0"/>
                        <a:t>10</a:t>
                      </a:r>
                      <a:endParaRPr lang="ru-RU" sz="1100" b="0" dirty="0"/>
                    </a:p>
                  </a:txBody>
                  <a:tcPr/>
                </a:tc>
                <a:tc>
                  <a:txBody>
                    <a:bodyPr/>
                    <a:lstStyle/>
                    <a:p>
                      <a:r>
                        <a:rPr lang="ru-RU" sz="1100" dirty="0" smtClean="0"/>
                        <a:t>03</a:t>
                      </a:r>
                      <a:endParaRPr lang="ru-RU" sz="1100" dirty="0"/>
                    </a:p>
                  </a:txBody>
                  <a:tcPr/>
                </a:tc>
                <a:tc>
                  <a:txBody>
                    <a:bodyPr/>
                    <a:lstStyle/>
                    <a:p>
                      <a:r>
                        <a:rPr lang="ru-RU" sz="1100" dirty="0" smtClean="0"/>
                        <a:t>25</a:t>
                      </a:r>
                      <a:r>
                        <a:rPr lang="ru-RU" sz="1100" baseline="0" dirty="0" smtClean="0"/>
                        <a:t> 204</a:t>
                      </a:r>
                      <a:endParaRPr lang="ru-RU" sz="1100" dirty="0"/>
                    </a:p>
                  </a:txBody>
                  <a:tcPr/>
                </a:tc>
                <a:tc>
                  <a:txBody>
                    <a:bodyPr/>
                    <a:lstStyle/>
                    <a:p>
                      <a:r>
                        <a:rPr lang="ru-RU" sz="1100" b="0" dirty="0" smtClean="0"/>
                        <a:t>5 000</a:t>
                      </a:r>
                      <a:endParaRPr lang="ru-RU" sz="1100" b="0" dirty="0"/>
                    </a:p>
                  </a:txBody>
                  <a:tcPr/>
                </a:tc>
                <a:tc>
                  <a:txBody>
                    <a:bodyPr/>
                    <a:lstStyle/>
                    <a:p>
                      <a:r>
                        <a:rPr lang="ru-RU" sz="1100" b="0" dirty="0" smtClean="0"/>
                        <a:t>5 200</a:t>
                      </a:r>
                      <a:endParaRPr lang="ru-RU" sz="1100" b="0" dirty="0"/>
                    </a:p>
                  </a:txBody>
                  <a:tcPr/>
                </a:tc>
              </a:tr>
              <a:tr h="216024">
                <a:tc>
                  <a:txBody>
                    <a:bodyPr/>
                    <a:lstStyle/>
                    <a:p>
                      <a:r>
                        <a:rPr lang="ru-RU" sz="1100" b="0" dirty="0" smtClean="0"/>
                        <a:t>Охрана семьи</a:t>
                      </a:r>
                      <a:r>
                        <a:rPr lang="ru-RU" sz="1100" b="0" baseline="0" dirty="0" smtClean="0"/>
                        <a:t> и детства</a:t>
                      </a:r>
                      <a:endParaRPr lang="ru-RU" sz="1100" b="0" dirty="0"/>
                    </a:p>
                  </a:txBody>
                  <a:tcPr/>
                </a:tc>
                <a:tc>
                  <a:txBody>
                    <a:bodyPr/>
                    <a:lstStyle/>
                    <a:p>
                      <a:r>
                        <a:rPr lang="ru-RU" sz="1100" b="0" dirty="0" smtClean="0"/>
                        <a:t>10</a:t>
                      </a:r>
                      <a:endParaRPr lang="ru-RU" sz="1100" b="0" dirty="0"/>
                    </a:p>
                  </a:txBody>
                  <a:tcPr/>
                </a:tc>
                <a:tc>
                  <a:txBody>
                    <a:bodyPr/>
                    <a:lstStyle/>
                    <a:p>
                      <a:r>
                        <a:rPr lang="ru-RU" sz="1100" dirty="0" smtClean="0"/>
                        <a:t>04</a:t>
                      </a:r>
                      <a:endParaRPr lang="ru-RU" sz="1100" dirty="0"/>
                    </a:p>
                  </a:txBody>
                  <a:tcPr/>
                </a:tc>
                <a:tc>
                  <a:txBody>
                    <a:bodyPr/>
                    <a:lstStyle/>
                    <a:p>
                      <a:r>
                        <a:rPr lang="ru-RU" sz="1100" dirty="0" smtClean="0"/>
                        <a:t>32</a:t>
                      </a:r>
                      <a:r>
                        <a:rPr lang="ru-RU" sz="1100" baseline="0" dirty="0" smtClean="0"/>
                        <a:t> 630</a:t>
                      </a:r>
                      <a:endParaRPr lang="ru-RU" sz="1100" dirty="0"/>
                    </a:p>
                  </a:txBody>
                  <a:tcPr/>
                </a:tc>
                <a:tc>
                  <a:txBody>
                    <a:bodyPr/>
                    <a:lstStyle/>
                    <a:p>
                      <a:r>
                        <a:rPr lang="ru-RU" sz="1100" b="0" dirty="0" smtClean="0"/>
                        <a:t>31 560</a:t>
                      </a:r>
                      <a:endParaRPr lang="ru-RU" sz="1100" b="0" dirty="0"/>
                    </a:p>
                  </a:txBody>
                  <a:tcPr/>
                </a:tc>
                <a:tc>
                  <a:txBody>
                    <a:bodyPr/>
                    <a:lstStyle/>
                    <a:p>
                      <a:r>
                        <a:rPr lang="ru-RU" sz="1100" b="0" dirty="0" smtClean="0"/>
                        <a:t>25 998</a:t>
                      </a:r>
                      <a:endParaRPr lang="ru-RU" sz="1100" b="0" dirty="0"/>
                    </a:p>
                  </a:txBody>
                  <a:tcPr/>
                </a:tc>
              </a:tr>
              <a:tr h="244976">
                <a:tc>
                  <a:txBody>
                    <a:bodyPr/>
                    <a:lstStyle/>
                    <a:p>
                      <a:r>
                        <a:rPr lang="ru-RU" sz="1100" dirty="0" smtClean="0"/>
                        <a:t>Другие вопросы</a:t>
                      </a:r>
                      <a:r>
                        <a:rPr lang="ru-RU" sz="1100" baseline="0" dirty="0" smtClean="0"/>
                        <a:t> в области социальной политики</a:t>
                      </a:r>
                      <a:endParaRPr lang="ru-RU" sz="1100" dirty="0"/>
                    </a:p>
                  </a:txBody>
                  <a:tcPr/>
                </a:tc>
                <a:tc>
                  <a:txBody>
                    <a:bodyPr/>
                    <a:lstStyle/>
                    <a:p>
                      <a:r>
                        <a:rPr lang="ru-RU" sz="1100" dirty="0" smtClean="0"/>
                        <a:t>10 </a:t>
                      </a:r>
                      <a:endParaRPr lang="ru-RU" sz="1100" dirty="0"/>
                    </a:p>
                  </a:txBody>
                  <a:tcPr/>
                </a:tc>
                <a:tc>
                  <a:txBody>
                    <a:bodyPr/>
                    <a:lstStyle/>
                    <a:p>
                      <a:r>
                        <a:rPr lang="ru-RU" sz="1100" dirty="0" smtClean="0"/>
                        <a:t>06</a:t>
                      </a:r>
                      <a:endParaRPr lang="ru-RU" sz="1100" dirty="0"/>
                    </a:p>
                  </a:txBody>
                  <a:tcPr/>
                </a:tc>
                <a:tc>
                  <a:txBody>
                    <a:bodyPr/>
                    <a:lstStyle/>
                    <a:p>
                      <a:r>
                        <a:rPr lang="ru-RU" sz="1100" dirty="0" smtClean="0"/>
                        <a:t>447</a:t>
                      </a:r>
                      <a:endParaRPr lang="ru-RU" sz="1100" dirty="0"/>
                    </a:p>
                  </a:txBody>
                  <a:tcPr/>
                </a:tc>
                <a:tc>
                  <a:txBody>
                    <a:bodyPr/>
                    <a:lstStyle/>
                    <a:p>
                      <a:r>
                        <a:rPr lang="ru-RU" sz="1100" dirty="0" smtClean="0"/>
                        <a:t>467</a:t>
                      </a:r>
                      <a:endParaRPr lang="ru-RU" sz="1100" dirty="0"/>
                    </a:p>
                  </a:txBody>
                  <a:tcPr/>
                </a:tc>
                <a:tc>
                  <a:txBody>
                    <a:bodyPr/>
                    <a:lstStyle/>
                    <a:p>
                      <a:r>
                        <a:rPr lang="ru-RU" sz="1100" dirty="0" smtClean="0"/>
                        <a:t>484</a:t>
                      </a:r>
                      <a:endParaRPr lang="ru-RU" sz="1100" dirty="0"/>
                    </a:p>
                  </a:txBody>
                  <a:tcPr/>
                </a:tc>
              </a:tr>
              <a:tr h="201920">
                <a:tc>
                  <a:txBody>
                    <a:bodyPr/>
                    <a:lstStyle/>
                    <a:p>
                      <a:r>
                        <a:rPr lang="ru-RU" sz="1100" b="1" dirty="0" smtClean="0"/>
                        <a:t>ФИЗИЧЕСКАЯ КУЛЬТУРА И СПОРТ</a:t>
                      </a:r>
                      <a:endParaRPr lang="ru-RU" sz="1100" b="1" dirty="0"/>
                    </a:p>
                  </a:txBody>
                  <a:tcPr/>
                </a:tc>
                <a:tc>
                  <a:txBody>
                    <a:bodyPr/>
                    <a:lstStyle/>
                    <a:p>
                      <a:r>
                        <a:rPr lang="ru-RU" sz="1100" b="1" dirty="0" smtClean="0"/>
                        <a:t>11</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64 727</a:t>
                      </a:r>
                      <a:endParaRPr lang="ru-RU" sz="1100" b="1" dirty="0"/>
                    </a:p>
                  </a:txBody>
                  <a:tcPr/>
                </a:tc>
                <a:tc>
                  <a:txBody>
                    <a:bodyPr/>
                    <a:lstStyle/>
                    <a:p>
                      <a:r>
                        <a:rPr lang="ru-RU" sz="1100" b="1" dirty="0" smtClean="0"/>
                        <a:t>67 580</a:t>
                      </a:r>
                      <a:endParaRPr lang="ru-RU" sz="1100" b="1" dirty="0"/>
                    </a:p>
                  </a:txBody>
                  <a:tcPr/>
                </a:tc>
                <a:tc>
                  <a:txBody>
                    <a:bodyPr/>
                    <a:lstStyle/>
                    <a:p>
                      <a:r>
                        <a:rPr lang="ru-RU" sz="1100" b="1" dirty="0" smtClean="0"/>
                        <a:t>68 550</a:t>
                      </a:r>
                      <a:endParaRPr lang="ru-RU" sz="1100" b="1" dirty="0"/>
                    </a:p>
                  </a:txBody>
                  <a:tcPr/>
                </a:tc>
              </a:tr>
              <a:tr h="230872">
                <a:tc>
                  <a:txBody>
                    <a:bodyPr/>
                    <a:lstStyle/>
                    <a:p>
                      <a:r>
                        <a:rPr lang="ru-RU" sz="1100" dirty="0" smtClean="0"/>
                        <a:t>Массовый спорт </a:t>
                      </a:r>
                      <a:endParaRPr lang="ru-RU" sz="1100" dirty="0"/>
                    </a:p>
                  </a:txBody>
                  <a:tcPr/>
                </a:tc>
                <a:tc>
                  <a:txBody>
                    <a:bodyPr/>
                    <a:lstStyle/>
                    <a:p>
                      <a:r>
                        <a:rPr lang="ru-RU" sz="1100" dirty="0" smtClean="0"/>
                        <a:t>11</a:t>
                      </a:r>
                      <a:endParaRPr lang="ru-RU" sz="1100" dirty="0"/>
                    </a:p>
                  </a:txBody>
                  <a:tcPr/>
                </a:tc>
                <a:tc>
                  <a:txBody>
                    <a:bodyPr/>
                    <a:lstStyle/>
                    <a:p>
                      <a:r>
                        <a:rPr lang="ru-RU" sz="1100" dirty="0" smtClean="0"/>
                        <a:t>02</a:t>
                      </a:r>
                      <a:endParaRPr lang="ru-RU" sz="1100" dirty="0"/>
                    </a:p>
                  </a:txBody>
                  <a:tcPr/>
                </a:tc>
                <a:tc>
                  <a:txBody>
                    <a:bodyPr/>
                    <a:lstStyle/>
                    <a:p>
                      <a:r>
                        <a:rPr lang="ru-RU" sz="1100" dirty="0" smtClean="0"/>
                        <a:t>62</a:t>
                      </a:r>
                      <a:r>
                        <a:rPr lang="ru-RU" sz="1100" baseline="0" dirty="0" smtClean="0"/>
                        <a:t> 227</a:t>
                      </a:r>
                      <a:endParaRPr lang="ru-RU" sz="1100" dirty="0"/>
                    </a:p>
                  </a:txBody>
                  <a:tcPr/>
                </a:tc>
                <a:tc>
                  <a:txBody>
                    <a:bodyPr/>
                    <a:lstStyle/>
                    <a:p>
                      <a:r>
                        <a:rPr lang="ru-RU" sz="1100" dirty="0" smtClean="0"/>
                        <a:t>65 080</a:t>
                      </a:r>
                      <a:endParaRPr lang="ru-RU" sz="1100" dirty="0"/>
                    </a:p>
                  </a:txBody>
                  <a:tcPr/>
                </a:tc>
                <a:tc>
                  <a:txBody>
                    <a:bodyPr/>
                    <a:lstStyle/>
                    <a:p>
                      <a:r>
                        <a:rPr lang="ru-RU" sz="1100" dirty="0" smtClean="0"/>
                        <a:t>66 050</a:t>
                      </a:r>
                      <a:endParaRPr lang="ru-RU" sz="1100" dirty="0"/>
                    </a:p>
                  </a:txBody>
                  <a:tcPr/>
                </a:tc>
              </a:tr>
              <a:tr h="326458">
                <a:tc>
                  <a:txBody>
                    <a:bodyPr/>
                    <a:lstStyle/>
                    <a:p>
                      <a:r>
                        <a:rPr lang="ru-RU" sz="1100" dirty="0" smtClean="0"/>
                        <a:t>Другие вопросы в области физической культуры и спорта</a:t>
                      </a:r>
                      <a:endParaRPr lang="ru-RU" sz="1100" dirty="0"/>
                    </a:p>
                  </a:txBody>
                  <a:tcPr/>
                </a:tc>
                <a:tc>
                  <a:txBody>
                    <a:bodyPr/>
                    <a:lstStyle/>
                    <a:p>
                      <a:r>
                        <a:rPr lang="ru-RU" sz="1100" dirty="0" smtClean="0"/>
                        <a:t>11</a:t>
                      </a:r>
                      <a:endParaRPr lang="ru-RU" sz="1100" dirty="0"/>
                    </a:p>
                  </a:txBody>
                  <a:tcPr/>
                </a:tc>
                <a:tc>
                  <a:txBody>
                    <a:bodyPr/>
                    <a:lstStyle/>
                    <a:p>
                      <a:r>
                        <a:rPr lang="ru-RU" sz="1100" dirty="0" smtClean="0"/>
                        <a:t>05</a:t>
                      </a:r>
                      <a:endParaRPr lang="ru-RU" sz="1100" dirty="0"/>
                    </a:p>
                  </a:txBody>
                  <a:tcPr/>
                </a:tc>
                <a:tc>
                  <a:txBody>
                    <a:bodyPr/>
                    <a:lstStyle/>
                    <a:p>
                      <a:r>
                        <a:rPr lang="ru-RU" sz="1100" dirty="0" smtClean="0"/>
                        <a:t>2 500</a:t>
                      </a:r>
                      <a:endParaRPr lang="ru-RU" sz="1100" dirty="0"/>
                    </a:p>
                  </a:txBody>
                  <a:tcPr/>
                </a:tc>
                <a:tc>
                  <a:txBody>
                    <a:bodyPr/>
                    <a:lstStyle/>
                    <a:p>
                      <a:r>
                        <a:rPr lang="ru-RU" sz="1100" dirty="0" smtClean="0"/>
                        <a:t>2500</a:t>
                      </a:r>
                      <a:endParaRPr lang="ru-RU" sz="1100" dirty="0"/>
                    </a:p>
                  </a:txBody>
                  <a:tcPr/>
                </a:tc>
                <a:tc>
                  <a:txBody>
                    <a:bodyPr/>
                    <a:lstStyle/>
                    <a:p>
                      <a:r>
                        <a:rPr lang="ru-RU" sz="1100" dirty="0" smtClean="0"/>
                        <a:t>2500</a:t>
                      </a:r>
                      <a:endParaRPr lang="ru-RU" sz="1100" dirty="0"/>
                    </a:p>
                  </a:txBody>
                  <a:tcPr/>
                </a:tc>
              </a:tr>
              <a:tr h="216024">
                <a:tc>
                  <a:txBody>
                    <a:bodyPr/>
                    <a:lstStyle/>
                    <a:p>
                      <a:r>
                        <a:rPr lang="ru-RU" sz="1100" b="1" dirty="0" smtClean="0"/>
                        <a:t>СРЕДСТВА МАССОВОЙ ИНФОРМАЦИИ</a:t>
                      </a:r>
                      <a:endParaRPr lang="ru-RU" sz="1100" b="1" dirty="0"/>
                    </a:p>
                  </a:txBody>
                  <a:tcPr/>
                </a:tc>
                <a:tc>
                  <a:txBody>
                    <a:bodyPr/>
                    <a:lstStyle/>
                    <a:p>
                      <a:r>
                        <a:rPr lang="ru-RU" sz="1100" b="1" dirty="0" smtClean="0"/>
                        <a:t>12</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15</a:t>
                      </a:r>
                      <a:r>
                        <a:rPr lang="ru-RU" sz="1100" b="1" baseline="0" dirty="0" smtClean="0"/>
                        <a:t> 030</a:t>
                      </a:r>
                      <a:endParaRPr lang="ru-RU" sz="1100" b="1" dirty="0"/>
                    </a:p>
                  </a:txBody>
                  <a:tcPr/>
                </a:tc>
                <a:tc>
                  <a:txBody>
                    <a:bodyPr/>
                    <a:lstStyle/>
                    <a:p>
                      <a:r>
                        <a:rPr lang="ru-RU" sz="1100" b="1" dirty="0" smtClean="0"/>
                        <a:t>15 932</a:t>
                      </a:r>
                      <a:endParaRPr lang="ru-RU" sz="1100" b="1" dirty="0"/>
                    </a:p>
                  </a:txBody>
                  <a:tcPr/>
                </a:tc>
                <a:tc>
                  <a:txBody>
                    <a:bodyPr/>
                    <a:lstStyle/>
                    <a:p>
                      <a:r>
                        <a:rPr lang="ru-RU" sz="1100" b="1" dirty="0" smtClean="0"/>
                        <a:t>16 890</a:t>
                      </a:r>
                      <a:endParaRPr lang="ru-RU" sz="1100" b="1" dirty="0"/>
                    </a:p>
                  </a:txBody>
                  <a:tcPr/>
                </a:tc>
              </a:tr>
              <a:tr h="216024">
                <a:tc>
                  <a:txBody>
                    <a:bodyPr/>
                    <a:lstStyle/>
                    <a:p>
                      <a:r>
                        <a:rPr lang="ru-RU" sz="1100" b="0" dirty="0" smtClean="0"/>
                        <a:t>Телевидение и радиовещание</a:t>
                      </a:r>
                      <a:endParaRPr lang="ru-RU" sz="1100" b="0" dirty="0"/>
                    </a:p>
                  </a:txBody>
                  <a:tcPr/>
                </a:tc>
                <a:tc>
                  <a:txBody>
                    <a:bodyPr/>
                    <a:lstStyle/>
                    <a:p>
                      <a:r>
                        <a:rPr lang="ru-RU" sz="1100" b="0" dirty="0" smtClean="0"/>
                        <a:t>12</a:t>
                      </a:r>
                      <a:endParaRPr lang="ru-RU" sz="1100" b="0" dirty="0"/>
                    </a:p>
                  </a:txBody>
                  <a:tcPr/>
                </a:tc>
                <a:tc>
                  <a:txBody>
                    <a:bodyPr/>
                    <a:lstStyle/>
                    <a:p>
                      <a:r>
                        <a:rPr lang="ru-RU" sz="1100" b="0" dirty="0" smtClean="0"/>
                        <a:t>01</a:t>
                      </a:r>
                      <a:endParaRPr lang="ru-RU" sz="1100" b="0" dirty="0"/>
                    </a:p>
                  </a:txBody>
                  <a:tcPr/>
                </a:tc>
                <a:tc>
                  <a:txBody>
                    <a:bodyPr/>
                    <a:lstStyle/>
                    <a:p>
                      <a:r>
                        <a:rPr lang="ru-RU" sz="1100" b="0" dirty="0" smtClean="0"/>
                        <a:t>10</a:t>
                      </a:r>
                      <a:r>
                        <a:rPr lang="ru-RU" sz="1100" b="0" baseline="0" dirty="0" smtClean="0"/>
                        <a:t> 955</a:t>
                      </a:r>
                      <a:endParaRPr lang="ru-RU" sz="1100" b="0" dirty="0"/>
                    </a:p>
                  </a:txBody>
                  <a:tcPr/>
                </a:tc>
                <a:tc>
                  <a:txBody>
                    <a:bodyPr/>
                    <a:lstStyle/>
                    <a:p>
                      <a:r>
                        <a:rPr lang="ru-RU" sz="1100" b="0" dirty="0" smtClean="0"/>
                        <a:t>11 612</a:t>
                      </a:r>
                      <a:endParaRPr lang="ru-RU" sz="1100" b="0" dirty="0"/>
                    </a:p>
                  </a:txBody>
                  <a:tcPr/>
                </a:tc>
                <a:tc>
                  <a:txBody>
                    <a:bodyPr/>
                    <a:lstStyle/>
                    <a:p>
                      <a:r>
                        <a:rPr lang="ru-RU" sz="1100" b="0" dirty="0" smtClean="0"/>
                        <a:t>12</a:t>
                      </a:r>
                      <a:r>
                        <a:rPr lang="ru-RU" sz="1100" b="0" baseline="0" dirty="0" smtClean="0"/>
                        <a:t> 310</a:t>
                      </a:r>
                      <a:endParaRPr lang="ru-RU" sz="1100" b="0" dirty="0"/>
                    </a:p>
                  </a:txBody>
                  <a:tcPr/>
                </a:tc>
              </a:tr>
              <a:tr h="216024">
                <a:tc>
                  <a:txBody>
                    <a:bodyPr/>
                    <a:lstStyle/>
                    <a:p>
                      <a:r>
                        <a:rPr lang="ru-RU" sz="1100" b="0" dirty="0" smtClean="0"/>
                        <a:t>Периодическая печать и издательства</a:t>
                      </a:r>
                      <a:endParaRPr lang="ru-RU" sz="1100" b="0" dirty="0"/>
                    </a:p>
                  </a:txBody>
                  <a:tcPr/>
                </a:tc>
                <a:tc>
                  <a:txBody>
                    <a:bodyPr/>
                    <a:lstStyle/>
                    <a:p>
                      <a:r>
                        <a:rPr lang="ru-RU" sz="1100" b="0" dirty="0" smtClean="0"/>
                        <a:t>12</a:t>
                      </a:r>
                      <a:endParaRPr lang="ru-RU" sz="1100" b="0" dirty="0"/>
                    </a:p>
                  </a:txBody>
                  <a:tcPr/>
                </a:tc>
                <a:tc>
                  <a:txBody>
                    <a:bodyPr/>
                    <a:lstStyle/>
                    <a:p>
                      <a:r>
                        <a:rPr lang="ru-RU" sz="1100" b="0" smtClean="0"/>
                        <a:t>02</a:t>
                      </a:r>
                      <a:endParaRPr lang="ru-RU" sz="1100" b="0" dirty="0"/>
                    </a:p>
                  </a:txBody>
                  <a:tcPr/>
                </a:tc>
                <a:tc>
                  <a:txBody>
                    <a:bodyPr/>
                    <a:lstStyle/>
                    <a:p>
                      <a:r>
                        <a:rPr lang="ru-RU" sz="1100" b="0" dirty="0" smtClean="0"/>
                        <a:t>4</a:t>
                      </a:r>
                      <a:r>
                        <a:rPr lang="ru-RU" sz="1100" b="0" baseline="0" dirty="0" smtClean="0"/>
                        <a:t> 075</a:t>
                      </a:r>
                      <a:endParaRPr lang="ru-RU" sz="1100" b="0" dirty="0"/>
                    </a:p>
                  </a:txBody>
                  <a:tcPr/>
                </a:tc>
                <a:tc>
                  <a:txBody>
                    <a:bodyPr/>
                    <a:lstStyle/>
                    <a:p>
                      <a:r>
                        <a:rPr lang="ru-RU" sz="1100" b="0" dirty="0" smtClean="0"/>
                        <a:t>4</a:t>
                      </a:r>
                      <a:r>
                        <a:rPr lang="ru-RU" sz="1100" b="0" baseline="0" dirty="0" smtClean="0"/>
                        <a:t> 320</a:t>
                      </a:r>
                      <a:endParaRPr lang="ru-RU" sz="1100" b="0" dirty="0"/>
                    </a:p>
                  </a:txBody>
                  <a:tcPr/>
                </a:tc>
                <a:tc>
                  <a:txBody>
                    <a:bodyPr/>
                    <a:lstStyle/>
                    <a:p>
                      <a:r>
                        <a:rPr lang="ru-RU" sz="1100" b="0" dirty="0" smtClean="0"/>
                        <a:t>4</a:t>
                      </a:r>
                      <a:r>
                        <a:rPr lang="ru-RU" sz="1100" b="0" baseline="0" dirty="0" smtClean="0"/>
                        <a:t> 580</a:t>
                      </a:r>
                      <a:endParaRPr lang="ru-RU" sz="1100" b="0" dirty="0"/>
                    </a:p>
                  </a:txBody>
                  <a:tcPr/>
                </a:tc>
              </a:tr>
              <a:tr h="216024">
                <a:tc>
                  <a:txBody>
                    <a:bodyPr/>
                    <a:lstStyle/>
                    <a:p>
                      <a:r>
                        <a:rPr lang="ru-RU" sz="1100" b="1" dirty="0" smtClean="0"/>
                        <a:t>МЕЖБЮДЖЕТНЫЕ</a:t>
                      </a:r>
                      <a:r>
                        <a:rPr lang="ru-RU" sz="1100" b="1" baseline="0" dirty="0" smtClean="0"/>
                        <a:t> ТРАНСФЕРТЫ </a:t>
                      </a:r>
                      <a:endParaRPr lang="ru-RU" sz="1100" b="1" dirty="0"/>
                    </a:p>
                  </a:txBody>
                  <a:tcPr/>
                </a:tc>
                <a:tc>
                  <a:txBody>
                    <a:bodyPr/>
                    <a:lstStyle/>
                    <a:p>
                      <a:r>
                        <a:rPr lang="ru-RU" sz="1100" b="1" dirty="0" smtClean="0"/>
                        <a:t>14</a:t>
                      </a:r>
                      <a:endParaRPr lang="ru-RU" sz="1100" b="1" dirty="0"/>
                    </a:p>
                  </a:txBody>
                  <a:tcPr/>
                </a:tc>
                <a:tc>
                  <a:txBody>
                    <a:bodyPr/>
                    <a:lstStyle/>
                    <a:p>
                      <a:r>
                        <a:rPr lang="ru-RU" sz="1100" b="1" dirty="0" smtClean="0"/>
                        <a:t>00</a:t>
                      </a:r>
                      <a:endParaRPr lang="ru-RU" sz="1100" b="1" dirty="0"/>
                    </a:p>
                  </a:txBody>
                  <a:tcPr/>
                </a:tc>
                <a:tc>
                  <a:txBody>
                    <a:bodyPr/>
                    <a:lstStyle/>
                    <a:p>
                      <a:r>
                        <a:rPr lang="ru-RU" sz="1100" b="1" dirty="0" smtClean="0"/>
                        <a:t>15</a:t>
                      </a:r>
                      <a:r>
                        <a:rPr lang="ru-RU" sz="1100" b="1" baseline="0" dirty="0" smtClean="0"/>
                        <a:t> 936</a:t>
                      </a:r>
                      <a:endParaRPr lang="ru-RU" sz="1100" b="1" dirty="0"/>
                    </a:p>
                  </a:txBody>
                  <a:tcPr/>
                </a:tc>
                <a:tc>
                  <a:txBody>
                    <a:bodyPr/>
                    <a:lstStyle/>
                    <a:p>
                      <a:r>
                        <a:rPr lang="ru-RU" sz="1100" b="1" dirty="0" smtClean="0"/>
                        <a:t>15 936</a:t>
                      </a:r>
                      <a:endParaRPr lang="ru-RU" sz="1100" b="1" dirty="0"/>
                    </a:p>
                  </a:txBody>
                  <a:tcPr/>
                </a:tc>
                <a:tc>
                  <a:txBody>
                    <a:bodyPr/>
                    <a:lstStyle/>
                    <a:p>
                      <a:r>
                        <a:rPr lang="ru-RU" sz="1100" b="1" dirty="0" smtClean="0"/>
                        <a:t>15936</a:t>
                      </a:r>
                      <a:endParaRPr lang="ru-RU" sz="1100" b="1" dirty="0"/>
                    </a:p>
                  </a:txBody>
                  <a:tcPr/>
                </a:tc>
              </a:tr>
              <a:tr h="379518">
                <a:tc>
                  <a:txBody>
                    <a:bodyPr/>
                    <a:lstStyle/>
                    <a:p>
                      <a:r>
                        <a:rPr lang="ru-RU" sz="1100" dirty="0" smtClean="0"/>
                        <a:t>Дотация на выравнивание бюджетной обеспеченности субъектов РФ и муниципальных образований</a:t>
                      </a:r>
                      <a:endParaRPr lang="ru-RU" sz="1100" dirty="0"/>
                    </a:p>
                  </a:txBody>
                  <a:tcPr/>
                </a:tc>
                <a:tc>
                  <a:txBody>
                    <a:bodyPr/>
                    <a:lstStyle/>
                    <a:p>
                      <a:r>
                        <a:rPr lang="ru-RU" sz="1100" dirty="0" smtClean="0"/>
                        <a:t>14</a:t>
                      </a:r>
                      <a:endParaRPr lang="ru-RU" sz="1100" dirty="0"/>
                    </a:p>
                  </a:txBody>
                  <a:tcPr/>
                </a:tc>
                <a:tc>
                  <a:txBody>
                    <a:bodyPr/>
                    <a:lstStyle/>
                    <a:p>
                      <a:r>
                        <a:rPr lang="ru-RU" sz="1100" dirty="0" smtClean="0"/>
                        <a:t>01</a:t>
                      </a:r>
                      <a:endParaRPr lang="ru-RU" sz="1100" dirty="0"/>
                    </a:p>
                  </a:txBody>
                  <a:tcPr/>
                </a:tc>
                <a:tc>
                  <a:txBody>
                    <a:bodyPr/>
                    <a:lstStyle/>
                    <a:p>
                      <a:r>
                        <a:rPr lang="ru-RU" sz="1100" dirty="0" smtClean="0"/>
                        <a:t>3 500</a:t>
                      </a:r>
                      <a:endParaRPr lang="ru-RU" sz="1100" dirty="0"/>
                    </a:p>
                  </a:txBody>
                  <a:tcPr/>
                </a:tc>
                <a:tc>
                  <a:txBody>
                    <a:bodyPr/>
                    <a:lstStyle/>
                    <a:p>
                      <a:r>
                        <a:rPr lang="ru-RU" sz="1100" dirty="0" smtClean="0"/>
                        <a:t>3 500</a:t>
                      </a:r>
                      <a:endParaRPr lang="ru-RU" sz="1100" dirty="0"/>
                    </a:p>
                  </a:txBody>
                  <a:tcPr/>
                </a:tc>
                <a:tc>
                  <a:txBody>
                    <a:bodyPr/>
                    <a:lstStyle/>
                    <a:p>
                      <a:r>
                        <a:rPr lang="ru-RU" sz="1100" dirty="0" smtClean="0"/>
                        <a:t>3 500</a:t>
                      </a:r>
                      <a:endParaRPr lang="ru-RU" sz="1100" dirty="0"/>
                    </a:p>
                  </a:txBody>
                  <a:tcPr/>
                </a:tc>
              </a:tr>
              <a:tr h="218718">
                <a:tc>
                  <a:txBody>
                    <a:bodyPr/>
                    <a:lstStyle/>
                    <a:p>
                      <a:r>
                        <a:rPr lang="ru-RU" sz="1100" b="0" dirty="0" smtClean="0"/>
                        <a:t>Прочие межбюджетные трансферты</a:t>
                      </a:r>
                      <a:endParaRPr lang="ru-RU" sz="1100" b="0" dirty="0"/>
                    </a:p>
                  </a:txBody>
                  <a:tcPr/>
                </a:tc>
                <a:tc>
                  <a:txBody>
                    <a:bodyPr/>
                    <a:lstStyle/>
                    <a:p>
                      <a:r>
                        <a:rPr lang="ru-RU" sz="1100" b="0" dirty="0" smtClean="0"/>
                        <a:t>14</a:t>
                      </a:r>
                      <a:endParaRPr lang="ru-RU" sz="1100" b="0" dirty="0"/>
                    </a:p>
                  </a:txBody>
                  <a:tcPr/>
                </a:tc>
                <a:tc>
                  <a:txBody>
                    <a:bodyPr/>
                    <a:lstStyle/>
                    <a:p>
                      <a:r>
                        <a:rPr lang="ru-RU" sz="1100" b="0" dirty="0" smtClean="0"/>
                        <a:t>03</a:t>
                      </a:r>
                      <a:endParaRPr lang="ru-RU" sz="1100" b="0" dirty="0"/>
                    </a:p>
                  </a:txBody>
                  <a:tcPr/>
                </a:tc>
                <a:tc>
                  <a:txBody>
                    <a:bodyPr/>
                    <a:lstStyle/>
                    <a:p>
                      <a:r>
                        <a:rPr lang="ru-RU" sz="1100" b="0" dirty="0" smtClean="0"/>
                        <a:t>12</a:t>
                      </a:r>
                      <a:r>
                        <a:rPr lang="ru-RU" sz="1100" b="0" baseline="0" dirty="0" smtClean="0"/>
                        <a:t> 436</a:t>
                      </a:r>
                      <a:endParaRPr lang="ru-RU" sz="1100" b="0" dirty="0"/>
                    </a:p>
                  </a:txBody>
                  <a:tcPr/>
                </a:tc>
                <a:tc>
                  <a:txBody>
                    <a:bodyPr/>
                    <a:lstStyle/>
                    <a:p>
                      <a:r>
                        <a:rPr lang="ru-RU" sz="1100" b="0" dirty="0" smtClean="0"/>
                        <a:t>12 436</a:t>
                      </a:r>
                      <a:endParaRPr lang="ru-RU" sz="1100" b="0" dirty="0"/>
                    </a:p>
                  </a:txBody>
                  <a:tcPr/>
                </a:tc>
                <a:tc>
                  <a:txBody>
                    <a:bodyPr/>
                    <a:lstStyle/>
                    <a:p>
                      <a:r>
                        <a:rPr lang="ru-RU" sz="1100" b="0" dirty="0" smtClean="0"/>
                        <a:t>12 436</a:t>
                      </a:r>
                      <a:endParaRPr lang="ru-RU" sz="1100" b="0" dirty="0"/>
                    </a:p>
                  </a:txBody>
                  <a:tcPr/>
                </a:tc>
              </a:tr>
              <a:tr h="247670">
                <a:tc>
                  <a:txBody>
                    <a:bodyPr/>
                    <a:lstStyle/>
                    <a:p>
                      <a:r>
                        <a:rPr lang="ru-RU" sz="1100" b="1" dirty="0" smtClean="0"/>
                        <a:t>ВСЕГО РАСХОДОВ:</a:t>
                      </a:r>
                      <a:endParaRPr lang="ru-RU" sz="1100" b="1" dirty="0"/>
                    </a:p>
                  </a:txBody>
                  <a:tcPr/>
                </a:tc>
                <a:tc>
                  <a:txBody>
                    <a:bodyPr/>
                    <a:lstStyle/>
                    <a:p>
                      <a:endParaRPr lang="ru-RU" sz="1100" dirty="0"/>
                    </a:p>
                  </a:txBody>
                  <a:tcPr/>
                </a:tc>
                <a:tc>
                  <a:txBody>
                    <a:bodyPr/>
                    <a:lstStyle/>
                    <a:p>
                      <a:endParaRPr lang="ru-RU" sz="1100" dirty="0"/>
                    </a:p>
                  </a:txBody>
                  <a:tcPr/>
                </a:tc>
                <a:tc>
                  <a:txBody>
                    <a:bodyPr/>
                    <a:lstStyle/>
                    <a:p>
                      <a:r>
                        <a:rPr lang="ru-RU" sz="1100" b="1" dirty="0" smtClean="0"/>
                        <a:t>1</a:t>
                      </a:r>
                      <a:r>
                        <a:rPr lang="ru-RU" sz="1100" b="1" baseline="0" dirty="0" smtClean="0"/>
                        <a:t> 514 276</a:t>
                      </a:r>
                      <a:endParaRPr lang="ru-RU" sz="1100" b="1" dirty="0"/>
                    </a:p>
                  </a:txBody>
                  <a:tcPr/>
                </a:tc>
                <a:tc>
                  <a:txBody>
                    <a:bodyPr/>
                    <a:lstStyle/>
                    <a:p>
                      <a:r>
                        <a:rPr lang="ru-RU" sz="1100" b="1" dirty="0" smtClean="0"/>
                        <a:t>1 212 988</a:t>
                      </a:r>
                      <a:endParaRPr lang="ru-RU" sz="1100" b="1" dirty="0"/>
                    </a:p>
                  </a:txBody>
                  <a:tcPr/>
                </a:tc>
                <a:tc>
                  <a:txBody>
                    <a:bodyPr/>
                    <a:lstStyle/>
                    <a:p>
                      <a:r>
                        <a:rPr lang="ru-RU" sz="1100" b="1" dirty="0" smtClean="0"/>
                        <a:t>1 241 703</a:t>
                      </a:r>
                      <a:endParaRPr lang="ru-RU" sz="1100" b="1" dirty="0"/>
                    </a:p>
                  </a:txBody>
                  <a:tcPr/>
                </a:tc>
              </a:tr>
            </a:tbl>
          </a:graphicData>
        </a:graphic>
      </p:graphicFrame>
    </p:spTree>
    <p:extLst>
      <p:ext uri="{BB962C8B-B14F-4D97-AF65-F5344CB8AC3E}">
        <p14:creationId xmlns:p14="http://schemas.microsoft.com/office/powerpoint/2010/main" val="636940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6512511" cy="360040"/>
          </a:xfrm>
        </p:spPr>
        <p:txBody>
          <a:bodyPr/>
          <a:lstStyle/>
          <a:p>
            <a:pPr algn="ctr"/>
            <a:r>
              <a:rPr lang="ru-RU" sz="1600" dirty="0" smtClean="0"/>
              <a:t>СОДЕРЖАНИЕ:</a:t>
            </a:r>
            <a:endParaRPr lang="ru-RU" sz="1600" dirty="0"/>
          </a:p>
        </p:txBody>
      </p:sp>
      <p:sp>
        <p:nvSpPr>
          <p:cNvPr id="3" name="Объект 2"/>
          <p:cNvSpPr>
            <a:spLocks noGrp="1"/>
          </p:cNvSpPr>
          <p:nvPr>
            <p:ph idx="1"/>
          </p:nvPr>
        </p:nvSpPr>
        <p:spPr>
          <a:xfrm>
            <a:off x="539552" y="620688"/>
            <a:ext cx="8352928" cy="5976664"/>
          </a:xfrm>
        </p:spPr>
        <p:txBody>
          <a:bodyPr>
            <a:normAutofit fontScale="85000" lnSpcReduction="10000"/>
          </a:bodyPr>
          <a:lstStyle/>
          <a:p>
            <a:r>
              <a:rPr lang="ru-RU" sz="1400" b="1" dirty="0" smtClean="0"/>
              <a:t>Введение……………………………………………………………………………………………………………….………3</a:t>
            </a:r>
          </a:p>
          <a:p>
            <a:r>
              <a:rPr lang="ru-RU" sz="1400" dirty="0" smtClean="0"/>
              <a:t>Стадии бюджета………………………………………………………………………………………..………………….…..3</a:t>
            </a:r>
          </a:p>
          <a:p>
            <a:r>
              <a:rPr lang="ru-RU" sz="1400" dirty="0" smtClean="0"/>
              <a:t>Основные термины…………………………………………………………………………………………….………….…..4</a:t>
            </a:r>
          </a:p>
          <a:p>
            <a:r>
              <a:rPr lang="ru-RU" sz="1400" dirty="0" smtClean="0"/>
              <a:t>Основные параметры бюджета МО «</a:t>
            </a:r>
            <a:r>
              <a:rPr lang="ru-RU" sz="1400" dirty="0" err="1" smtClean="0"/>
              <a:t>Тахтамукайский</a:t>
            </a:r>
            <a:r>
              <a:rPr lang="ru-RU" sz="1400" dirty="0" smtClean="0"/>
              <a:t> район»…………………………………….…………………..5</a:t>
            </a:r>
          </a:p>
          <a:p>
            <a:r>
              <a:rPr lang="ru-RU" sz="1400" b="1" dirty="0" smtClean="0"/>
              <a:t>Доходы бюджета МО «</a:t>
            </a:r>
            <a:r>
              <a:rPr lang="ru-RU" sz="1400" b="1" dirty="0" err="1" smtClean="0"/>
              <a:t>Тахтамукайский</a:t>
            </a:r>
            <a:r>
              <a:rPr lang="ru-RU" sz="1400" b="1" dirty="0" smtClean="0"/>
              <a:t> район»………………………………………….…….…………………….6</a:t>
            </a:r>
          </a:p>
          <a:p>
            <a:r>
              <a:rPr lang="ru-RU" sz="1400" dirty="0" smtClean="0"/>
              <a:t>Структура доходов ………………………………………………………………………………………….…………….6-12</a:t>
            </a:r>
          </a:p>
          <a:p>
            <a:r>
              <a:rPr lang="ru-RU" sz="1400" dirty="0" smtClean="0"/>
              <a:t>Межбюджетные трансферты. Распределение дотаций………………………………….………..……………...13-14</a:t>
            </a:r>
          </a:p>
          <a:p>
            <a:r>
              <a:rPr lang="ru-RU" sz="1400" dirty="0" smtClean="0"/>
              <a:t>Муниципальный долг…………………………………………………………………………………….……………….…15</a:t>
            </a:r>
          </a:p>
          <a:p>
            <a:r>
              <a:rPr lang="ru-RU" sz="1400" b="1" dirty="0" smtClean="0"/>
              <a:t>Расходы бюджета МО «</a:t>
            </a:r>
            <a:r>
              <a:rPr lang="ru-RU" sz="1400" b="1" dirty="0" err="1" smtClean="0"/>
              <a:t>Тахтамукайский</a:t>
            </a:r>
            <a:r>
              <a:rPr lang="ru-RU" sz="1400" b="1" dirty="0" smtClean="0"/>
              <a:t> район»…………………………………………………….………….…..16</a:t>
            </a:r>
          </a:p>
          <a:p>
            <a:r>
              <a:rPr lang="ru-RU" sz="1400" dirty="0" smtClean="0"/>
              <a:t>Динамика объема расходов  бюджета ……..……………………………………………………………..……………..16</a:t>
            </a:r>
          </a:p>
          <a:p>
            <a:r>
              <a:rPr lang="ru-RU" sz="1400" dirty="0" smtClean="0"/>
              <a:t>Основные направления расходов бюджета……………………………………………………………..……………...17</a:t>
            </a:r>
          </a:p>
          <a:p>
            <a:r>
              <a:rPr lang="ru-RU" sz="1400" dirty="0" smtClean="0"/>
              <a:t>Распределение расходов бюджета………………………………………………………………………….………..18-19</a:t>
            </a:r>
          </a:p>
          <a:p>
            <a:r>
              <a:rPr lang="ru-RU" sz="1400" dirty="0" smtClean="0"/>
              <a:t>Соотношение программных и непрограммных расходов бюджета…………………………………………..……..20</a:t>
            </a:r>
          </a:p>
          <a:p>
            <a:r>
              <a:rPr lang="ru-RU" sz="1400" dirty="0" smtClean="0"/>
              <a:t>Перечень муниципальных программ……………………………………………………………………….…………..21-28</a:t>
            </a:r>
          </a:p>
          <a:p>
            <a:r>
              <a:rPr lang="ru-RU" sz="1400" dirty="0" smtClean="0"/>
              <a:t>Перечень ведомственных программ……………………………………………………………………………..……29-30</a:t>
            </a:r>
          </a:p>
          <a:p>
            <a:r>
              <a:rPr lang="ru-RU" sz="1400" dirty="0" smtClean="0"/>
              <a:t>Общественно-значимые проекты………………………………………………………………………………….………31</a:t>
            </a:r>
          </a:p>
          <a:p>
            <a:r>
              <a:rPr lang="ru-RU" sz="1400" dirty="0" smtClean="0"/>
              <a:t>Объем социальных расходов бюджета……………………………………………………………………..……………32</a:t>
            </a:r>
          </a:p>
          <a:p>
            <a:r>
              <a:rPr lang="ru-RU" sz="1400" dirty="0" smtClean="0"/>
              <a:t>Информация о расходах бюджета с учетом интересов  целевых групп……………………………………………33</a:t>
            </a:r>
          </a:p>
          <a:p>
            <a:r>
              <a:rPr lang="ru-RU" sz="1400" dirty="0" smtClean="0"/>
              <a:t>Глоссарий</a:t>
            </a:r>
            <a:r>
              <a:rPr lang="ru-RU" sz="1400" smtClean="0"/>
              <a:t>……………………………………………………………………………………………………………...….34-44</a:t>
            </a:r>
            <a:endParaRPr lang="ru-RU" sz="1400" dirty="0" smtClean="0"/>
          </a:p>
          <a:p>
            <a:endParaRPr lang="ru-RU" sz="1400" b="1" dirty="0" smtClean="0"/>
          </a:p>
          <a:p>
            <a:endParaRPr lang="ru-RU" sz="1400" dirty="0" smtClean="0"/>
          </a:p>
          <a:p>
            <a:endParaRPr lang="ru-RU" sz="1400" dirty="0"/>
          </a:p>
        </p:txBody>
      </p:sp>
    </p:spTree>
    <p:extLst>
      <p:ext uri="{BB962C8B-B14F-4D97-AF65-F5344CB8AC3E}">
        <p14:creationId xmlns:p14="http://schemas.microsoft.com/office/powerpoint/2010/main" val="4068698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632848" cy="1143000"/>
          </a:xfrm>
        </p:spPr>
        <p:txBody>
          <a:bodyPr/>
          <a:lstStyle/>
          <a:p>
            <a:pPr marL="320040" indent="-320040" algn="ctr" fontAlgn="auto">
              <a:spcAft>
                <a:spcPts val="0"/>
              </a:spcAft>
              <a:buClr>
                <a:schemeClr val="accent6">
                  <a:lumMod val="75000"/>
                </a:schemeClr>
              </a:buClr>
              <a:defRPr/>
            </a:pPr>
            <a:r>
              <a:rPr lang="ru-RU" sz="2000" dirty="0" smtClean="0"/>
              <a:t>Соотношение программных и непрограммных расходов бюджета МО «</a:t>
            </a:r>
            <a:r>
              <a:rPr lang="ru-RU" sz="2000" dirty="0" err="1" smtClean="0"/>
              <a:t>Тахтамукайский</a:t>
            </a:r>
            <a:r>
              <a:rPr lang="ru-RU" sz="2000" dirty="0" smtClean="0"/>
              <a:t> район» на 2019 г. (</a:t>
            </a:r>
            <a:r>
              <a:rPr lang="ru-RU" sz="2000" dirty="0" err="1" smtClean="0"/>
              <a:t>тыс.руб</a:t>
            </a:r>
            <a:r>
              <a:rPr lang="ru-RU" sz="2000" dirty="0" smtClean="0"/>
              <a:t>.)</a:t>
            </a:r>
            <a:endParaRPr lang="ru-RU" sz="2000" dirty="0"/>
          </a:p>
        </p:txBody>
      </p:sp>
      <p:graphicFrame>
        <p:nvGraphicFramePr>
          <p:cNvPr id="3" name="Диаграмма 5"/>
          <p:cNvGraphicFramePr>
            <a:graphicFrameLocks/>
          </p:cNvGraphicFramePr>
          <p:nvPr>
            <p:extLst>
              <p:ext uri="{D42A27DB-BD31-4B8C-83A1-F6EECF244321}">
                <p14:modId xmlns:p14="http://schemas.microsoft.com/office/powerpoint/2010/main" val="2839951036"/>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568952" cy="864096"/>
          </a:xfrm>
        </p:spPr>
        <p:txBody>
          <a:bodyPr>
            <a:normAutofit fontScale="90000"/>
          </a:bodyPr>
          <a:lstStyle/>
          <a:p>
            <a:pPr algn="ctr"/>
            <a:r>
              <a:rPr lang="ru-RU" sz="1200" dirty="0" smtClean="0"/>
              <a:t>МУНИЦИПАЛЬНАЯ ПРОГРАММА МО «ТАХТАМУКАЙСКИЙ РАЙОН»</a:t>
            </a:r>
            <a:br>
              <a:rPr lang="ru-RU" sz="1200" dirty="0" smtClean="0"/>
            </a:br>
            <a:r>
              <a:rPr lang="ru-RU" sz="1200" dirty="0" smtClean="0"/>
              <a:t>«УПРАВЛЕНИЕ МУНИЦИПАЛЬНЫМИ ФИНАНСАМИ И МУНИЦИПАЛЬНЫМ ДОЛГОМ»</a:t>
            </a:r>
            <a:br>
              <a:rPr lang="ru-RU" sz="1200" dirty="0" smtClean="0"/>
            </a:br>
            <a:r>
              <a:rPr lang="ru-RU" sz="1200" dirty="0" smtClean="0"/>
              <a:t>СРОК РЕАЛИЗАЦИИ :2019-2024 ГОДЫ</a:t>
            </a:r>
            <a:br>
              <a:rPr lang="ru-RU" sz="1200" dirty="0" smtClean="0"/>
            </a:br>
            <a:r>
              <a:rPr lang="ru-RU" sz="1200" dirty="0"/>
              <a:t/>
            </a:r>
            <a:br>
              <a:rPr lang="ru-RU" sz="1200" dirty="0"/>
            </a:br>
            <a:endParaRPr lang="ru-RU" sz="1200" dirty="0"/>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1048890411"/>
              </p:ext>
            </p:extLst>
          </p:nvPr>
        </p:nvGraphicFramePr>
        <p:xfrm>
          <a:off x="6444208" y="980728"/>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2017 год (факт)</a:t>
                      </a:r>
                      <a:endParaRPr lang="ru-RU" sz="1400" dirty="0"/>
                    </a:p>
                  </a:txBody>
                  <a:tcPr/>
                </a:tc>
                <a:tc>
                  <a:txBody>
                    <a:bodyPr/>
                    <a:lstStyle/>
                    <a:p>
                      <a:r>
                        <a:rPr lang="ru-RU" sz="1400" dirty="0" smtClean="0"/>
                        <a:t>32 938,0</a:t>
                      </a:r>
                      <a:endParaRPr lang="ru-RU" sz="1400" dirty="0"/>
                    </a:p>
                  </a:txBody>
                  <a:tcPr/>
                </a:tc>
              </a:tr>
              <a:tr h="346837">
                <a:tc>
                  <a:txBody>
                    <a:bodyPr/>
                    <a:lstStyle/>
                    <a:p>
                      <a:r>
                        <a:rPr lang="ru-RU" sz="1400" dirty="0" smtClean="0"/>
                        <a:t>2018 год (план)</a:t>
                      </a:r>
                      <a:endParaRPr lang="ru-RU" sz="1400" dirty="0"/>
                    </a:p>
                  </a:txBody>
                  <a:tcPr/>
                </a:tc>
                <a:tc>
                  <a:txBody>
                    <a:bodyPr/>
                    <a:lstStyle/>
                    <a:p>
                      <a:r>
                        <a:rPr lang="ru-RU" sz="1400" baseline="0" dirty="0" smtClean="0"/>
                        <a:t>55 657,0</a:t>
                      </a:r>
                      <a:endParaRPr lang="ru-RU" sz="1400" dirty="0"/>
                    </a:p>
                  </a:txBody>
                  <a:tcPr/>
                </a:tc>
              </a:tr>
              <a:tr h="346837">
                <a:tc>
                  <a:txBody>
                    <a:bodyPr/>
                    <a:lstStyle/>
                    <a:p>
                      <a:r>
                        <a:rPr lang="ru-RU" sz="1400" dirty="0" smtClean="0"/>
                        <a:t>2019</a:t>
                      </a:r>
                      <a:r>
                        <a:rPr lang="ru-RU" sz="1400" baseline="0" dirty="0" smtClean="0"/>
                        <a:t> год</a:t>
                      </a:r>
                      <a:endParaRPr lang="ru-RU" sz="1400" dirty="0"/>
                    </a:p>
                  </a:txBody>
                  <a:tcPr/>
                </a:tc>
                <a:tc>
                  <a:txBody>
                    <a:bodyPr/>
                    <a:lstStyle/>
                    <a:p>
                      <a:r>
                        <a:rPr lang="ru-RU" sz="1400" dirty="0" smtClean="0"/>
                        <a:t>25 527,0</a:t>
                      </a:r>
                      <a:endParaRPr lang="ru-RU" sz="1400" dirty="0"/>
                    </a:p>
                  </a:txBody>
                  <a:tcPr/>
                </a:tc>
              </a:tr>
              <a:tr h="346837">
                <a:tc>
                  <a:txBody>
                    <a:bodyPr/>
                    <a:lstStyle/>
                    <a:p>
                      <a:r>
                        <a:rPr lang="ru-RU" sz="1400" dirty="0" smtClean="0"/>
                        <a:t>2020 год</a:t>
                      </a:r>
                      <a:endParaRPr lang="ru-RU" sz="1400" dirty="0"/>
                    </a:p>
                  </a:txBody>
                  <a:tcPr/>
                </a:tc>
                <a:tc>
                  <a:txBody>
                    <a:bodyPr/>
                    <a:lstStyle/>
                    <a:p>
                      <a:r>
                        <a:rPr lang="ru-RU" sz="1400" dirty="0" smtClean="0"/>
                        <a:t>24 778,4</a:t>
                      </a:r>
                      <a:endParaRPr lang="ru-RU" sz="1400" dirty="0"/>
                    </a:p>
                  </a:txBody>
                  <a:tcPr/>
                </a:tc>
              </a:tr>
              <a:tr h="346837">
                <a:tc>
                  <a:txBody>
                    <a:bodyPr/>
                    <a:lstStyle/>
                    <a:p>
                      <a:r>
                        <a:rPr lang="ru-RU" sz="1400" dirty="0" smtClean="0"/>
                        <a:t>2021 год</a:t>
                      </a:r>
                      <a:endParaRPr lang="ru-RU" sz="1400" dirty="0"/>
                    </a:p>
                  </a:txBody>
                  <a:tcPr/>
                </a:tc>
                <a:tc>
                  <a:txBody>
                    <a:bodyPr/>
                    <a:lstStyle/>
                    <a:p>
                      <a:r>
                        <a:rPr lang="ru-RU" sz="1400" dirty="0" smtClean="0"/>
                        <a:t>24</a:t>
                      </a:r>
                      <a:r>
                        <a:rPr lang="ru-RU" sz="1400" baseline="0" dirty="0" smtClean="0"/>
                        <a:t> 938,4</a:t>
                      </a:r>
                      <a:endParaRPr lang="ru-RU" sz="1400" dirty="0"/>
                    </a:p>
                  </a:txBody>
                  <a:tcPr/>
                </a:tc>
              </a:tr>
            </a:tbl>
          </a:graphicData>
        </a:graphic>
      </p:graphicFrame>
      <p:sp>
        <p:nvSpPr>
          <p:cNvPr id="4" name="Объект 3"/>
          <p:cNvSpPr>
            <a:spLocks noGrp="1"/>
          </p:cNvSpPr>
          <p:nvPr>
            <p:ph sz="half" idx="2"/>
          </p:nvPr>
        </p:nvSpPr>
        <p:spPr>
          <a:xfrm>
            <a:off x="107504" y="908720"/>
            <a:ext cx="6192688" cy="2304256"/>
          </a:xfrm>
        </p:spPr>
        <p:txBody>
          <a:bodyPr>
            <a:normAutofit/>
          </a:bodyPr>
          <a:lstStyle/>
          <a:p>
            <a:r>
              <a:rPr lang="ru-RU" sz="1400" b="1" dirty="0" smtClean="0"/>
              <a:t>ЦЕЛЬ: </a:t>
            </a:r>
            <a:r>
              <a:rPr lang="ru-RU" sz="1400" dirty="0" smtClean="0"/>
              <a:t>обеспечение долгосрочной устойчивости бюджетной системы МО «</a:t>
            </a:r>
            <a:r>
              <a:rPr lang="ru-RU" sz="1400" dirty="0" err="1" smtClean="0"/>
              <a:t>Тахтамукайский</a:t>
            </a:r>
            <a:r>
              <a:rPr lang="ru-RU" sz="1400" dirty="0" smtClean="0"/>
              <a:t> район» посредством эффективного управления муниципальными финансами .</a:t>
            </a:r>
          </a:p>
          <a:p>
            <a:r>
              <a:rPr lang="ru-RU" sz="1400" b="1" dirty="0" smtClean="0"/>
              <a:t>ЗАДАЧИ: </a:t>
            </a:r>
            <a:r>
              <a:rPr lang="ru-RU" sz="1400" dirty="0" smtClean="0"/>
              <a:t>повышение эффективности управления муниципальными финансами в МО «</a:t>
            </a:r>
            <a:r>
              <a:rPr lang="ru-RU" sz="1400" dirty="0" err="1" smtClean="0"/>
              <a:t>Тахтамукайский</a:t>
            </a:r>
            <a:r>
              <a:rPr lang="ru-RU" sz="1400" dirty="0" smtClean="0"/>
              <a:t> район»; организация и обеспечение бюджетного процесса в МО «</a:t>
            </a:r>
            <a:r>
              <a:rPr lang="ru-RU" sz="1400" dirty="0" err="1" smtClean="0"/>
              <a:t>Тахтамукайский</a:t>
            </a:r>
            <a:r>
              <a:rPr lang="ru-RU" sz="1400" dirty="0" smtClean="0"/>
              <a:t> район»; эффективное управление муниципальным долгом МО «</a:t>
            </a:r>
            <a:r>
              <a:rPr lang="ru-RU" sz="1400" dirty="0" err="1" smtClean="0"/>
              <a:t>Тахтамукайский</a:t>
            </a:r>
            <a:r>
              <a:rPr lang="ru-RU" sz="1400" dirty="0" smtClean="0"/>
              <a:t> район»; обеспечение реализации муниципальной программы МО «</a:t>
            </a:r>
            <a:r>
              <a:rPr lang="ru-RU" sz="1400" dirty="0" err="1" smtClean="0"/>
              <a:t>Тахтамукайский</a:t>
            </a:r>
            <a:r>
              <a:rPr lang="ru-RU" sz="1400" dirty="0" smtClean="0"/>
              <a:t> район».</a:t>
            </a:r>
          </a:p>
          <a:p>
            <a:pPr marL="45720" indent="0">
              <a:buNone/>
            </a:pPr>
            <a:endParaRPr lang="ru-RU" sz="1400" b="1" dirty="0"/>
          </a:p>
        </p:txBody>
      </p:sp>
      <p:graphicFrame>
        <p:nvGraphicFramePr>
          <p:cNvPr id="9" name="Таблица 8"/>
          <p:cNvGraphicFramePr>
            <a:graphicFrameLocks noGrp="1"/>
          </p:cNvGraphicFramePr>
          <p:nvPr>
            <p:extLst>
              <p:ext uri="{D42A27DB-BD31-4B8C-83A1-F6EECF244321}">
                <p14:modId xmlns:p14="http://schemas.microsoft.com/office/powerpoint/2010/main" val="3722260283"/>
              </p:ext>
            </p:extLst>
          </p:nvPr>
        </p:nvGraphicFramePr>
        <p:xfrm>
          <a:off x="179513" y="3429000"/>
          <a:ext cx="8784976" cy="2808312"/>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702078">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2017 год (факт)</a:t>
                      </a:r>
                      <a:endParaRPr lang="ru-RU" sz="1400" dirty="0"/>
                    </a:p>
                  </a:txBody>
                  <a:tcPr/>
                </a:tc>
                <a:tc>
                  <a:txBody>
                    <a:bodyPr/>
                    <a:lstStyle/>
                    <a:p>
                      <a:pPr algn="ctr"/>
                      <a:r>
                        <a:rPr lang="ru-RU" sz="1400" dirty="0" smtClean="0"/>
                        <a:t>2018 год (план)</a:t>
                      </a:r>
                      <a:endParaRPr lang="ru-RU" sz="1400" dirty="0"/>
                    </a:p>
                  </a:txBody>
                  <a:tcPr/>
                </a:tc>
                <a:tc>
                  <a:txBody>
                    <a:bodyPr/>
                    <a:lstStyle/>
                    <a:p>
                      <a:pPr algn="ctr"/>
                      <a:r>
                        <a:rPr lang="ru-RU" sz="1400" dirty="0" smtClean="0"/>
                        <a:t>2019</a:t>
                      </a:r>
                      <a:r>
                        <a:rPr lang="ru-RU" sz="1400" baseline="0" dirty="0" smtClean="0"/>
                        <a:t> </a:t>
                      </a:r>
                      <a:r>
                        <a:rPr lang="ru-RU" sz="1400" dirty="0" smtClean="0"/>
                        <a:t>год</a:t>
                      </a:r>
                      <a:endParaRPr lang="ru-RU" sz="1400" dirty="0"/>
                    </a:p>
                  </a:txBody>
                  <a:tcPr/>
                </a:tc>
                <a:tc>
                  <a:txBody>
                    <a:bodyPr/>
                    <a:lstStyle/>
                    <a:p>
                      <a:pPr algn="ctr"/>
                      <a:r>
                        <a:rPr lang="ru-RU" sz="1400" dirty="0" smtClean="0"/>
                        <a:t>2020 год</a:t>
                      </a:r>
                      <a:endParaRPr lang="ru-RU" sz="1400" dirty="0"/>
                    </a:p>
                  </a:txBody>
                  <a:tcPr/>
                </a:tc>
                <a:tc>
                  <a:txBody>
                    <a:bodyPr/>
                    <a:lstStyle/>
                    <a:p>
                      <a:pPr algn="ctr"/>
                      <a:r>
                        <a:rPr lang="ru-RU" sz="1400" dirty="0" smtClean="0"/>
                        <a:t>2021 год</a:t>
                      </a:r>
                      <a:endParaRPr lang="ru-RU" sz="1400" dirty="0"/>
                    </a:p>
                  </a:txBody>
                  <a:tcPr/>
                </a:tc>
              </a:tr>
              <a:tr h="702078">
                <a:tc>
                  <a:txBody>
                    <a:bodyPr/>
                    <a:lstStyle/>
                    <a:p>
                      <a:r>
                        <a:rPr lang="ru-RU" sz="1200" dirty="0" smtClean="0"/>
                        <a:t>Темп роста налоговых и неналоговых доходов консолидированного бюджета МО «</a:t>
                      </a:r>
                      <a:r>
                        <a:rPr lang="ru-RU" sz="1200" dirty="0" err="1" smtClean="0"/>
                        <a:t>Тахтамукайский</a:t>
                      </a:r>
                      <a:r>
                        <a:rPr lang="ru-RU" sz="1200" dirty="0" smtClean="0"/>
                        <a:t> район» (к предыдущему году), %</a:t>
                      </a:r>
                      <a:endParaRPr lang="ru-RU" sz="1200" dirty="0"/>
                    </a:p>
                  </a:txBody>
                  <a:tcPr/>
                </a:tc>
                <a:tc>
                  <a:txBody>
                    <a:bodyPr/>
                    <a:lstStyle/>
                    <a:p>
                      <a:r>
                        <a:rPr lang="ru-RU" sz="1200" dirty="0" smtClean="0"/>
                        <a:t>113,5</a:t>
                      </a:r>
                      <a:endParaRPr lang="ru-RU" sz="1200" dirty="0"/>
                    </a:p>
                  </a:txBody>
                  <a:tcPr/>
                </a:tc>
                <a:tc>
                  <a:txBody>
                    <a:bodyPr/>
                    <a:lstStyle/>
                    <a:p>
                      <a:r>
                        <a:rPr lang="ru-RU" sz="1200" dirty="0" smtClean="0"/>
                        <a:t>102,3</a:t>
                      </a:r>
                      <a:endParaRPr lang="ru-RU" sz="1200" dirty="0"/>
                    </a:p>
                  </a:txBody>
                  <a:tcPr/>
                </a:tc>
                <a:tc>
                  <a:txBody>
                    <a:bodyPr/>
                    <a:lstStyle/>
                    <a:p>
                      <a:r>
                        <a:rPr lang="ru-RU" sz="1200" dirty="0" smtClean="0"/>
                        <a:t>104,1</a:t>
                      </a:r>
                      <a:endParaRPr lang="ru-RU" sz="1200" dirty="0"/>
                    </a:p>
                  </a:txBody>
                  <a:tcPr/>
                </a:tc>
                <a:tc>
                  <a:txBody>
                    <a:bodyPr/>
                    <a:lstStyle/>
                    <a:p>
                      <a:r>
                        <a:rPr lang="ru-RU" sz="1200" dirty="0" smtClean="0"/>
                        <a:t>104,0</a:t>
                      </a:r>
                    </a:p>
                    <a:p>
                      <a:endParaRPr lang="ru-RU" sz="1200" dirty="0"/>
                    </a:p>
                  </a:txBody>
                  <a:tcPr/>
                </a:tc>
                <a:tc>
                  <a:txBody>
                    <a:bodyPr/>
                    <a:lstStyle/>
                    <a:p>
                      <a:r>
                        <a:rPr lang="ru-RU" sz="1200" dirty="0" smtClean="0"/>
                        <a:t>104,0</a:t>
                      </a:r>
                      <a:endParaRPr lang="ru-RU" sz="1200" dirty="0"/>
                    </a:p>
                  </a:txBody>
                  <a:tcPr/>
                </a:tc>
              </a:tr>
              <a:tr h="702078">
                <a:tc>
                  <a:txBody>
                    <a:bodyPr/>
                    <a:lstStyle/>
                    <a:p>
                      <a:r>
                        <a:rPr lang="ru-RU" sz="1200" dirty="0" smtClean="0"/>
                        <a:t>Объем налоговых и неналоговых доходов консолидированного бюджета МО «</a:t>
                      </a:r>
                      <a:r>
                        <a:rPr lang="ru-RU" sz="1200" dirty="0" err="1" smtClean="0"/>
                        <a:t>Тахтамукайский</a:t>
                      </a:r>
                      <a:r>
                        <a:rPr lang="ru-RU" sz="1200" dirty="0" smtClean="0"/>
                        <a:t> район» на</a:t>
                      </a:r>
                      <a:r>
                        <a:rPr lang="ru-RU" sz="1200" baseline="0" dirty="0" smtClean="0"/>
                        <a:t> 1 жителя , рублей</a:t>
                      </a:r>
                      <a:endParaRPr lang="ru-RU" sz="1200" dirty="0"/>
                    </a:p>
                  </a:txBody>
                  <a:tcPr/>
                </a:tc>
                <a:tc>
                  <a:txBody>
                    <a:bodyPr/>
                    <a:lstStyle/>
                    <a:p>
                      <a:r>
                        <a:rPr lang="ru-RU" sz="1200" dirty="0" smtClean="0"/>
                        <a:t>8 795</a:t>
                      </a:r>
                      <a:endParaRPr lang="ru-RU" sz="1200" dirty="0"/>
                    </a:p>
                  </a:txBody>
                  <a:tcPr/>
                </a:tc>
                <a:tc>
                  <a:txBody>
                    <a:bodyPr/>
                    <a:lstStyle/>
                    <a:p>
                      <a:r>
                        <a:rPr lang="ru-RU" sz="1200" dirty="0" smtClean="0"/>
                        <a:t>9</a:t>
                      </a:r>
                      <a:r>
                        <a:rPr lang="ru-RU" sz="1200" baseline="0" dirty="0" smtClean="0"/>
                        <a:t> 101</a:t>
                      </a:r>
                      <a:endParaRPr lang="ru-RU" sz="1200" dirty="0"/>
                    </a:p>
                  </a:txBody>
                  <a:tcPr/>
                </a:tc>
                <a:tc>
                  <a:txBody>
                    <a:bodyPr/>
                    <a:lstStyle/>
                    <a:p>
                      <a:r>
                        <a:rPr lang="ru-RU" sz="1200" dirty="0" smtClean="0"/>
                        <a:t>9 172</a:t>
                      </a:r>
                      <a:endParaRPr lang="ru-RU" sz="1200" dirty="0"/>
                    </a:p>
                  </a:txBody>
                  <a:tcPr/>
                </a:tc>
                <a:tc>
                  <a:txBody>
                    <a:bodyPr/>
                    <a:lstStyle/>
                    <a:p>
                      <a:r>
                        <a:rPr lang="ru-RU" sz="1200" dirty="0" smtClean="0"/>
                        <a:t>9 225</a:t>
                      </a:r>
                      <a:endParaRPr lang="ru-RU" sz="1200" dirty="0"/>
                    </a:p>
                  </a:txBody>
                  <a:tcPr/>
                </a:tc>
                <a:tc>
                  <a:txBody>
                    <a:bodyPr/>
                    <a:lstStyle/>
                    <a:p>
                      <a:r>
                        <a:rPr lang="ru-RU" sz="1200" dirty="0" smtClean="0"/>
                        <a:t>9 299</a:t>
                      </a:r>
                      <a:endParaRPr lang="ru-RU" sz="1200" dirty="0"/>
                    </a:p>
                  </a:txBody>
                  <a:tcPr/>
                </a:tc>
              </a:tr>
              <a:tr h="702078">
                <a:tc>
                  <a:txBody>
                    <a:bodyPr/>
                    <a:lstStyle/>
                    <a:p>
                      <a:r>
                        <a:rPr lang="ru-RU" sz="1200" dirty="0" smtClean="0"/>
                        <a:t>Муниципальный долг МО</a:t>
                      </a:r>
                      <a:r>
                        <a:rPr lang="ru-RU" sz="1200" baseline="0" dirty="0" smtClean="0"/>
                        <a:t> «</a:t>
                      </a:r>
                      <a:r>
                        <a:rPr lang="ru-RU" sz="1200" baseline="0" dirty="0" err="1" smtClean="0"/>
                        <a:t>Тахтамукайский</a:t>
                      </a:r>
                      <a:r>
                        <a:rPr lang="ru-RU" sz="1200" baseline="0" dirty="0" smtClean="0"/>
                        <a:t> район» на 1 жителя, рублей</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r>
            </a:tbl>
          </a:graphicData>
        </a:graphic>
      </p:graphicFrame>
    </p:spTree>
    <p:extLst>
      <p:ext uri="{BB962C8B-B14F-4D97-AF65-F5344CB8AC3E}">
        <p14:creationId xmlns:p14="http://schemas.microsoft.com/office/powerpoint/2010/main" val="2865421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«ОБЕСПЕЧЕНИЕ ДЕЯТЕЛЬНОСТИ УЧРЕЖДЕНИЙ КУЛЬТУРЫ»</a:t>
            </a:r>
            <a:br>
              <a:rPr lang="ru-RU" sz="1200" dirty="0" smtClean="0"/>
            </a:br>
            <a:r>
              <a:rPr lang="ru-RU" sz="1200" dirty="0" smtClean="0"/>
              <a:t>СРОК РЕАЛИЗАЦИИ :2019-2024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2433982685"/>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2017 год (факт)</a:t>
                      </a:r>
                      <a:endParaRPr lang="ru-RU" sz="1400" dirty="0"/>
                    </a:p>
                  </a:txBody>
                  <a:tcPr/>
                </a:tc>
                <a:tc>
                  <a:txBody>
                    <a:bodyPr/>
                    <a:lstStyle/>
                    <a:p>
                      <a:r>
                        <a:rPr lang="ru-RU" sz="1400" dirty="0" smtClean="0"/>
                        <a:t>55 191,0</a:t>
                      </a:r>
                      <a:endParaRPr lang="ru-RU" sz="1400" dirty="0"/>
                    </a:p>
                  </a:txBody>
                  <a:tcPr/>
                </a:tc>
              </a:tr>
              <a:tr h="346837">
                <a:tc>
                  <a:txBody>
                    <a:bodyPr/>
                    <a:lstStyle/>
                    <a:p>
                      <a:r>
                        <a:rPr lang="ru-RU" sz="1400" dirty="0" smtClean="0"/>
                        <a:t>2018 год (план)</a:t>
                      </a:r>
                      <a:endParaRPr lang="ru-RU" sz="1400" dirty="0"/>
                    </a:p>
                  </a:txBody>
                  <a:tcPr/>
                </a:tc>
                <a:tc>
                  <a:txBody>
                    <a:bodyPr/>
                    <a:lstStyle/>
                    <a:p>
                      <a:r>
                        <a:rPr lang="ru-RU" sz="1400" dirty="0" smtClean="0"/>
                        <a:t>62 502,0</a:t>
                      </a:r>
                      <a:endParaRPr lang="ru-RU" sz="1400" dirty="0"/>
                    </a:p>
                  </a:txBody>
                  <a:tcPr/>
                </a:tc>
              </a:tr>
              <a:tr h="346837">
                <a:tc>
                  <a:txBody>
                    <a:bodyPr/>
                    <a:lstStyle/>
                    <a:p>
                      <a:r>
                        <a:rPr lang="ru-RU" sz="1400" dirty="0" smtClean="0"/>
                        <a:t>2019</a:t>
                      </a:r>
                      <a:r>
                        <a:rPr lang="ru-RU" sz="1400" baseline="0" dirty="0" smtClean="0"/>
                        <a:t> год</a:t>
                      </a:r>
                      <a:endParaRPr lang="ru-RU" sz="1400" dirty="0"/>
                    </a:p>
                  </a:txBody>
                  <a:tcPr/>
                </a:tc>
                <a:tc>
                  <a:txBody>
                    <a:bodyPr/>
                    <a:lstStyle/>
                    <a:p>
                      <a:r>
                        <a:rPr lang="ru-RU" sz="1400" dirty="0" smtClean="0"/>
                        <a:t>115 787,0</a:t>
                      </a:r>
                      <a:endParaRPr lang="ru-RU" sz="1400" dirty="0"/>
                    </a:p>
                  </a:txBody>
                  <a:tcPr/>
                </a:tc>
              </a:tr>
              <a:tr h="346837">
                <a:tc>
                  <a:txBody>
                    <a:bodyPr/>
                    <a:lstStyle/>
                    <a:p>
                      <a:r>
                        <a:rPr lang="ru-RU" sz="1400" dirty="0" smtClean="0"/>
                        <a:t>2020 год</a:t>
                      </a:r>
                      <a:endParaRPr lang="ru-RU" sz="1400" dirty="0"/>
                    </a:p>
                  </a:txBody>
                  <a:tcPr/>
                </a:tc>
                <a:tc>
                  <a:txBody>
                    <a:bodyPr/>
                    <a:lstStyle/>
                    <a:p>
                      <a:r>
                        <a:rPr lang="ru-RU" sz="1400" dirty="0" smtClean="0"/>
                        <a:t>121</a:t>
                      </a:r>
                      <a:r>
                        <a:rPr lang="ru-RU" sz="1400" baseline="0" dirty="0" smtClean="0"/>
                        <a:t> 922</a:t>
                      </a:r>
                      <a:r>
                        <a:rPr lang="ru-RU" sz="1400" dirty="0" smtClean="0"/>
                        <a:t>,0</a:t>
                      </a:r>
                      <a:endParaRPr lang="ru-RU" sz="1400" dirty="0"/>
                    </a:p>
                  </a:txBody>
                  <a:tcPr/>
                </a:tc>
              </a:tr>
              <a:tr h="346837">
                <a:tc>
                  <a:txBody>
                    <a:bodyPr/>
                    <a:lstStyle/>
                    <a:p>
                      <a:r>
                        <a:rPr lang="ru-RU" sz="1400" dirty="0" smtClean="0"/>
                        <a:t>2021 год</a:t>
                      </a:r>
                      <a:endParaRPr lang="ru-RU" sz="1400" dirty="0"/>
                    </a:p>
                  </a:txBody>
                  <a:tcPr/>
                </a:tc>
                <a:tc>
                  <a:txBody>
                    <a:bodyPr/>
                    <a:lstStyle/>
                    <a:p>
                      <a:r>
                        <a:rPr lang="ru-RU" sz="1400" dirty="0" smtClean="0"/>
                        <a:t>124</a:t>
                      </a:r>
                      <a:r>
                        <a:rPr lang="ru-RU" sz="1400" baseline="0" dirty="0" smtClean="0"/>
                        <a:t> 401</a:t>
                      </a:r>
                      <a:r>
                        <a:rPr lang="ru-RU" sz="1400" dirty="0" smtClean="0"/>
                        <a:t>,0</a:t>
                      </a:r>
                      <a:endParaRPr lang="ru-RU" sz="1400" dirty="0"/>
                    </a:p>
                  </a:txBody>
                  <a:tcPr/>
                </a:tc>
              </a:tr>
            </a:tbl>
          </a:graphicData>
        </a:graphic>
      </p:graphicFrame>
      <p:sp>
        <p:nvSpPr>
          <p:cNvPr id="4" name="Объект 3"/>
          <p:cNvSpPr txBox="1">
            <a:spLocks/>
          </p:cNvSpPr>
          <p:nvPr/>
        </p:nvSpPr>
        <p:spPr>
          <a:xfrm>
            <a:off x="118050" y="764704"/>
            <a:ext cx="6192688" cy="174206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Формирование культурного единого пространства, создание условий для выравнивания доступа населения к культурным ценностям, информационным ресурсам и пользованию услугами учреждений культура.</a:t>
            </a:r>
          </a:p>
          <a:p>
            <a:pPr fontAlgn="auto"/>
            <a:r>
              <a:rPr lang="ru-RU" sz="1200" b="1" dirty="0" smtClean="0"/>
              <a:t>ЗАДАЧИ: </a:t>
            </a:r>
            <a:r>
              <a:rPr lang="ru-RU" sz="1200" dirty="0" smtClean="0"/>
              <a:t>Создание условий для сохранения и развития культурного потенциала района;  обеспечение деятельности учреждений культуры;  сохранение и развитие детских школ искусств; развитие библиотечного дела; обеспечение организации культурно-досуговой деятельности.</a:t>
            </a:r>
          </a:p>
          <a:p>
            <a:pPr marL="45720" indent="0" fontAlgn="auto">
              <a:buFont typeface="Georgia" pitchFamily="18" charset="0"/>
              <a:buNone/>
            </a:pP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2187145722"/>
              </p:ext>
            </p:extLst>
          </p:nvPr>
        </p:nvGraphicFramePr>
        <p:xfrm>
          <a:off x="179513" y="2782476"/>
          <a:ext cx="8784976" cy="3958892"/>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2017 год (факт)</a:t>
                      </a:r>
                      <a:endParaRPr lang="ru-RU" sz="1400" dirty="0"/>
                    </a:p>
                  </a:txBody>
                  <a:tcPr/>
                </a:tc>
                <a:tc>
                  <a:txBody>
                    <a:bodyPr/>
                    <a:lstStyle/>
                    <a:p>
                      <a:pPr algn="ctr"/>
                      <a:r>
                        <a:rPr lang="ru-RU" sz="1400" dirty="0" smtClean="0"/>
                        <a:t>2018 год (план)</a:t>
                      </a:r>
                      <a:endParaRPr lang="ru-RU" sz="1400" dirty="0"/>
                    </a:p>
                  </a:txBody>
                  <a:tcPr/>
                </a:tc>
                <a:tc>
                  <a:txBody>
                    <a:bodyPr/>
                    <a:lstStyle/>
                    <a:p>
                      <a:pPr algn="ctr"/>
                      <a:r>
                        <a:rPr lang="ru-RU" sz="1400" dirty="0" smtClean="0"/>
                        <a:t>2019 год</a:t>
                      </a:r>
                      <a:endParaRPr lang="ru-RU" sz="1400" dirty="0"/>
                    </a:p>
                  </a:txBody>
                  <a:tcPr/>
                </a:tc>
                <a:tc>
                  <a:txBody>
                    <a:bodyPr/>
                    <a:lstStyle/>
                    <a:p>
                      <a:pPr algn="ctr"/>
                      <a:r>
                        <a:rPr lang="ru-RU" sz="1400" dirty="0" smtClean="0"/>
                        <a:t>2020 год</a:t>
                      </a:r>
                      <a:endParaRPr lang="ru-RU" sz="1400" dirty="0"/>
                    </a:p>
                  </a:txBody>
                  <a:tcPr/>
                </a:tc>
                <a:tc>
                  <a:txBody>
                    <a:bodyPr/>
                    <a:lstStyle/>
                    <a:p>
                      <a:pPr algn="ctr"/>
                      <a:r>
                        <a:rPr lang="ru-RU" sz="1400" dirty="0" smtClean="0"/>
                        <a:t>2021 год</a:t>
                      </a:r>
                      <a:endParaRPr lang="ru-RU" sz="1400" dirty="0"/>
                    </a:p>
                  </a:txBody>
                  <a:tcPr/>
                </a:tc>
              </a:tr>
              <a:tr h="522763">
                <a:tc>
                  <a:txBody>
                    <a:bodyPr/>
                    <a:lstStyle/>
                    <a:p>
                      <a:r>
                        <a:rPr lang="ru-RU" sz="1200" dirty="0" smtClean="0"/>
                        <a:t>Увеличение количества посещений организаций культуры (к предыдущему году), %</a:t>
                      </a:r>
                      <a:endParaRPr lang="ru-RU" sz="1200" dirty="0"/>
                    </a:p>
                  </a:txBody>
                  <a:tcPr/>
                </a:tc>
                <a:tc>
                  <a:txBody>
                    <a:bodyPr/>
                    <a:lstStyle/>
                    <a:p>
                      <a:r>
                        <a:rPr lang="ru-RU" sz="1200" dirty="0" smtClean="0"/>
                        <a:t>0,2</a:t>
                      </a:r>
                      <a:endParaRPr lang="ru-RU" sz="1200" dirty="0"/>
                    </a:p>
                  </a:txBody>
                  <a:tcPr/>
                </a:tc>
                <a:tc>
                  <a:txBody>
                    <a:bodyPr/>
                    <a:lstStyle/>
                    <a:p>
                      <a:r>
                        <a:rPr lang="ru-RU" sz="1200" dirty="0" smtClean="0"/>
                        <a:t>1,1</a:t>
                      </a:r>
                      <a:endParaRPr lang="ru-RU" sz="1200" dirty="0"/>
                    </a:p>
                  </a:txBody>
                  <a:tcPr/>
                </a:tc>
                <a:tc>
                  <a:txBody>
                    <a:bodyPr/>
                    <a:lstStyle/>
                    <a:p>
                      <a:r>
                        <a:rPr lang="ru-RU" sz="1200" dirty="0" smtClean="0"/>
                        <a:t>3,1</a:t>
                      </a:r>
                      <a:endParaRPr lang="ru-RU" sz="1200" dirty="0"/>
                    </a:p>
                  </a:txBody>
                  <a:tcPr/>
                </a:tc>
                <a:tc>
                  <a:txBody>
                    <a:bodyPr/>
                    <a:lstStyle/>
                    <a:p>
                      <a:r>
                        <a:rPr lang="ru-RU" sz="1200" dirty="0" smtClean="0"/>
                        <a:t>5,1</a:t>
                      </a:r>
                      <a:endParaRPr lang="ru-RU" sz="1200" dirty="0"/>
                    </a:p>
                  </a:txBody>
                  <a:tcPr/>
                </a:tc>
                <a:tc>
                  <a:txBody>
                    <a:bodyPr/>
                    <a:lstStyle/>
                    <a:p>
                      <a:r>
                        <a:rPr lang="ru-RU" sz="1200" dirty="0" smtClean="0"/>
                        <a:t>7,1</a:t>
                      </a:r>
                    </a:p>
                    <a:p>
                      <a:endParaRPr lang="ru-RU" sz="1200" dirty="0"/>
                    </a:p>
                  </a:txBody>
                  <a:tcPr/>
                </a:tc>
              </a:tr>
              <a:tr h="672124">
                <a:tc>
                  <a:txBody>
                    <a:bodyPr/>
                    <a:lstStyle/>
                    <a:p>
                      <a:r>
                        <a:rPr lang="ru-RU" sz="1200" dirty="0" smtClean="0"/>
                        <a:t>Увеличение доли детей, привлекаемых к участию в творческих мероприятиях, в общем количестве детей, %</a:t>
                      </a:r>
                      <a:endParaRPr lang="ru-RU" sz="1200" dirty="0"/>
                    </a:p>
                  </a:txBody>
                  <a:tcPr/>
                </a:tc>
                <a:tc>
                  <a:txBody>
                    <a:bodyPr/>
                    <a:lstStyle/>
                    <a:p>
                      <a:r>
                        <a:rPr lang="ru-RU" sz="1200" dirty="0" smtClean="0"/>
                        <a:t>-2,29</a:t>
                      </a:r>
                      <a:endParaRPr lang="ru-RU" sz="1200" dirty="0"/>
                    </a:p>
                  </a:txBody>
                  <a:tcPr/>
                </a:tc>
                <a:tc>
                  <a:txBody>
                    <a:bodyPr/>
                    <a:lstStyle/>
                    <a:p>
                      <a:r>
                        <a:rPr lang="ru-RU" sz="1200" dirty="0" smtClean="0"/>
                        <a:t>1,0</a:t>
                      </a:r>
                      <a:endParaRPr lang="ru-RU" sz="1200" dirty="0"/>
                    </a:p>
                  </a:txBody>
                  <a:tcPr/>
                </a:tc>
                <a:tc>
                  <a:txBody>
                    <a:bodyPr/>
                    <a:lstStyle/>
                    <a:p>
                      <a:r>
                        <a:rPr lang="ru-RU" sz="1200" dirty="0" smtClean="0"/>
                        <a:t>3,0</a:t>
                      </a:r>
                      <a:endParaRPr lang="ru-RU" sz="1200" dirty="0"/>
                    </a:p>
                  </a:txBody>
                  <a:tcPr/>
                </a:tc>
                <a:tc>
                  <a:txBody>
                    <a:bodyPr/>
                    <a:lstStyle/>
                    <a:p>
                      <a:r>
                        <a:rPr lang="ru-RU" sz="1200" dirty="0" smtClean="0"/>
                        <a:t>5,0</a:t>
                      </a:r>
                      <a:endParaRPr lang="ru-RU" sz="1200" dirty="0"/>
                    </a:p>
                  </a:txBody>
                  <a:tcPr/>
                </a:tc>
                <a:tc>
                  <a:txBody>
                    <a:bodyPr/>
                    <a:lstStyle/>
                    <a:p>
                      <a:r>
                        <a:rPr lang="ru-RU" sz="1200" dirty="0" smtClean="0"/>
                        <a:t>7,0</a:t>
                      </a:r>
                      <a:endParaRPr lang="ru-RU" sz="1200" dirty="0"/>
                    </a:p>
                  </a:txBody>
                  <a:tcPr/>
                </a:tc>
              </a:tr>
              <a:tr h="522763">
                <a:tc>
                  <a:txBody>
                    <a:bodyPr/>
                    <a:lstStyle/>
                    <a:p>
                      <a:r>
                        <a:rPr lang="ru-RU" sz="1200" dirty="0" smtClean="0"/>
                        <a:t>Увеличение количества посещений театрально-концертных мероприятий, %</a:t>
                      </a:r>
                      <a:endParaRPr lang="ru-RU" sz="1200" dirty="0"/>
                    </a:p>
                  </a:txBody>
                  <a:tcPr/>
                </a:tc>
                <a:tc>
                  <a:txBody>
                    <a:bodyPr/>
                    <a:lstStyle/>
                    <a:p>
                      <a:r>
                        <a:rPr lang="ru-RU" sz="1200" dirty="0" smtClean="0"/>
                        <a:t>1,2</a:t>
                      </a:r>
                      <a:endParaRPr lang="ru-RU" sz="1200" dirty="0"/>
                    </a:p>
                  </a:txBody>
                  <a:tcPr/>
                </a:tc>
                <a:tc>
                  <a:txBody>
                    <a:bodyPr/>
                    <a:lstStyle/>
                    <a:p>
                      <a:r>
                        <a:rPr lang="ru-RU" sz="1200" dirty="0" smtClean="0"/>
                        <a:t>1,4</a:t>
                      </a:r>
                      <a:endParaRPr lang="ru-RU" sz="1200" dirty="0"/>
                    </a:p>
                  </a:txBody>
                  <a:tcPr/>
                </a:tc>
                <a:tc>
                  <a:txBody>
                    <a:bodyPr/>
                    <a:lstStyle/>
                    <a:p>
                      <a:r>
                        <a:rPr lang="ru-RU" sz="1200" dirty="0" smtClean="0"/>
                        <a:t>1,6</a:t>
                      </a:r>
                      <a:endParaRPr lang="ru-RU" sz="1200" dirty="0"/>
                    </a:p>
                  </a:txBody>
                  <a:tcPr/>
                </a:tc>
                <a:tc>
                  <a:txBody>
                    <a:bodyPr/>
                    <a:lstStyle/>
                    <a:p>
                      <a:r>
                        <a:rPr lang="ru-RU" sz="1200" dirty="0" smtClean="0"/>
                        <a:t>1,8</a:t>
                      </a:r>
                      <a:endParaRPr lang="ru-RU" sz="1200" dirty="0"/>
                    </a:p>
                  </a:txBody>
                  <a:tcPr/>
                </a:tc>
                <a:tc>
                  <a:txBody>
                    <a:bodyPr/>
                    <a:lstStyle/>
                    <a:p>
                      <a:r>
                        <a:rPr lang="ru-RU" sz="1200" dirty="0" smtClean="0"/>
                        <a:t>2,0</a:t>
                      </a:r>
                      <a:endParaRPr lang="ru-RU" sz="1200" dirty="0"/>
                    </a:p>
                  </a:txBody>
                  <a:tcPr/>
                </a:tc>
              </a:tr>
              <a:tr h="522763">
                <a:tc>
                  <a:txBody>
                    <a:bodyPr/>
                    <a:lstStyle/>
                    <a:p>
                      <a:r>
                        <a:rPr lang="ru-RU" sz="1200" dirty="0" smtClean="0"/>
                        <a:t>Увеличение численности участников культурно-досуговых</a:t>
                      </a:r>
                      <a:r>
                        <a:rPr lang="ru-RU" sz="1200" baseline="0" dirty="0" smtClean="0"/>
                        <a:t> мероприятий, %</a:t>
                      </a:r>
                      <a:endParaRPr lang="ru-RU" sz="1200" dirty="0"/>
                    </a:p>
                  </a:txBody>
                  <a:tcPr/>
                </a:tc>
                <a:tc>
                  <a:txBody>
                    <a:bodyPr/>
                    <a:lstStyle/>
                    <a:p>
                      <a:r>
                        <a:rPr lang="ru-RU" sz="1200" dirty="0" smtClean="0"/>
                        <a:t>2,1</a:t>
                      </a:r>
                      <a:endParaRPr lang="ru-RU" sz="1200" dirty="0"/>
                    </a:p>
                  </a:txBody>
                  <a:tcPr/>
                </a:tc>
                <a:tc>
                  <a:txBody>
                    <a:bodyPr/>
                    <a:lstStyle/>
                    <a:p>
                      <a:r>
                        <a:rPr lang="ru-RU" sz="1200" dirty="0" smtClean="0"/>
                        <a:t>2,2</a:t>
                      </a:r>
                      <a:endParaRPr lang="ru-RU" sz="1200" dirty="0"/>
                    </a:p>
                  </a:txBody>
                  <a:tcPr/>
                </a:tc>
                <a:tc>
                  <a:txBody>
                    <a:bodyPr/>
                    <a:lstStyle/>
                    <a:p>
                      <a:r>
                        <a:rPr lang="ru-RU" sz="1200" dirty="0" smtClean="0"/>
                        <a:t>2,3</a:t>
                      </a:r>
                      <a:endParaRPr lang="ru-RU" sz="1200" dirty="0"/>
                    </a:p>
                  </a:txBody>
                  <a:tcPr/>
                </a:tc>
                <a:tc>
                  <a:txBody>
                    <a:bodyPr/>
                    <a:lstStyle/>
                    <a:p>
                      <a:r>
                        <a:rPr lang="ru-RU" sz="1200" dirty="0" smtClean="0"/>
                        <a:t>2,4</a:t>
                      </a:r>
                      <a:endParaRPr lang="ru-RU" sz="1200" dirty="0"/>
                    </a:p>
                  </a:txBody>
                  <a:tcPr/>
                </a:tc>
                <a:tc>
                  <a:txBody>
                    <a:bodyPr/>
                    <a:lstStyle/>
                    <a:p>
                      <a:r>
                        <a:rPr lang="ru-RU" sz="1200" dirty="0" smtClean="0"/>
                        <a:t>2,5</a:t>
                      </a:r>
                      <a:endParaRPr lang="ru-RU" sz="1200" dirty="0"/>
                    </a:p>
                  </a:txBody>
                  <a:tcPr/>
                </a:tc>
              </a:tr>
              <a:tr h="663835">
                <a:tc>
                  <a:txBody>
                    <a:bodyPr/>
                    <a:lstStyle/>
                    <a:p>
                      <a:r>
                        <a:rPr lang="ru-RU" sz="1200" dirty="0" smtClean="0"/>
                        <a:t>Количество тематических материалов в средствах массовой информации, направленных на сохранение межнационального</a:t>
                      </a:r>
                      <a:r>
                        <a:rPr lang="ru-RU" sz="1200" baseline="0" dirty="0" smtClean="0"/>
                        <a:t> согласия</a:t>
                      </a:r>
                      <a:endParaRPr lang="ru-RU" sz="1200" dirty="0"/>
                    </a:p>
                  </a:txBody>
                  <a:tcPr/>
                </a:tc>
                <a:tc>
                  <a:txBody>
                    <a:bodyPr/>
                    <a:lstStyle/>
                    <a:p>
                      <a:r>
                        <a:rPr lang="ru-RU" sz="1200" dirty="0" smtClean="0"/>
                        <a:t>3</a:t>
                      </a:r>
                      <a:endParaRPr lang="ru-RU" sz="1200" dirty="0"/>
                    </a:p>
                  </a:txBody>
                  <a:tcPr/>
                </a:tc>
                <a:tc>
                  <a:txBody>
                    <a:bodyPr/>
                    <a:lstStyle/>
                    <a:p>
                      <a:r>
                        <a:rPr lang="ru-RU" sz="1200" dirty="0" smtClean="0"/>
                        <a:t>7</a:t>
                      </a:r>
                      <a:endParaRPr lang="ru-RU" sz="1200" dirty="0"/>
                    </a:p>
                  </a:txBody>
                  <a:tcPr/>
                </a:tc>
                <a:tc>
                  <a:txBody>
                    <a:bodyPr/>
                    <a:lstStyle/>
                    <a:p>
                      <a:r>
                        <a:rPr lang="ru-RU" sz="1200" dirty="0" smtClean="0"/>
                        <a:t>10</a:t>
                      </a:r>
                      <a:endParaRPr lang="ru-RU" sz="1200" dirty="0"/>
                    </a:p>
                  </a:txBody>
                  <a:tcPr/>
                </a:tc>
                <a:tc>
                  <a:txBody>
                    <a:bodyPr/>
                    <a:lstStyle/>
                    <a:p>
                      <a:r>
                        <a:rPr lang="ru-RU" sz="1200" dirty="0" smtClean="0"/>
                        <a:t>15</a:t>
                      </a:r>
                      <a:endParaRPr lang="ru-RU" sz="1200" dirty="0"/>
                    </a:p>
                  </a:txBody>
                  <a:tcPr/>
                </a:tc>
                <a:tc>
                  <a:txBody>
                    <a:bodyPr/>
                    <a:lstStyle/>
                    <a:p>
                      <a:r>
                        <a:rPr lang="ru-RU" sz="1200" dirty="0" smtClean="0"/>
                        <a:t>20</a:t>
                      </a:r>
                      <a:endParaRPr lang="ru-RU" sz="1200" dirty="0"/>
                    </a:p>
                  </a:txBody>
                  <a:tcPr/>
                </a:tc>
              </a:tr>
              <a:tr h="386739">
                <a:tc>
                  <a:txBody>
                    <a:bodyPr/>
                    <a:lstStyle/>
                    <a:p>
                      <a:r>
                        <a:rPr lang="ru-RU" sz="1200" dirty="0" smtClean="0"/>
                        <a:t>Число граждан, вовлеченных в мероприятия по сохранению и развитию культуры народов</a:t>
                      </a:r>
                      <a:endParaRPr lang="ru-RU" sz="1200" dirty="0"/>
                    </a:p>
                  </a:txBody>
                  <a:tcPr/>
                </a:tc>
                <a:tc>
                  <a:txBody>
                    <a:bodyPr/>
                    <a:lstStyle/>
                    <a:p>
                      <a:r>
                        <a:rPr lang="ru-RU" sz="1200" dirty="0" smtClean="0"/>
                        <a:t>590</a:t>
                      </a:r>
                      <a:endParaRPr lang="ru-RU" sz="1200" dirty="0"/>
                    </a:p>
                  </a:txBody>
                  <a:tcPr/>
                </a:tc>
                <a:tc>
                  <a:txBody>
                    <a:bodyPr/>
                    <a:lstStyle/>
                    <a:p>
                      <a:r>
                        <a:rPr lang="ru-RU" sz="1200" dirty="0" smtClean="0"/>
                        <a:t>700</a:t>
                      </a:r>
                      <a:endParaRPr lang="ru-RU" sz="1200" dirty="0"/>
                    </a:p>
                  </a:txBody>
                  <a:tcPr/>
                </a:tc>
                <a:tc>
                  <a:txBody>
                    <a:bodyPr/>
                    <a:lstStyle/>
                    <a:p>
                      <a:r>
                        <a:rPr lang="ru-RU" sz="1200" dirty="0" smtClean="0"/>
                        <a:t>800</a:t>
                      </a:r>
                      <a:endParaRPr lang="ru-RU" sz="1200" dirty="0"/>
                    </a:p>
                  </a:txBody>
                  <a:tcPr/>
                </a:tc>
                <a:tc>
                  <a:txBody>
                    <a:bodyPr/>
                    <a:lstStyle/>
                    <a:p>
                      <a:r>
                        <a:rPr lang="ru-RU" sz="1200" dirty="0" smtClean="0"/>
                        <a:t>1000</a:t>
                      </a:r>
                      <a:endParaRPr lang="ru-RU" sz="1200" dirty="0"/>
                    </a:p>
                  </a:txBody>
                  <a:tcPr/>
                </a:tc>
                <a:tc>
                  <a:txBody>
                    <a:bodyPr/>
                    <a:lstStyle/>
                    <a:p>
                      <a:r>
                        <a:rPr lang="ru-RU" sz="1200" dirty="0" smtClean="0"/>
                        <a:t>1100</a:t>
                      </a:r>
                      <a:endParaRPr lang="ru-RU" sz="1200" dirty="0"/>
                    </a:p>
                  </a:txBody>
                  <a:tcPr/>
                </a:tc>
              </a:tr>
            </a:tbl>
          </a:graphicData>
        </a:graphic>
      </p:graphicFrame>
    </p:spTree>
    <p:extLst>
      <p:ext uri="{BB962C8B-B14F-4D97-AF65-F5344CB8AC3E}">
        <p14:creationId xmlns:p14="http://schemas.microsoft.com/office/powerpoint/2010/main" val="1534420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«ТАХТАМУКАЙСКИЙ РАЙОН»</a:t>
            </a:r>
            <a:br>
              <a:rPr lang="ru-RU" sz="1200" dirty="0" smtClean="0"/>
            </a:br>
            <a:r>
              <a:rPr lang="ru-RU" sz="1200" dirty="0" smtClean="0"/>
              <a:t>«ОБЕСПЕЧЕНИЕ ДЕЯТЕЛЬНОСТИ  УЧРЕЖДЕНИЙ ФИЗИЧЕСКОЙ КУЛЬТУРЫ И СПОРТА»</a:t>
            </a:r>
            <a:br>
              <a:rPr lang="ru-RU" sz="1200" dirty="0" smtClean="0"/>
            </a:br>
            <a:r>
              <a:rPr lang="ru-RU" sz="1200" dirty="0" smtClean="0"/>
              <a:t>СРОК РЕАЛИЗАЦИИ :2017-2020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802446737"/>
              </p:ext>
            </p:extLst>
          </p:nvPr>
        </p:nvGraphicFramePr>
        <p:xfrm>
          <a:off x="6444208" y="568801"/>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400" dirty="0" smtClean="0"/>
                        <a:t>2017 год (факт)</a:t>
                      </a:r>
                      <a:endParaRPr lang="ru-RU" sz="1400" dirty="0"/>
                    </a:p>
                  </a:txBody>
                  <a:tcPr/>
                </a:tc>
                <a:tc>
                  <a:txBody>
                    <a:bodyPr/>
                    <a:lstStyle/>
                    <a:p>
                      <a:r>
                        <a:rPr lang="ru-RU" sz="1400" dirty="0" smtClean="0"/>
                        <a:t>88886,0</a:t>
                      </a:r>
                      <a:endParaRPr lang="ru-RU" sz="1400" dirty="0"/>
                    </a:p>
                  </a:txBody>
                  <a:tcPr/>
                </a:tc>
              </a:tr>
              <a:tr h="346837">
                <a:tc>
                  <a:txBody>
                    <a:bodyPr/>
                    <a:lstStyle/>
                    <a:p>
                      <a:r>
                        <a:rPr lang="ru-RU" sz="1400" dirty="0" smtClean="0"/>
                        <a:t>2018 год (план)</a:t>
                      </a:r>
                      <a:endParaRPr lang="ru-RU" sz="1400" dirty="0"/>
                    </a:p>
                  </a:txBody>
                  <a:tcPr/>
                </a:tc>
                <a:tc>
                  <a:txBody>
                    <a:bodyPr/>
                    <a:lstStyle/>
                    <a:p>
                      <a:r>
                        <a:rPr lang="ru-RU" sz="1400" smtClean="0"/>
                        <a:t>77 290,0</a:t>
                      </a:r>
                      <a:endParaRPr lang="ru-RU" sz="1400" dirty="0"/>
                    </a:p>
                  </a:txBody>
                  <a:tcPr/>
                </a:tc>
              </a:tr>
              <a:tr h="346837">
                <a:tc>
                  <a:txBody>
                    <a:bodyPr/>
                    <a:lstStyle/>
                    <a:p>
                      <a:r>
                        <a:rPr lang="ru-RU" sz="1400" dirty="0" smtClean="0"/>
                        <a:t>2019</a:t>
                      </a:r>
                      <a:r>
                        <a:rPr lang="ru-RU" sz="1400" baseline="0" dirty="0" smtClean="0"/>
                        <a:t> год</a:t>
                      </a:r>
                      <a:endParaRPr lang="ru-RU" sz="1400" dirty="0"/>
                    </a:p>
                  </a:txBody>
                  <a:tcPr/>
                </a:tc>
                <a:tc>
                  <a:txBody>
                    <a:bodyPr/>
                    <a:lstStyle/>
                    <a:p>
                      <a:r>
                        <a:rPr lang="ru-RU" sz="1400" dirty="0" smtClean="0"/>
                        <a:t>63</a:t>
                      </a:r>
                      <a:r>
                        <a:rPr lang="ru-RU" sz="1400" baseline="0" dirty="0" smtClean="0"/>
                        <a:t> 631</a:t>
                      </a:r>
                      <a:r>
                        <a:rPr lang="ru-RU" sz="1400" dirty="0" smtClean="0"/>
                        <a:t>,0</a:t>
                      </a:r>
                      <a:endParaRPr lang="ru-RU" sz="1400" dirty="0"/>
                    </a:p>
                  </a:txBody>
                  <a:tcPr/>
                </a:tc>
              </a:tr>
              <a:tr h="346837">
                <a:tc>
                  <a:txBody>
                    <a:bodyPr/>
                    <a:lstStyle/>
                    <a:p>
                      <a:r>
                        <a:rPr lang="ru-RU" sz="1400" dirty="0" smtClean="0"/>
                        <a:t>2020 год</a:t>
                      </a:r>
                      <a:endParaRPr lang="ru-RU" sz="1400" dirty="0"/>
                    </a:p>
                  </a:txBody>
                  <a:tcPr/>
                </a:tc>
                <a:tc>
                  <a:txBody>
                    <a:bodyPr/>
                    <a:lstStyle/>
                    <a:p>
                      <a:r>
                        <a:rPr lang="ru-RU" sz="1400" dirty="0" smtClean="0"/>
                        <a:t>64</a:t>
                      </a:r>
                      <a:r>
                        <a:rPr lang="ru-RU" sz="1400" baseline="0" dirty="0" smtClean="0"/>
                        <a:t> 981</a:t>
                      </a:r>
                      <a:r>
                        <a:rPr lang="ru-RU" sz="1400" dirty="0" smtClean="0"/>
                        <a:t>,0</a:t>
                      </a:r>
                      <a:endParaRPr lang="ru-RU" sz="1400" dirty="0"/>
                    </a:p>
                  </a:txBody>
                  <a:tcPr/>
                </a:tc>
              </a:tr>
              <a:tr h="346837">
                <a:tc>
                  <a:txBody>
                    <a:bodyPr/>
                    <a:lstStyle/>
                    <a:p>
                      <a:r>
                        <a:rPr lang="ru-RU" sz="1400" dirty="0" smtClean="0"/>
                        <a:t>2021 год</a:t>
                      </a:r>
                      <a:endParaRPr lang="ru-RU" sz="1400" dirty="0"/>
                    </a:p>
                  </a:txBody>
                  <a:tcPr/>
                </a:tc>
                <a:tc>
                  <a:txBody>
                    <a:bodyPr/>
                    <a:lstStyle/>
                    <a:p>
                      <a:r>
                        <a:rPr lang="ru-RU" sz="1400" dirty="0" smtClean="0"/>
                        <a:t>65 627,0</a:t>
                      </a:r>
                      <a:endParaRPr lang="ru-RU" sz="1400" dirty="0"/>
                    </a:p>
                  </a:txBody>
                  <a:tcPr/>
                </a:tc>
              </a:tr>
            </a:tbl>
          </a:graphicData>
        </a:graphic>
      </p:graphicFrame>
      <p:sp>
        <p:nvSpPr>
          <p:cNvPr id="4" name="Объект 3"/>
          <p:cNvSpPr txBox="1">
            <a:spLocks/>
          </p:cNvSpPr>
          <p:nvPr/>
        </p:nvSpPr>
        <p:spPr>
          <a:xfrm>
            <a:off x="107504" y="764704"/>
            <a:ext cx="6336704" cy="2304256"/>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создание условий, ориентирующих граждан на здоровый образ жизни, в </a:t>
            </a:r>
            <a:r>
              <a:rPr lang="ru-RU" sz="1200" dirty="0" err="1" smtClean="0"/>
              <a:t>т.ч</a:t>
            </a:r>
            <a:r>
              <a:rPr lang="ru-RU" sz="1200" dirty="0" smtClean="0"/>
              <a:t>. на занятия физической культурой и спортом, развитие спортивной инфраструктуры.</a:t>
            </a:r>
            <a:endParaRPr lang="ru-RU" sz="1200" b="1" dirty="0" smtClean="0"/>
          </a:p>
          <a:p>
            <a:pPr algn="just" fontAlgn="auto"/>
            <a:r>
              <a:rPr lang="ru-RU" sz="1200" b="1" dirty="0" smtClean="0"/>
              <a:t>ЗАДАЧИ: </a:t>
            </a:r>
            <a:r>
              <a:rPr lang="ru-RU" sz="1200" dirty="0" smtClean="0"/>
              <a:t>организация спортивной подготовки по олимпийским и неолимпийским видам спорта; организация и проведение официальных физкультурно-оздоровительных и спортивных мероприятий; укрепление здоровья  жителей МО «</a:t>
            </a:r>
            <a:r>
              <a:rPr lang="ru-RU" sz="1200" dirty="0" err="1" smtClean="0"/>
              <a:t>Тахтамукайский</a:t>
            </a:r>
            <a:r>
              <a:rPr lang="ru-RU" sz="1200" dirty="0" smtClean="0"/>
              <a:t> район» средствами физической культуры и спорта; повышение безопасности и антитеррористической защищенности учреждений физической культуры и спорта.</a:t>
            </a:r>
            <a:endParaRPr lang="ru-RU" sz="1200" b="1" dirty="0"/>
          </a:p>
        </p:txBody>
      </p:sp>
      <p:graphicFrame>
        <p:nvGraphicFramePr>
          <p:cNvPr id="5" name="Таблица 4"/>
          <p:cNvGraphicFramePr>
            <a:graphicFrameLocks noGrp="1"/>
          </p:cNvGraphicFramePr>
          <p:nvPr>
            <p:extLst>
              <p:ext uri="{D42A27DB-BD31-4B8C-83A1-F6EECF244321}">
                <p14:modId xmlns:p14="http://schemas.microsoft.com/office/powerpoint/2010/main" val="1523120277"/>
              </p:ext>
            </p:extLst>
          </p:nvPr>
        </p:nvGraphicFramePr>
        <p:xfrm>
          <a:off x="179513" y="2782476"/>
          <a:ext cx="8784976" cy="3619009"/>
        </p:xfrm>
        <a:graphic>
          <a:graphicData uri="http://schemas.openxmlformats.org/drawingml/2006/table">
            <a:tbl>
              <a:tblPr firstRow="1" bandRow="1">
                <a:tableStyleId>{5C22544A-7EE6-4342-B048-85BDC9FD1C3A}</a:tableStyleId>
              </a:tblPr>
              <a:tblGrid>
                <a:gridCol w="4065774"/>
                <a:gridCol w="1016443"/>
                <a:gridCol w="1016443"/>
                <a:gridCol w="886115"/>
                <a:gridCol w="864096"/>
                <a:gridCol w="936105"/>
              </a:tblGrid>
              <a:tr h="597444">
                <a:tc>
                  <a:txBody>
                    <a:bodyPr/>
                    <a:lstStyle/>
                    <a:p>
                      <a:pPr algn="ctr"/>
                      <a:r>
                        <a:rPr lang="ru-RU" sz="1200" dirty="0" smtClean="0"/>
                        <a:t>Целевые показатели муниципальной</a:t>
                      </a:r>
                      <a:r>
                        <a:rPr lang="ru-RU" sz="1200" baseline="0" dirty="0" smtClean="0"/>
                        <a:t> программы</a:t>
                      </a:r>
                      <a:endParaRPr lang="ru-RU" sz="1200" dirty="0"/>
                    </a:p>
                  </a:txBody>
                  <a:tcPr/>
                </a:tc>
                <a:tc>
                  <a:txBody>
                    <a:bodyPr/>
                    <a:lstStyle/>
                    <a:p>
                      <a:pPr algn="ctr"/>
                      <a:r>
                        <a:rPr lang="ru-RU" sz="1200" dirty="0" smtClean="0"/>
                        <a:t>2017 год (факт)</a:t>
                      </a:r>
                      <a:endParaRPr lang="ru-RU" sz="1200" dirty="0"/>
                    </a:p>
                  </a:txBody>
                  <a:tcPr/>
                </a:tc>
                <a:tc>
                  <a:txBody>
                    <a:bodyPr/>
                    <a:lstStyle/>
                    <a:p>
                      <a:pPr algn="ctr"/>
                      <a:r>
                        <a:rPr lang="ru-RU" sz="1200" dirty="0" smtClean="0"/>
                        <a:t>2018 год (план)</a:t>
                      </a:r>
                      <a:endParaRPr lang="ru-RU" sz="1200" dirty="0"/>
                    </a:p>
                  </a:txBody>
                  <a:tcPr/>
                </a:tc>
                <a:tc>
                  <a:txBody>
                    <a:bodyPr/>
                    <a:lstStyle/>
                    <a:p>
                      <a:pPr algn="ctr"/>
                      <a:r>
                        <a:rPr lang="ru-RU" sz="1200" dirty="0" smtClean="0"/>
                        <a:t>2019 год</a:t>
                      </a:r>
                      <a:endParaRPr lang="ru-RU" sz="1200" dirty="0"/>
                    </a:p>
                  </a:txBody>
                  <a:tcPr/>
                </a:tc>
                <a:tc>
                  <a:txBody>
                    <a:bodyPr/>
                    <a:lstStyle/>
                    <a:p>
                      <a:pPr algn="ctr"/>
                      <a:r>
                        <a:rPr lang="ru-RU" sz="1200" dirty="0" smtClean="0"/>
                        <a:t>2020 год</a:t>
                      </a:r>
                      <a:endParaRPr lang="ru-RU" sz="1200" dirty="0"/>
                    </a:p>
                  </a:txBody>
                  <a:tcPr/>
                </a:tc>
                <a:tc>
                  <a:txBody>
                    <a:bodyPr/>
                    <a:lstStyle/>
                    <a:p>
                      <a:pPr algn="ctr"/>
                      <a:r>
                        <a:rPr lang="ru-RU" sz="1200" dirty="0" smtClean="0"/>
                        <a:t>2021 год</a:t>
                      </a:r>
                      <a:endParaRPr lang="ru-RU" sz="1200" dirty="0"/>
                    </a:p>
                  </a:txBody>
                  <a:tcPr/>
                </a:tc>
              </a:tr>
              <a:tr h="522763">
                <a:tc>
                  <a:txBody>
                    <a:bodyPr/>
                    <a:lstStyle/>
                    <a:p>
                      <a:r>
                        <a:rPr lang="ru-RU" sz="1200" dirty="0" smtClean="0"/>
                        <a:t>Удельный вес регулярно занимающихся физической культурой и спортом</a:t>
                      </a:r>
                      <a:endParaRPr lang="ru-RU" sz="1200" dirty="0"/>
                    </a:p>
                  </a:txBody>
                  <a:tcPr/>
                </a:tc>
                <a:tc>
                  <a:txBody>
                    <a:bodyPr/>
                    <a:lstStyle/>
                    <a:p>
                      <a:r>
                        <a:rPr lang="ru-RU" sz="1200" dirty="0" smtClean="0"/>
                        <a:t>33,4</a:t>
                      </a:r>
                      <a:endParaRPr lang="ru-RU" sz="1200" dirty="0"/>
                    </a:p>
                  </a:txBody>
                  <a:tcPr/>
                </a:tc>
                <a:tc>
                  <a:txBody>
                    <a:bodyPr/>
                    <a:lstStyle/>
                    <a:p>
                      <a:r>
                        <a:rPr lang="ru-RU" sz="1200" dirty="0" smtClean="0"/>
                        <a:t>33,9</a:t>
                      </a:r>
                      <a:endParaRPr lang="ru-RU" sz="1200" dirty="0"/>
                    </a:p>
                  </a:txBody>
                  <a:tcPr/>
                </a:tc>
                <a:tc>
                  <a:txBody>
                    <a:bodyPr/>
                    <a:lstStyle/>
                    <a:p>
                      <a:r>
                        <a:rPr lang="ru-RU" sz="1200" dirty="0" smtClean="0"/>
                        <a:t>34,5</a:t>
                      </a:r>
                      <a:endParaRPr lang="ru-RU" sz="1200" dirty="0"/>
                    </a:p>
                  </a:txBody>
                  <a:tcPr/>
                </a:tc>
                <a:tc>
                  <a:txBody>
                    <a:bodyPr/>
                    <a:lstStyle/>
                    <a:p>
                      <a:r>
                        <a:rPr lang="ru-RU" sz="1200" dirty="0" smtClean="0"/>
                        <a:t>35,2</a:t>
                      </a:r>
                      <a:endParaRPr lang="ru-RU" sz="1200" dirty="0"/>
                    </a:p>
                  </a:txBody>
                  <a:tcPr/>
                </a:tc>
                <a:tc>
                  <a:txBody>
                    <a:bodyPr/>
                    <a:lstStyle/>
                    <a:p>
                      <a:r>
                        <a:rPr lang="ru-RU" sz="1200" dirty="0" smtClean="0"/>
                        <a:t>36,7</a:t>
                      </a:r>
                      <a:endParaRPr lang="ru-RU" sz="1200" dirty="0"/>
                    </a:p>
                  </a:txBody>
                  <a:tcPr/>
                </a:tc>
              </a:tr>
              <a:tr h="672124">
                <a:tc>
                  <a:txBody>
                    <a:bodyPr/>
                    <a:lstStyle/>
                    <a:p>
                      <a:r>
                        <a:rPr lang="ru-RU" sz="1200" dirty="0" smtClean="0"/>
                        <a:t>Количество спортивных сооружений</a:t>
                      </a:r>
                      <a:endParaRPr lang="ru-RU" sz="1200" dirty="0"/>
                    </a:p>
                  </a:txBody>
                  <a:tcPr/>
                </a:tc>
                <a:tc>
                  <a:txBody>
                    <a:bodyPr/>
                    <a:lstStyle/>
                    <a:p>
                      <a:r>
                        <a:rPr lang="ru-RU" sz="1200" dirty="0" smtClean="0"/>
                        <a:t>130</a:t>
                      </a:r>
                      <a:endParaRPr lang="ru-RU" sz="1200" dirty="0"/>
                    </a:p>
                  </a:txBody>
                  <a:tcPr/>
                </a:tc>
                <a:tc>
                  <a:txBody>
                    <a:bodyPr/>
                    <a:lstStyle/>
                    <a:p>
                      <a:r>
                        <a:rPr lang="ru-RU" sz="1200" dirty="0" smtClean="0"/>
                        <a:t>130</a:t>
                      </a:r>
                      <a:endParaRPr lang="ru-RU" sz="1200" dirty="0"/>
                    </a:p>
                  </a:txBody>
                  <a:tcPr/>
                </a:tc>
                <a:tc>
                  <a:txBody>
                    <a:bodyPr/>
                    <a:lstStyle/>
                    <a:p>
                      <a:r>
                        <a:rPr lang="ru-RU" sz="1200" dirty="0" smtClean="0"/>
                        <a:t>131</a:t>
                      </a:r>
                    </a:p>
                    <a:p>
                      <a:endParaRPr lang="ru-RU" sz="1200" dirty="0"/>
                    </a:p>
                  </a:txBody>
                  <a:tcPr/>
                </a:tc>
                <a:tc>
                  <a:txBody>
                    <a:bodyPr/>
                    <a:lstStyle/>
                    <a:p>
                      <a:r>
                        <a:rPr lang="ru-RU" sz="1200" dirty="0" smtClean="0"/>
                        <a:t>132</a:t>
                      </a:r>
                      <a:endParaRPr lang="ru-RU" sz="1200" dirty="0"/>
                    </a:p>
                  </a:txBody>
                  <a:tcPr/>
                </a:tc>
                <a:tc>
                  <a:txBody>
                    <a:bodyPr/>
                    <a:lstStyle/>
                    <a:p>
                      <a:r>
                        <a:rPr lang="ru-RU" sz="1200" dirty="0" smtClean="0"/>
                        <a:t>132</a:t>
                      </a:r>
                      <a:endParaRPr lang="ru-RU" sz="1200" dirty="0"/>
                    </a:p>
                  </a:txBody>
                  <a:tcPr/>
                </a:tc>
              </a:tr>
              <a:tr h="522763">
                <a:tc>
                  <a:txBody>
                    <a:bodyPr/>
                    <a:lstStyle/>
                    <a:p>
                      <a:r>
                        <a:rPr lang="ru-RU" sz="1200" dirty="0" smtClean="0"/>
                        <a:t>Количество организованных и проведенных физкультурно-спортивных,</a:t>
                      </a:r>
                      <a:r>
                        <a:rPr lang="ru-RU" sz="1200" baseline="0" dirty="0" smtClean="0"/>
                        <a:t> спортивно-массовых мероприятий</a:t>
                      </a:r>
                      <a:endParaRPr lang="ru-RU" sz="1200" dirty="0"/>
                    </a:p>
                  </a:txBody>
                  <a:tcPr/>
                </a:tc>
                <a:tc>
                  <a:txBody>
                    <a:bodyPr/>
                    <a:lstStyle/>
                    <a:p>
                      <a:r>
                        <a:rPr lang="ru-RU" sz="1200" dirty="0" smtClean="0"/>
                        <a:t>295</a:t>
                      </a:r>
                      <a:endParaRPr lang="ru-RU" sz="1200" dirty="0"/>
                    </a:p>
                  </a:txBody>
                  <a:tcPr/>
                </a:tc>
                <a:tc>
                  <a:txBody>
                    <a:bodyPr/>
                    <a:lstStyle/>
                    <a:p>
                      <a:r>
                        <a:rPr lang="ru-RU" sz="1200" dirty="0" smtClean="0"/>
                        <a:t>297</a:t>
                      </a:r>
                      <a:endParaRPr lang="ru-RU" sz="1200" dirty="0"/>
                    </a:p>
                  </a:txBody>
                  <a:tcPr/>
                </a:tc>
                <a:tc>
                  <a:txBody>
                    <a:bodyPr/>
                    <a:lstStyle/>
                    <a:p>
                      <a:r>
                        <a:rPr lang="ru-RU" sz="1200" dirty="0" smtClean="0"/>
                        <a:t>299</a:t>
                      </a:r>
                      <a:endParaRPr lang="ru-RU" sz="1200" dirty="0"/>
                    </a:p>
                  </a:txBody>
                  <a:tcPr/>
                </a:tc>
                <a:tc>
                  <a:txBody>
                    <a:bodyPr/>
                    <a:lstStyle/>
                    <a:p>
                      <a:r>
                        <a:rPr lang="ru-RU" sz="1200" dirty="0" smtClean="0"/>
                        <a:t>301</a:t>
                      </a:r>
                      <a:endParaRPr lang="ru-RU" sz="1200" dirty="0"/>
                    </a:p>
                  </a:txBody>
                  <a:tcPr/>
                </a:tc>
                <a:tc>
                  <a:txBody>
                    <a:bodyPr/>
                    <a:lstStyle/>
                    <a:p>
                      <a:r>
                        <a:rPr lang="ru-RU" sz="1200" dirty="0" smtClean="0"/>
                        <a:t>308</a:t>
                      </a:r>
                      <a:endParaRPr lang="ru-RU" sz="1200" dirty="0"/>
                    </a:p>
                  </a:txBody>
                  <a:tcPr/>
                </a:tc>
              </a:tr>
              <a:tr h="522763">
                <a:tc>
                  <a:txBody>
                    <a:bodyPr/>
                    <a:lstStyle/>
                    <a:p>
                      <a:r>
                        <a:rPr lang="ru-RU" sz="1200" dirty="0" smtClean="0"/>
                        <a:t>Количество детей,</a:t>
                      </a:r>
                      <a:r>
                        <a:rPr lang="ru-RU" sz="1200" baseline="0" dirty="0" smtClean="0"/>
                        <a:t> занимающихся физической культурой и спортом в спортивных школах</a:t>
                      </a:r>
                      <a:endParaRPr lang="ru-RU" sz="1200" dirty="0"/>
                    </a:p>
                  </a:txBody>
                  <a:tcPr/>
                </a:tc>
                <a:tc>
                  <a:txBody>
                    <a:bodyPr/>
                    <a:lstStyle/>
                    <a:p>
                      <a:r>
                        <a:rPr lang="ru-RU" sz="1200" dirty="0" smtClean="0"/>
                        <a:t>1610</a:t>
                      </a:r>
                      <a:endParaRPr lang="ru-RU" sz="1200" dirty="0"/>
                    </a:p>
                  </a:txBody>
                  <a:tcPr/>
                </a:tc>
                <a:tc>
                  <a:txBody>
                    <a:bodyPr/>
                    <a:lstStyle/>
                    <a:p>
                      <a:r>
                        <a:rPr lang="ru-RU" sz="1200" dirty="0" smtClean="0"/>
                        <a:t>1640</a:t>
                      </a:r>
                      <a:endParaRPr lang="ru-RU" sz="1200" dirty="0"/>
                    </a:p>
                  </a:txBody>
                  <a:tcPr/>
                </a:tc>
                <a:tc>
                  <a:txBody>
                    <a:bodyPr/>
                    <a:lstStyle/>
                    <a:p>
                      <a:r>
                        <a:rPr lang="ru-RU" sz="1200" dirty="0" smtClean="0"/>
                        <a:t>1680</a:t>
                      </a:r>
                      <a:endParaRPr lang="ru-RU" sz="1200" dirty="0"/>
                    </a:p>
                  </a:txBody>
                  <a:tcPr/>
                </a:tc>
                <a:tc>
                  <a:txBody>
                    <a:bodyPr/>
                    <a:lstStyle/>
                    <a:p>
                      <a:r>
                        <a:rPr lang="ru-RU" sz="1200" dirty="0" smtClean="0"/>
                        <a:t>1700</a:t>
                      </a:r>
                      <a:endParaRPr lang="ru-RU" sz="1200" dirty="0"/>
                    </a:p>
                  </a:txBody>
                  <a:tcPr/>
                </a:tc>
                <a:tc>
                  <a:txBody>
                    <a:bodyPr/>
                    <a:lstStyle/>
                    <a:p>
                      <a:r>
                        <a:rPr lang="ru-RU" sz="1200" dirty="0" smtClean="0"/>
                        <a:t>1725</a:t>
                      </a:r>
                      <a:endParaRPr lang="ru-RU" sz="1200" dirty="0"/>
                    </a:p>
                  </a:txBody>
                  <a:tcPr/>
                </a:tc>
              </a:tr>
              <a:tr h="663835">
                <a:tc>
                  <a:txBody>
                    <a:bodyPr/>
                    <a:lstStyle/>
                    <a:p>
                      <a:r>
                        <a:rPr lang="ru-RU" sz="1200" dirty="0" smtClean="0"/>
                        <a:t>Количество победителей и призеров республиканских, всероссийских,</a:t>
                      </a:r>
                      <a:r>
                        <a:rPr lang="ru-RU" sz="1200" baseline="0" dirty="0" smtClean="0"/>
                        <a:t> </a:t>
                      </a:r>
                      <a:r>
                        <a:rPr lang="ru-RU" sz="1200" dirty="0" smtClean="0"/>
                        <a:t>международных и региональных соревнований</a:t>
                      </a:r>
                      <a:endParaRPr lang="ru-RU" sz="1200" dirty="0"/>
                    </a:p>
                  </a:txBody>
                  <a:tcPr/>
                </a:tc>
                <a:tc>
                  <a:txBody>
                    <a:bodyPr/>
                    <a:lstStyle/>
                    <a:p>
                      <a:r>
                        <a:rPr lang="ru-RU" sz="1200" dirty="0" smtClean="0"/>
                        <a:t>115</a:t>
                      </a:r>
                      <a:endParaRPr lang="ru-RU" sz="1200" dirty="0"/>
                    </a:p>
                  </a:txBody>
                  <a:tcPr/>
                </a:tc>
                <a:tc>
                  <a:txBody>
                    <a:bodyPr/>
                    <a:lstStyle/>
                    <a:p>
                      <a:r>
                        <a:rPr lang="ru-RU" sz="1200" dirty="0" smtClean="0"/>
                        <a:t>116</a:t>
                      </a:r>
                      <a:endParaRPr lang="ru-RU" sz="1200" dirty="0"/>
                    </a:p>
                  </a:txBody>
                  <a:tcPr/>
                </a:tc>
                <a:tc>
                  <a:txBody>
                    <a:bodyPr/>
                    <a:lstStyle/>
                    <a:p>
                      <a:r>
                        <a:rPr lang="ru-RU" sz="1200" dirty="0" smtClean="0"/>
                        <a:t>116</a:t>
                      </a:r>
                      <a:endParaRPr lang="ru-RU" sz="1200" dirty="0"/>
                    </a:p>
                  </a:txBody>
                  <a:tcPr/>
                </a:tc>
                <a:tc>
                  <a:txBody>
                    <a:bodyPr/>
                    <a:lstStyle/>
                    <a:p>
                      <a:r>
                        <a:rPr lang="ru-RU" sz="1200" dirty="0" smtClean="0"/>
                        <a:t>117</a:t>
                      </a:r>
                      <a:endParaRPr lang="ru-RU" sz="1200" dirty="0"/>
                    </a:p>
                  </a:txBody>
                  <a:tcPr/>
                </a:tc>
                <a:tc>
                  <a:txBody>
                    <a:bodyPr/>
                    <a:lstStyle/>
                    <a:p>
                      <a:r>
                        <a:rPr lang="ru-RU" sz="1200" dirty="0" smtClean="0"/>
                        <a:t>118</a:t>
                      </a:r>
                      <a:endParaRPr lang="ru-RU" sz="1200" dirty="0"/>
                    </a:p>
                  </a:txBody>
                  <a:tcPr/>
                </a:tc>
              </a:tr>
            </a:tbl>
          </a:graphicData>
        </a:graphic>
      </p:graphicFrame>
    </p:spTree>
    <p:extLst>
      <p:ext uri="{BB962C8B-B14F-4D97-AF65-F5344CB8AC3E}">
        <p14:creationId xmlns:p14="http://schemas.microsoft.com/office/powerpoint/2010/main" val="3200604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251520" y="116632"/>
            <a:ext cx="8568952" cy="86409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ru-RU" sz="1200" dirty="0" smtClean="0"/>
              <a:t>МУНИЦИПАЛЬНАЯ ПРОГРАММА МО «РАЗВИТИЕ ОБРАЗОВАНИЯ»</a:t>
            </a:r>
            <a:br>
              <a:rPr lang="ru-RU" sz="1200" dirty="0" smtClean="0"/>
            </a:br>
            <a:r>
              <a:rPr lang="ru-RU" sz="1200" dirty="0" smtClean="0"/>
              <a:t>СРОК РЕАЛИЗАЦИИ :2017-2020 ГОДЫ</a:t>
            </a:r>
            <a:br>
              <a:rPr lang="ru-RU" sz="1200" dirty="0" smtClean="0"/>
            </a:br>
            <a:r>
              <a:rPr lang="ru-RU" sz="1200" dirty="0" smtClean="0"/>
              <a:t/>
            </a:r>
            <a:br>
              <a:rPr lang="ru-RU" sz="1200" dirty="0" smtClean="0"/>
            </a:br>
            <a:endParaRPr lang="ru-RU" sz="1200" dirty="0"/>
          </a:p>
        </p:txBody>
      </p:sp>
      <p:graphicFrame>
        <p:nvGraphicFramePr>
          <p:cNvPr id="3" name="Объект 6"/>
          <p:cNvGraphicFramePr>
            <a:graphicFrameLocks/>
          </p:cNvGraphicFramePr>
          <p:nvPr>
            <p:extLst>
              <p:ext uri="{D42A27DB-BD31-4B8C-83A1-F6EECF244321}">
                <p14:modId xmlns:p14="http://schemas.microsoft.com/office/powerpoint/2010/main" val="1004206124"/>
              </p:ext>
            </p:extLst>
          </p:nvPr>
        </p:nvGraphicFramePr>
        <p:xfrm>
          <a:off x="6559502" y="380739"/>
          <a:ext cx="2592288" cy="2191385"/>
        </p:xfrm>
        <a:graphic>
          <a:graphicData uri="http://schemas.openxmlformats.org/drawingml/2006/table">
            <a:tbl>
              <a:tblPr firstRow="1" bandRow="1">
                <a:tableStyleId>{5C22544A-7EE6-4342-B048-85BDC9FD1C3A}</a:tableStyleId>
              </a:tblPr>
              <a:tblGrid>
                <a:gridCol w="1584176"/>
                <a:gridCol w="1008112"/>
              </a:tblGrid>
              <a:tr h="346837">
                <a:tc gridSpan="2">
                  <a:txBody>
                    <a:bodyPr/>
                    <a:lstStyle/>
                    <a:p>
                      <a:r>
                        <a:rPr lang="ru-RU" sz="1200" dirty="0" smtClean="0"/>
                        <a:t>Объем финансирования</a:t>
                      </a:r>
                      <a:r>
                        <a:rPr lang="ru-RU" sz="1200" baseline="0" dirty="0" smtClean="0"/>
                        <a:t> (</a:t>
                      </a:r>
                      <a:r>
                        <a:rPr lang="ru-RU" sz="1200" baseline="0" dirty="0" err="1" smtClean="0"/>
                        <a:t>тыс.руб</a:t>
                      </a:r>
                      <a:r>
                        <a:rPr lang="ru-RU" sz="1200" baseline="0" dirty="0" smtClean="0"/>
                        <a:t>.)</a:t>
                      </a:r>
                      <a:endParaRPr lang="ru-RU" sz="1200" dirty="0"/>
                    </a:p>
                  </a:txBody>
                  <a:tcPr/>
                </a:tc>
                <a:tc hMerge="1">
                  <a:txBody>
                    <a:bodyPr/>
                    <a:lstStyle/>
                    <a:p>
                      <a:endParaRPr lang="ru-RU" dirty="0"/>
                    </a:p>
                  </a:txBody>
                  <a:tcPr/>
                </a:tc>
              </a:tr>
              <a:tr h="346837">
                <a:tc>
                  <a:txBody>
                    <a:bodyPr/>
                    <a:lstStyle/>
                    <a:p>
                      <a:r>
                        <a:rPr lang="ru-RU" sz="1200" dirty="0" smtClean="0"/>
                        <a:t>2017 год (факт)</a:t>
                      </a:r>
                      <a:endParaRPr lang="ru-RU" sz="1200" dirty="0"/>
                    </a:p>
                  </a:txBody>
                  <a:tcPr/>
                </a:tc>
                <a:tc>
                  <a:txBody>
                    <a:bodyPr/>
                    <a:lstStyle/>
                    <a:p>
                      <a:r>
                        <a:rPr lang="ru-RU" sz="1200" dirty="0" smtClean="0"/>
                        <a:t>1198469,0</a:t>
                      </a:r>
                      <a:endParaRPr lang="ru-RU" sz="1200" dirty="0"/>
                    </a:p>
                  </a:txBody>
                  <a:tcPr/>
                </a:tc>
              </a:tr>
              <a:tr h="346837">
                <a:tc>
                  <a:txBody>
                    <a:bodyPr/>
                    <a:lstStyle/>
                    <a:p>
                      <a:r>
                        <a:rPr lang="ru-RU" sz="1200" dirty="0" smtClean="0"/>
                        <a:t>2018 год (план)</a:t>
                      </a:r>
                      <a:endParaRPr lang="ru-RU" sz="1200" dirty="0"/>
                    </a:p>
                  </a:txBody>
                  <a:tcPr/>
                </a:tc>
                <a:tc>
                  <a:txBody>
                    <a:bodyPr/>
                    <a:lstStyle/>
                    <a:p>
                      <a:r>
                        <a:rPr lang="ru-RU" sz="1200" dirty="0" smtClean="0"/>
                        <a:t>651 720,0</a:t>
                      </a:r>
                      <a:endParaRPr lang="ru-RU" sz="1200" dirty="0"/>
                    </a:p>
                  </a:txBody>
                  <a:tcPr/>
                </a:tc>
              </a:tr>
              <a:tr h="346837">
                <a:tc>
                  <a:txBody>
                    <a:bodyPr/>
                    <a:lstStyle/>
                    <a:p>
                      <a:r>
                        <a:rPr lang="ru-RU" sz="1200" dirty="0" smtClean="0"/>
                        <a:t>2019</a:t>
                      </a:r>
                      <a:r>
                        <a:rPr lang="ru-RU" sz="1200" baseline="0" dirty="0" smtClean="0"/>
                        <a:t> год</a:t>
                      </a:r>
                      <a:endParaRPr lang="ru-RU" sz="1200" dirty="0"/>
                    </a:p>
                  </a:txBody>
                  <a:tcPr/>
                </a:tc>
                <a:tc>
                  <a:txBody>
                    <a:bodyPr/>
                    <a:lstStyle/>
                    <a:p>
                      <a:r>
                        <a:rPr lang="ru-RU" sz="1200" baseline="0" dirty="0" smtClean="0"/>
                        <a:t>987 230,0</a:t>
                      </a:r>
                      <a:endParaRPr lang="ru-RU" sz="1200" dirty="0"/>
                    </a:p>
                  </a:txBody>
                  <a:tcPr/>
                </a:tc>
              </a:tr>
              <a:tr h="346837">
                <a:tc>
                  <a:txBody>
                    <a:bodyPr/>
                    <a:lstStyle/>
                    <a:p>
                      <a:r>
                        <a:rPr lang="ru-RU" sz="1200" dirty="0" smtClean="0"/>
                        <a:t>2020 год</a:t>
                      </a:r>
                      <a:endParaRPr lang="ru-RU" sz="1200" dirty="0"/>
                    </a:p>
                  </a:txBody>
                  <a:tcPr/>
                </a:tc>
                <a:tc>
                  <a:txBody>
                    <a:bodyPr/>
                    <a:lstStyle/>
                    <a:p>
                      <a:r>
                        <a:rPr lang="ru-RU" sz="1200" baseline="0" dirty="0" smtClean="0"/>
                        <a:t>716 450,0</a:t>
                      </a:r>
                      <a:endParaRPr lang="ru-RU" sz="1200" dirty="0"/>
                    </a:p>
                  </a:txBody>
                  <a:tcPr/>
                </a:tc>
              </a:tr>
              <a:tr h="346837">
                <a:tc>
                  <a:txBody>
                    <a:bodyPr/>
                    <a:lstStyle/>
                    <a:p>
                      <a:r>
                        <a:rPr lang="ru-RU" sz="1200" dirty="0" smtClean="0"/>
                        <a:t>2021 год</a:t>
                      </a:r>
                      <a:endParaRPr lang="ru-RU" sz="1200" dirty="0"/>
                    </a:p>
                  </a:txBody>
                  <a:tcPr/>
                </a:tc>
                <a:tc>
                  <a:txBody>
                    <a:bodyPr/>
                    <a:lstStyle/>
                    <a:p>
                      <a:r>
                        <a:rPr lang="ru-RU" sz="1200" baseline="0" dirty="0" smtClean="0"/>
                        <a:t>721 891,0</a:t>
                      </a:r>
                      <a:endParaRPr lang="ru-RU" sz="1200" dirty="0"/>
                    </a:p>
                  </a:txBody>
                  <a:tcPr/>
                </a:tc>
              </a:tr>
            </a:tbl>
          </a:graphicData>
        </a:graphic>
      </p:graphicFrame>
      <p:sp>
        <p:nvSpPr>
          <p:cNvPr id="4" name="Объект 3"/>
          <p:cNvSpPr txBox="1">
            <a:spLocks/>
          </p:cNvSpPr>
          <p:nvPr/>
        </p:nvSpPr>
        <p:spPr>
          <a:xfrm>
            <a:off x="0" y="764704"/>
            <a:ext cx="6516216" cy="1742066"/>
          </a:xfrm>
          <a:prstGeom prst="rect">
            <a:avLst/>
          </a:prstGeom>
        </p:spPr>
        <p:txBody>
          <a:bodyPr>
            <a:normAutofit fontScale="925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r>
              <a:rPr lang="ru-RU" sz="1200" b="1" dirty="0" smtClean="0"/>
              <a:t>ЦЕЛЬ: </a:t>
            </a:r>
            <a:r>
              <a:rPr lang="ru-RU" sz="1200" dirty="0" smtClean="0"/>
              <a:t>обеспечение доступности и высокого качества образования в </a:t>
            </a:r>
            <a:r>
              <a:rPr lang="ru-RU" sz="1200" dirty="0" err="1" smtClean="0"/>
              <a:t>Тахтамукайском</a:t>
            </a:r>
            <a:r>
              <a:rPr lang="ru-RU" sz="1200" dirty="0" smtClean="0"/>
              <a:t> районе для всех детей, имеющих право получения дошкольного, общего и среднего образования; выявление и поддержка талантливых детей и молодежи; создание новых мест в общеобразовательных учреждениях в соответствии с прогнозируемой потребностью и современными условиями обучения и т.д.</a:t>
            </a:r>
            <a:endParaRPr lang="ru-RU" sz="1200" b="1" dirty="0" smtClean="0"/>
          </a:p>
          <a:p>
            <a:pPr fontAlgn="auto"/>
            <a:r>
              <a:rPr lang="ru-RU" sz="1200" b="1" dirty="0" smtClean="0"/>
              <a:t>ЗАДАЧИ: </a:t>
            </a:r>
            <a:r>
              <a:rPr lang="ru-RU" sz="1200" dirty="0" smtClean="0"/>
              <a:t>модернизация дошкольного образования, создание условий для полного удовлетворения потребностей населения в данной услуге; обеспечение доступности всех видов образования для детей с ограниченными возможностями здоровья; обеспечение односменного режима обучения в 1-11 классах общеобразовательных учреждений, поэтапный перевод обучающихся в новые здания общеобразовательных учреждений  и т.д.</a:t>
            </a:r>
            <a:endParaRPr lang="ru-RU" sz="14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057952441"/>
              </p:ext>
            </p:extLst>
          </p:nvPr>
        </p:nvGraphicFramePr>
        <p:xfrm>
          <a:off x="1" y="2636912"/>
          <a:ext cx="9143998" cy="4039490"/>
        </p:xfrm>
        <a:graphic>
          <a:graphicData uri="http://schemas.openxmlformats.org/drawingml/2006/table">
            <a:tbl>
              <a:tblPr firstRow="1" bandRow="1">
                <a:tableStyleId>{5C22544A-7EE6-4342-B048-85BDC9FD1C3A}</a:tableStyleId>
              </a:tblPr>
              <a:tblGrid>
                <a:gridCol w="4406997"/>
                <a:gridCol w="1028299"/>
                <a:gridCol w="1028299"/>
                <a:gridCol w="881399"/>
                <a:gridCol w="954849"/>
                <a:gridCol w="844155"/>
              </a:tblGrid>
              <a:tr h="616674">
                <a:tc>
                  <a:txBody>
                    <a:bodyPr/>
                    <a:lstStyle/>
                    <a:p>
                      <a:pPr algn="ctr"/>
                      <a:r>
                        <a:rPr lang="ru-RU" sz="1400" dirty="0" smtClean="0"/>
                        <a:t>Целевые показатели муниципальной</a:t>
                      </a:r>
                      <a:r>
                        <a:rPr lang="ru-RU" sz="1400" baseline="0" dirty="0" smtClean="0"/>
                        <a:t> программы</a:t>
                      </a:r>
                      <a:endParaRPr lang="ru-RU" sz="1400" dirty="0"/>
                    </a:p>
                  </a:txBody>
                  <a:tcPr/>
                </a:tc>
                <a:tc>
                  <a:txBody>
                    <a:bodyPr/>
                    <a:lstStyle/>
                    <a:p>
                      <a:pPr algn="ctr"/>
                      <a:r>
                        <a:rPr lang="ru-RU" sz="1400" dirty="0" smtClean="0"/>
                        <a:t>2017 год (факт)</a:t>
                      </a:r>
                      <a:endParaRPr lang="ru-RU" sz="1400" dirty="0"/>
                    </a:p>
                  </a:txBody>
                  <a:tcPr/>
                </a:tc>
                <a:tc>
                  <a:txBody>
                    <a:bodyPr/>
                    <a:lstStyle/>
                    <a:p>
                      <a:pPr algn="ctr"/>
                      <a:r>
                        <a:rPr lang="ru-RU" sz="1400" dirty="0" smtClean="0"/>
                        <a:t>2018 год (план)</a:t>
                      </a:r>
                      <a:endParaRPr lang="ru-RU" sz="1400" dirty="0"/>
                    </a:p>
                  </a:txBody>
                  <a:tcPr/>
                </a:tc>
                <a:tc>
                  <a:txBody>
                    <a:bodyPr/>
                    <a:lstStyle/>
                    <a:p>
                      <a:pPr algn="ctr"/>
                      <a:r>
                        <a:rPr lang="ru-RU" sz="1400" dirty="0" smtClean="0"/>
                        <a:t>2019 год</a:t>
                      </a:r>
                      <a:endParaRPr lang="ru-RU" sz="1400" dirty="0"/>
                    </a:p>
                  </a:txBody>
                  <a:tcPr/>
                </a:tc>
                <a:tc>
                  <a:txBody>
                    <a:bodyPr/>
                    <a:lstStyle/>
                    <a:p>
                      <a:pPr algn="ctr"/>
                      <a:r>
                        <a:rPr lang="ru-RU" sz="1400" dirty="0" smtClean="0"/>
                        <a:t>2020 год</a:t>
                      </a:r>
                      <a:endParaRPr lang="ru-RU" sz="1400" dirty="0"/>
                    </a:p>
                  </a:txBody>
                  <a:tcPr/>
                </a:tc>
                <a:tc>
                  <a:txBody>
                    <a:bodyPr/>
                    <a:lstStyle/>
                    <a:p>
                      <a:pPr algn="ctr"/>
                      <a:r>
                        <a:rPr lang="ru-RU" sz="1400" dirty="0" smtClean="0"/>
                        <a:t>2021 год</a:t>
                      </a:r>
                      <a:endParaRPr lang="ru-RU" sz="1400" dirty="0"/>
                    </a:p>
                  </a:txBody>
                  <a:tcPr/>
                </a:tc>
              </a:tr>
              <a:tr h="539590">
                <a:tc>
                  <a:txBody>
                    <a:bodyPr/>
                    <a:lstStyle/>
                    <a:p>
                      <a:r>
                        <a:rPr lang="ru-RU" sz="1100" dirty="0" smtClean="0"/>
                        <a:t>Уровень удовлетворенности населения качеством предоставляемых услуг в сфере образования, %</a:t>
                      </a:r>
                      <a:endParaRPr lang="ru-RU" sz="1100" dirty="0"/>
                    </a:p>
                  </a:txBody>
                  <a:tcPr/>
                </a:tc>
                <a:tc>
                  <a:txBody>
                    <a:bodyPr/>
                    <a:lstStyle/>
                    <a:p>
                      <a:r>
                        <a:rPr lang="ru-RU" sz="1200" dirty="0" smtClean="0"/>
                        <a:t>97</a:t>
                      </a:r>
                      <a:endParaRPr lang="ru-RU" sz="1200" dirty="0"/>
                    </a:p>
                  </a:txBody>
                  <a:tcPr/>
                </a:tc>
                <a:tc>
                  <a:txBody>
                    <a:bodyPr/>
                    <a:lstStyle/>
                    <a:p>
                      <a:r>
                        <a:rPr lang="ru-RU" sz="1200" dirty="0" smtClean="0"/>
                        <a:t>98</a:t>
                      </a:r>
                      <a:endParaRPr lang="ru-RU" sz="1200" dirty="0"/>
                    </a:p>
                  </a:txBody>
                  <a:tcPr/>
                </a:tc>
                <a:tc>
                  <a:txBody>
                    <a:bodyPr/>
                    <a:lstStyle/>
                    <a:p>
                      <a:r>
                        <a:rPr lang="ru-RU" sz="1200" dirty="0" smtClean="0"/>
                        <a:t>99</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643936">
                <a:tc>
                  <a:txBody>
                    <a:bodyPr/>
                    <a:lstStyle/>
                    <a:p>
                      <a:r>
                        <a:rPr lang="ru-RU" sz="1100" dirty="0" smtClean="0"/>
                        <a:t>Отношение</a:t>
                      </a:r>
                      <a:r>
                        <a:rPr lang="ru-RU" sz="1100" baseline="0" dirty="0" smtClean="0"/>
                        <a:t> численности детей  3-7 лет, которым  предоставлена возможность получать услуги дошкольного  образования, к численности детей в возрасте</a:t>
                      </a:r>
                      <a:endParaRPr lang="ru-RU" sz="1100" dirty="0"/>
                    </a:p>
                  </a:txBody>
                  <a:tcPr/>
                </a:tc>
                <a:tc>
                  <a:txBody>
                    <a:bodyPr/>
                    <a:lstStyle/>
                    <a:p>
                      <a:r>
                        <a:rPr lang="ru-RU" sz="1200" dirty="0" smtClean="0"/>
                        <a:t>96</a:t>
                      </a:r>
                      <a:endParaRPr lang="ru-RU" sz="1200" dirty="0"/>
                    </a:p>
                  </a:txBody>
                  <a:tcPr/>
                </a:tc>
                <a:tc>
                  <a:txBody>
                    <a:bodyPr/>
                    <a:lstStyle/>
                    <a:p>
                      <a:r>
                        <a:rPr lang="ru-RU" sz="1200" dirty="0" smtClean="0"/>
                        <a:t>96</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792088">
                <a:tc>
                  <a:txBody>
                    <a:bodyPr/>
                    <a:lstStyle/>
                    <a:p>
                      <a:r>
                        <a:rPr lang="ru-RU" sz="1100" dirty="0" smtClean="0"/>
                        <a:t>Удельный вес численности дошкольников, обучающихся по</a:t>
                      </a:r>
                      <a:r>
                        <a:rPr lang="ru-RU" sz="1100" baseline="0" dirty="0" smtClean="0"/>
                        <a:t> образовательным программам дошкольного  образования, в общем числе дошкольников, обучающихся по образовательным программам дошкольного образования, %</a:t>
                      </a:r>
                      <a:endParaRPr lang="ru-RU" sz="11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c>
                  <a:txBody>
                    <a:bodyPr/>
                    <a:lstStyle/>
                    <a:p>
                      <a:r>
                        <a:rPr lang="ru-RU" sz="1200" dirty="0" smtClean="0"/>
                        <a:t>100</a:t>
                      </a:r>
                      <a:endParaRPr lang="ru-RU" sz="1200" dirty="0"/>
                    </a:p>
                  </a:txBody>
                  <a:tcPr/>
                </a:tc>
              </a:tr>
              <a:tr h="539590">
                <a:tc>
                  <a:txBody>
                    <a:bodyPr/>
                    <a:lstStyle/>
                    <a:p>
                      <a:r>
                        <a:rPr lang="ru-RU" sz="1100" dirty="0" smtClean="0"/>
                        <a:t>Охват детей в возрасте 5-18 лет программами дополнительного образования (удельный</a:t>
                      </a:r>
                      <a:r>
                        <a:rPr lang="ru-RU" sz="1100" baseline="0" dirty="0" smtClean="0"/>
                        <a:t> вес численности детей, получающих услуги дополнительного образования, в общей численности детей в возрасте 5-18 лет)</a:t>
                      </a:r>
                      <a:endParaRPr lang="ru-RU" sz="1100" dirty="0"/>
                    </a:p>
                  </a:txBody>
                  <a:tcPr/>
                </a:tc>
                <a:tc>
                  <a:txBody>
                    <a:bodyPr/>
                    <a:lstStyle/>
                    <a:p>
                      <a:r>
                        <a:rPr lang="ru-RU" sz="1200" dirty="0" smtClean="0"/>
                        <a:t>19</a:t>
                      </a:r>
                      <a:endParaRPr lang="ru-RU" sz="1200" dirty="0"/>
                    </a:p>
                  </a:txBody>
                  <a:tcPr/>
                </a:tc>
                <a:tc>
                  <a:txBody>
                    <a:bodyPr/>
                    <a:lstStyle/>
                    <a:p>
                      <a:r>
                        <a:rPr lang="ru-RU" sz="1200" dirty="0" smtClean="0"/>
                        <a:t>20</a:t>
                      </a:r>
                      <a:endParaRPr lang="ru-RU" sz="1200" dirty="0"/>
                    </a:p>
                  </a:txBody>
                  <a:tcPr/>
                </a:tc>
                <a:tc>
                  <a:txBody>
                    <a:bodyPr/>
                    <a:lstStyle/>
                    <a:p>
                      <a:r>
                        <a:rPr lang="ru-RU" sz="1200" dirty="0" smtClean="0"/>
                        <a:t>25</a:t>
                      </a:r>
                      <a:endParaRPr lang="ru-RU" sz="1200" dirty="0"/>
                    </a:p>
                  </a:txBody>
                  <a:tcPr/>
                </a:tc>
                <a:tc>
                  <a:txBody>
                    <a:bodyPr/>
                    <a:lstStyle/>
                    <a:p>
                      <a:r>
                        <a:rPr lang="ru-RU" sz="1200" dirty="0" smtClean="0"/>
                        <a:t>30</a:t>
                      </a:r>
                      <a:endParaRPr lang="ru-RU" sz="1200" dirty="0"/>
                    </a:p>
                  </a:txBody>
                  <a:tcPr/>
                </a:tc>
                <a:tc>
                  <a:txBody>
                    <a:bodyPr/>
                    <a:lstStyle/>
                    <a:p>
                      <a:r>
                        <a:rPr lang="ru-RU" sz="1200" dirty="0" smtClean="0"/>
                        <a:t>30</a:t>
                      </a:r>
                      <a:endParaRPr lang="ru-RU" sz="1200" dirty="0"/>
                    </a:p>
                  </a:txBody>
                  <a:tcPr/>
                </a:tc>
              </a:tr>
              <a:tr h="685202">
                <a:tc>
                  <a:txBody>
                    <a:bodyPr/>
                    <a:lstStyle/>
                    <a:p>
                      <a:r>
                        <a:rPr lang="ru-RU" sz="1100" dirty="0" smtClean="0"/>
                        <a:t>Число новых мест в общеобразовательных учреждениях </a:t>
                      </a:r>
                      <a:r>
                        <a:rPr lang="ru-RU" sz="1100" dirty="0" err="1" smtClean="0"/>
                        <a:t>Тахтамукайского</a:t>
                      </a:r>
                      <a:r>
                        <a:rPr lang="ru-RU" sz="1100" dirty="0" smtClean="0"/>
                        <a:t> района, в том числе введенных за счет строительства (выкупа) новых зданий</a:t>
                      </a:r>
                      <a:endParaRPr lang="ru-RU" sz="1100" dirty="0"/>
                    </a:p>
                  </a:txBody>
                  <a:tcPr/>
                </a:tc>
                <a:tc>
                  <a:txBody>
                    <a:bodyPr/>
                    <a:lstStyle/>
                    <a:p>
                      <a:r>
                        <a:rPr lang="ru-RU" sz="1200" dirty="0" smtClean="0"/>
                        <a:t>-</a:t>
                      </a:r>
                      <a:endParaRPr lang="ru-RU" sz="1200" dirty="0"/>
                    </a:p>
                  </a:txBody>
                  <a:tcPr/>
                </a:tc>
                <a:tc>
                  <a:txBody>
                    <a:bodyPr/>
                    <a:lstStyle/>
                    <a:p>
                      <a:r>
                        <a:rPr lang="ru-RU" sz="1200" dirty="0" smtClean="0"/>
                        <a:t>990</a:t>
                      </a:r>
                      <a:endParaRPr lang="ru-RU" sz="1200" dirty="0"/>
                    </a:p>
                  </a:txBody>
                  <a:tcPr/>
                </a:tc>
                <a:tc>
                  <a:txBody>
                    <a:bodyPr/>
                    <a:lstStyle/>
                    <a:p>
                      <a:r>
                        <a:rPr lang="ru-RU" sz="1200" dirty="0" smtClean="0"/>
                        <a:t>1100</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bl>
          </a:graphicData>
        </a:graphic>
      </p:graphicFrame>
    </p:spTree>
    <p:extLst>
      <p:ext uri="{BB962C8B-B14F-4D97-AF65-F5344CB8AC3E}">
        <p14:creationId xmlns:p14="http://schemas.microsoft.com/office/powerpoint/2010/main" val="1320739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22274181"/>
              </p:ext>
            </p:extLst>
          </p:nvPr>
        </p:nvGraphicFramePr>
        <p:xfrm>
          <a:off x="309101" y="188640"/>
          <a:ext cx="8583379" cy="6408712"/>
        </p:xfrm>
        <a:graphic>
          <a:graphicData uri="http://schemas.openxmlformats.org/presentationml/2006/ole">
            <mc:AlternateContent xmlns:mc="http://schemas.openxmlformats.org/markup-compatibility/2006">
              <mc:Choice xmlns:v="urn:schemas-microsoft-com:vml" Requires="v">
                <p:oleObj spid="_x0000_s1103" name="Document" r:id="rId3" imgW="9799912" imgH="6454478" progId="Word.Document.8">
                  <p:embed/>
                </p:oleObj>
              </mc:Choice>
              <mc:Fallback>
                <p:oleObj name="Document" r:id="rId3" imgW="9799912" imgH="6454478" progId="Word.Document.8">
                  <p:embed/>
                  <p:pic>
                    <p:nvPicPr>
                      <p:cNvPr id="0" name=""/>
                      <p:cNvPicPr/>
                      <p:nvPr/>
                    </p:nvPicPr>
                    <p:blipFill>
                      <a:blip r:embed="rId4"/>
                      <a:stretch>
                        <a:fillRect/>
                      </a:stretch>
                    </p:blipFill>
                    <p:spPr>
                      <a:xfrm>
                        <a:off x="309101" y="188640"/>
                        <a:ext cx="8583379" cy="6408712"/>
                      </a:xfrm>
                      <a:prstGeom prst="rect">
                        <a:avLst/>
                      </a:prstGeom>
                    </p:spPr>
                  </p:pic>
                </p:oleObj>
              </mc:Fallback>
            </mc:AlternateContent>
          </a:graphicData>
        </a:graphic>
      </p:graphicFrame>
    </p:spTree>
    <p:extLst>
      <p:ext uri="{BB962C8B-B14F-4D97-AF65-F5344CB8AC3E}">
        <p14:creationId xmlns:p14="http://schemas.microsoft.com/office/powerpoint/2010/main" val="3332870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92888" cy="441094"/>
          </a:xfrm>
        </p:spPr>
        <p:txBody>
          <a:bodyPr/>
          <a:lstStyle/>
          <a:p>
            <a:pPr algn="ctr"/>
            <a:r>
              <a:rPr lang="ru-RU" sz="1200" dirty="0" smtClean="0"/>
              <a:t>Перечень муниципальных </a:t>
            </a:r>
            <a:r>
              <a:rPr lang="ru-RU" sz="1200" dirty="0"/>
              <a:t>программ МО «</a:t>
            </a:r>
            <a:r>
              <a:rPr lang="ru-RU" sz="1200" dirty="0" err="1"/>
              <a:t>Тахтамукайский</a:t>
            </a:r>
            <a:r>
              <a:rPr lang="ru-RU" sz="1200" dirty="0"/>
              <a:t> район» на </a:t>
            </a:r>
            <a:r>
              <a:rPr lang="ru-RU" sz="1200" dirty="0" smtClean="0"/>
              <a:t>2019 г. (</a:t>
            </a:r>
            <a:r>
              <a:rPr lang="ru-RU" sz="1200" dirty="0" err="1" smtClean="0"/>
              <a:t>тыс.руб</a:t>
            </a:r>
            <a:r>
              <a:rPr lang="ru-RU" sz="1200" dirty="0" smtClean="0"/>
              <a:t>.)</a:t>
            </a:r>
            <a:endParaRPr lang="ru-RU" sz="1200" dirty="0"/>
          </a:p>
        </p:txBody>
      </p:sp>
      <p:graphicFrame>
        <p:nvGraphicFramePr>
          <p:cNvPr id="3" name="Таблица 2"/>
          <p:cNvGraphicFramePr>
            <a:graphicFrameLocks noGrp="1"/>
          </p:cNvGraphicFramePr>
          <p:nvPr>
            <p:extLst>
              <p:ext uri="{D42A27DB-BD31-4B8C-83A1-F6EECF244321}">
                <p14:modId xmlns:p14="http://schemas.microsoft.com/office/powerpoint/2010/main" val="867625287"/>
              </p:ext>
            </p:extLst>
          </p:nvPr>
        </p:nvGraphicFramePr>
        <p:xfrm>
          <a:off x="395536" y="548680"/>
          <a:ext cx="8280920" cy="5925616"/>
        </p:xfrm>
        <a:graphic>
          <a:graphicData uri="http://schemas.openxmlformats.org/drawingml/2006/table">
            <a:tbl>
              <a:tblPr firstRow="1" bandRow="1">
                <a:tableStyleId>{5C22544A-7EE6-4342-B048-85BDC9FD1C3A}</a:tableStyleId>
              </a:tblPr>
              <a:tblGrid>
                <a:gridCol w="432048"/>
                <a:gridCol w="6870217"/>
                <a:gridCol w="978655"/>
              </a:tblGrid>
              <a:tr h="360040">
                <a:tc>
                  <a:txBody>
                    <a:bodyPr/>
                    <a:lstStyle/>
                    <a:p>
                      <a:r>
                        <a:rPr lang="ru-RU" sz="1200" dirty="0" smtClean="0"/>
                        <a:t>№</a:t>
                      </a:r>
                      <a:endParaRPr lang="ru-RU" sz="1200" dirty="0"/>
                    </a:p>
                  </a:txBody>
                  <a:tcPr/>
                </a:tc>
                <a:tc>
                  <a:txBody>
                    <a:bodyPr/>
                    <a:lstStyle/>
                    <a:p>
                      <a:r>
                        <a:rPr lang="ru-RU" sz="1200" dirty="0" smtClean="0"/>
                        <a:t>Наименование программы</a:t>
                      </a:r>
                      <a:endParaRPr lang="ru-RU" sz="1200" dirty="0"/>
                    </a:p>
                  </a:txBody>
                  <a:tcPr/>
                </a:tc>
                <a:tc>
                  <a:txBody>
                    <a:bodyPr/>
                    <a:lstStyle/>
                    <a:p>
                      <a:r>
                        <a:rPr lang="ru-RU" sz="1200" dirty="0" smtClean="0"/>
                        <a:t>Сумма</a:t>
                      </a:r>
                      <a:endParaRPr lang="ru-RU" sz="1200" dirty="0"/>
                    </a:p>
                  </a:txBody>
                  <a:tcPr/>
                </a:tc>
              </a:tr>
              <a:tr h="360040">
                <a:tc>
                  <a:txBody>
                    <a:bodyPr/>
                    <a:lstStyle/>
                    <a:p>
                      <a:endParaRPr lang="ru-RU" sz="1200" dirty="0"/>
                    </a:p>
                  </a:txBody>
                  <a:tcPr/>
                </a:tc>
                <a:tc>
                  <a:txBody>
                    <a:bodyPr/>
                    <a:lstStyle/>
                    <a:p>
                      <a:pPr algn="ctr"/>
                      <a:r>
                        <a:rPr lang="ru-RU" sz="1200" b="1" dirty="0" smtClean="0"/>
                        <a:t>Физическая культура и спорт</a:t>
                      </a:r>
                      <a:endParaRPr lang="ru-RU" sz="1200" b="1" dirty="0"/>
                    </a:p>
                  </a:txBody>
                  <a:tcPr/>
                </a:tc>
                <a:tc>
                  <a:txBody>
                    <a:bodyPr/>
                    <a:lstStyle/>
                    <a:p>
                      <a:r>
                        <a:rPr lang="ru-RU" sz="1200" b="1" dirty="0" smtClean="0"/>
                        <a:t>64 542,0</a:t>
                      </a:r>
                      <a:endParaRPr lang="ru-RU" sz="1200" b="1" dirty="0"/>
                    </a:p>
                  </a:txBody>
                  <a:tcPr/>
                </a:tc>
              </a:tr>
              <a:tr h="360040">
                <a:tc>
                  <a:txBody>
                    <a:bodyPr/>
                    <a:lstStyle/>
                    <a:p>
                      <a:r>
                        <a:rPr lang="ru-RU" sz="1200" dirty="0" smtClean="0"/>
                        <a:t>1</a:t>
                      </a:r>
                      <a:endParaRPr lang="ru-RU" sz="1200" dirty="0"/>
                    </a:p>
                  </a:txBody>
                  <a:tcPr/>
                </a:tc>
                <a:tc>
                  <a:txBody>
                    <a:bodyPr/>
                    <a:lstStyle/>
                    <a:p>
                      <a:r>
                        <a:rPr lang="ru-RU" sz="1200" dirty="0" smtClean="0"/>
                        <a:t>МП «Развитие массовой физической культуры и спорта»</a:t>
                      </a:r>
                      <a:endParaRPr lang="ru-RU" sz="1200" dirty="0"/>
                    </a:p>
                  </a:txBody>
                  <a:tcPr/>
                </a:tc>
                <a:tc>
                  <a:txBody>
                    <a:bodyPr/>
                    <a:lstStyle/>
                    <a:p>
                      <a:r>
                        <a:rPr lang="ru-RU" sz="1200" dirty="0" smtClean="0"/>
                        <a:t>64 542,0</a:t>
                      </a:r>
                      <a:endParaRPr lang="ru-RU" sz="1200" dirty="0"/>
                    </a:p>
                  </a:txBody>
                  <a:tcPr/>
                </a:tc>
              </a:tr>
              <a:tr h="288032">
                <a:tc>
                  <a:txBody>
                    <a:bodyPr/>
                    <a:lstStyle/>
                    <a:p>
                      <a:endParaRPr lang="ru-RU" sz="1200" dirty="0"/>
                    </a:p>
                  </a:txBody>
                  <a:tcPr/>
                </a:tc>
                <a:tc>
                  <a:txBody>
                    <a:bodyPr/>
                    <a:lstStyle/>
                    <a:p>
                      <a:pPr algn="ctr"/>
                      <a:r>
                        <a:rPr lang="ru-RU" sz="1200" b="1" dirty="0" smtClean="0"/>
                        <a:t>Культура</a:t>
                      </a:r>
                      <a:endParaRPr lang="ru-RU" sz="1200" b="1" dirty="0"/>
                    </a:p>
                  </a:txBody>
                  <a:tcPr/>
                </a:tc>
                <a:tc>
                  <a:txBody>
                    <a:bodyPr/>
                    <a:lstStyle/>
                    <a:p>
                      <a:r>
                        <a:rPr lang="ru-RU" sz="1200" b="1" dirty="0" smtClean="0"/>
                        <a:t>117 131,0</a:t>
                      </a:r>
                      <a:endParaRPr lang="ru-RU" sz="1200" b="1" dirty="0"/>
                    </a:p>
                  </a:txBody>
                  <a:tcPr/>
                </a:tc>
              </a:tr>
              <a:tr h="343272">
                <a:tc>
                  <a:txBody>
                    <a:bodyPr/>
                    <a:lstStyle/>
                    <a:p>
                      <a:r>
                        <a:rPr lang="ru-RU" sz="1200" dirty="0" smtClean="0"/>
                        <a:t>2</a:t>
                      </a:r>
                      <a:endParaRPr lang="ru-RU" sz="1200" dirty="0"/>
                    </a:p>
                  </a:txBody>
                  <a:tcPr/>
                </a:tc>
                <a:tc>
                  <a:txBody>
                    <a:bodyPr/>
                    <a:lstStyle/>
                    <a:p>
                      <a:r>
                        <a:rPr lang="ru-RU" sz="1200" dirty="0" smtClean="0"/>
                        <a:t>МП</a:t>
                      </a:r>
                      <a:r>
                        <a:rPr lang="ru-RU" sz="1200" baseline="0" dirty="0" smtClean="0"/>
                        <a:t> «Обеспечение деятельности учреждений культуры»</a:t>
                      </a:r>
                      <a:endParaRPr lang="ru-RU" sz="1200" dirty="0"/>
                    </a:p>
                  </a:txBody>
                  <a:tcPr/>
                </a:tc>
                <a:tc>
                  <a:txBody>
                    <a:bodyPr/>
                    <a:lstStyle/>
                    <a:p>
                      <a:r>
                        <a:rPr lang="ru-RU" sz="1200" baseline="0" dirty="0" smtClean="0"/>
                        <a:t>117 131</a:t>
                      </a:r>
                      <a:r>
                        <a:rPr lang="ru-RU" sz="1200" dirty="0" smtClean="0"/>
                        <a:t>,0</a:t>
                      </a:r>
                      <a:endParaRPr lang="ru-RU" sz="1200" dirty="0"/>
                    </a:p>
                  </a:txBody>
                  <a:tcPr/>
                </a:tc>
              </a:tr>
              <a:tr h="288032">
                <a:tc>
                  <a:txBody>
                    <a:bodyPr/>
                    <a:lstStyle/>
                    <a:p>
                      <a:endParaRPr lang="ru-RU" sz="1200" dirty="0"/>
                    </a:p>
                  </a:txBody>
                  <a:tcPr/>
                </a:tc>
                <a:tc>
                  <a:txBody>
                    <a:bodyPr/>
                    <a:lstStyle/>
                    <a:p>
                      <a:pPr algn="ctr"/>
                      <a:r>
                        <a:rPr lang="ru-RU" sz="1200" b="1" dirty="0" smtClean="0"/>
                        <a:t>Национальная экономика</a:t>
                      </a:r>
                      <a:endParaRPr lang="ru-RU" sz="1200" b="1" dirty="0"/>
                    </a:p>
                  </a:txBody>
                  <a:tcPr/>
                </a:tc>
                <a:tc>
                  <a:txBody>
                    <a:bodyPr/>
                    <a:lstStyle/>
                    <a:p>
                      <a:r>
                        <a:rPr lang="ru-RU" sz="1200" b="1" dirty="0" smtClean="0"/>
                        <a:t>16 900,0</a:t>
                      </a:r>
                      <a:endParaRPr lang="ru-RU" sz="1200" b="1" dirty="0"/>
                    </a:p>
                  </a:txBody>
                  <a:tcPr/>
                </a:tc>
              </a:tr>
              <a:tr h="343272">
                <a:tc>
                  <a:txBody>
                    <a:bodyPr/>
                    <a:lstStyle/>
                    <a:p>
                      <a:r>
                        <a:rPr lang="ru-RU" sz="1200" dirty="0" smtClean="0"/>
                        <a:t>3</a:t>
                      </a:r>
                      <a:endParaRPr lang="ru-RU" sz="1200" dirty="0"/>
                    </a:p>
                  </a:txBody>
                  <a:tcPr/>
                </a:tc>
                <a:tc>
                  <a:txBody>
                    <a:bodyPr/>
                    <a:lstStyle/>
                    <a:p>
                      <a:r>
                        <a:rPr lang="ru-RU" sz="1200" dirty="0" smtClean="0"/>
                        <a:t>МП</a:t>
                      </a:r>
                      <a:r>
                        <a:rPr lang="ru-RU" sz="1200" baseline="0" dirty="0" smtClean="0"/>
                        <a:t> «Развитие малого и среднего предпринимательства»</a:t>
                      </a:r>
                      <a:endParaRPr lang="ru-RU" sz="1200" dirty="0"/>
                    </a:p>
                  </a:txBody>
                  <a:tcPr/>
                </a:tc>
                <a:tc>
                  <a:txBody>
                    <a:bodyPr/>
                    <a:lstStyle/>
                    <a:p>
                      <a:r>
                        <a:rPr lang="ru-RU" sz="1200" dirty="0" smtClean="0"/>
                        <a:t>1 600,0</a:t>
                      </a:r>
                      <a:endParaRPr lang="ru-RU" sz="1200" dirty="0"/>
                    </a:p>
                  </a:txBody>
                  <a:tcPr/>
                </a:tc>
              </a:tr>
              <a:tr h="360040">
                <a:tc>
                  <a:txBody>
                    <a:bodyPr/>
                    <a:lstStyle/>
                    <a:p>
                      <a:r>
                        <a:rPr lang="ru-RU" sz="1200" dirty="0" smtClean="0"/>
                        <a:t>4</a:t>
                      </a:r>
                      <a:endParaRPr lang="ru-RU" sz="1200" dirty="0"/>
                    </a:p>
                  </a:txBody>
                  <a:tcPr/>
                </a:tc>
                <a:tc>
                  <a:txBody>
                    <a:bodyPr/>
                    <a:lstStyle/>
                    <a:p>
                      <a:pPr algn="l"/>
                      <a:r>
                        <a:rPr lang="ru-RU" sz="1200" dirty="0" smtClean="0"/>
                        <a:t>МП «Градостроительное развитие и формирование земельных участков»</a:t>
                      </a:r>
                    </a:p>
                  </a:txBody>
                  <a:tcPr/>
                </a:tc>
                <a:tc>
                  <a:txBody>
                    <a:bodyPr/>
                    <a:lstStyle/>
                    <a:p>
                      <a:r>
                        <a:rPr lang="ru-RU" sz="1200" dirty="0" smtClean="0"/>
                        <a:t>15 300,0</a:t>
                      </a:r>
                      <a:endParaRPr lang="ru-RU" sz="1200" b="0" dirty="0"/>
                    </a:p>
                  </a:txBody>
                  <a:tcPr/>
                </a:tc>
              </a:tr>
              <a:tr h="432048">
                <a:tc>
                  <a:txBody>
                    <a:bodyPr/>
                    <a:lstStyle/>
                    <a:p>
                      <a:endParaRPr lang="ru-RU" sz="1200" dirty="0"/>
                    </a:p>
                  </a:txBody>
                  <a:tcPr/>
                </a:tc>
                <a:tc>
                  <a:txBody>
                    <a:bodyPr/>
                    <a:lstStyle/>
                    <a:p>
                      <a:pPr algn="ctr"/>
                      <a:r>
                        <a:rPr lang="ru-RU" sz="1200" b="1" dirty="0" smtClean="0"/>
                        <a:t>Общегосударственные расходы</a:t>
                      </a:r>
                    </a:p>
                    <a:p>
                      <a:pPr algn="ctr"/>
                      <a:endParaRPr lang="ru-RU" sz="1200" dirty="0" smtClean="0"/>
                    </a:p>
                  </a:txBody>
                  <a:tcPr/>
                </a:tc>
                <a:tc>
                  <a:txBody>
                    <a:bodyPr/>
                    <a:lstStyle/>
                    <a:p>
                      <a:r>
                        <a:rPr lang="ru-RU" sz="1200" b="1" dirty="0" smtClean="0"/>
                        <a:t>56 007,0</a:t>
                      </a:r>
                      <a:endParaRPr lang="ru-RU" sz="1200" b="1" dirty="0"/>
                    </a:p>
                  </a:txBody>
                  <a:tcPr/>
                </a:tc>
              </a:tr>
              <a:tr h="345936">
                <a:tc>
                  <a:txBody>
                    <a:bodyPr/>
                    <a:lstStyle/>
                    <a:p>
                      <a:r>
                        <a:rPr lang="ru-RU" sz="1200" dirty="0" smtClean="0"/>
                        <a:t>5</a:t>
                      </a:r>
                      <a:endParaRPr lang="ru-RU" sz="1200" dirty="0"/>
                    </a:p>
                  </a:txBody>
                  <a:tcPr/>
                </a:tc>
                <a:tc>
                  <a:txBody>
                    <a:bodyPr/>
                    <a:lstStyle/>
                    <a:p>
                      <a:r>
                        <a:rPr lang="ru-RU" sz="1200" dirty="0" smtClean="0"/>
                        <a:t>МП</a:t>
                      </a:r>
                      <a:r>
                        <a:rPr lang="ru-RU" sz="1200" baseline="0" dirty="0" smtClean="0"/>
                        <a:t> «Профилактика правонарушений»</a:t>
                      </a:r>
                      <a:endParaRPr lang="ru-RU" sz="1200" dirty="0"/>
                    </a:p>
                  </a:txBody>
                  <a:tcPr/>
                </a:tc>
                <a:tc>
                  <a:txBody>
                    <a:bodyPr/>
                    <a:lstStyle/>
                    <a:p>
                      <a:r>
                        <a:rPr lang="ru-RU" sz="1200" dirty="0" smtClean="0"/>
                        <a:t>1 900,0</a:t>
                      </a:r>
                      <a:endParaRPr lang="ru-RU" sz="1200" dirty="0"/>
                    </a:p>
                  </a:txBody>
                  <a:tcPr/>
                </a:tc>
              </a:tr>
              <a:tr h="525780">
                <a:tc>
                  <a:txBody>
                    <a:bodyPr/>
                    <a:lstStyle/>
                    <a:p>
                      <a:r>
                        <a:rPr lang="ru-RU" sz="1200" dirty="0" smtClean="0"/>
                        <a:t>6</a:t>
                      </a:r>
                      <a:endParaRPr lang="ru-RU" sz="1200" dirty="0"/>
                    </a:p>
                  </a:txBody>
                  <a:tcPr/>
                </a:tc>
                <a:tc>
                  <a:txBody>
                    <a:bodyPr/>
                    <a:lstStyle/>
                    <a:p>
                      <a:r>
                        <a:rPr lang="ru-RU" sz="1200" dirty="0" smtClean="0"/>
                        <a:t>МП «Основные</a:t>
                      </a:r>
                      <a:r>
                        <a:rPr lang="ru-RU" sz="1200" baseline="0" dirty="0" smtClean="0"/>
                        <a:t> мероприятия по противодействию проявлений терроризма и экстремизма на территории МО «</a:t>
                      </a:r>
                      <a:r>
                        <a:rPr lang="ru-RU" sz="1200" baseline="0" dirty="0" err="1" smtClean="0"/>
                        <a:t>Тахтамукайский</a:t>
                      </a:r>
                      <a:r>
                        <a:rPr lang="ru-RU" sz="1200" baseline="0" dirty="0" smtClean="0"/>
                        <a:t> район»</a:t>
                      </a:r>
                      <a:endParaRPr lang="ru-RU" sz="1200" dirty="0"/>
                    </a:p>
                  </a:txBody>
                  <a:tcPr/>
                </a:tc>
                <a:tc>
                  <a:txBody>
                    <a:bodyPr/>
                    <a:lstStyle/>
                    <a:p>
                      <a:r>
                        <a:rPr lang="ru-RU" sz="1200" dirty="0" smtClean="0"/>
                        <a:t>1 637,0</a:t>
                      </a:r>
                      <a:endParaRPr lang="ru-RU" sz="1200" dirty="0"/>
                    </a:p>
                  </a:txBody>
                  <a:tcPr/>
                </a:tc>
              </a:tr>
              <a:tr h="525780">
                <a:tc>
                  <a:txBody>
                    <a:bodyPr/>
                    <a:lstStyle/>
                    <a:p>
                      <a:r>
                        <a:rPr lang="ru-RU" sz="1200" dirty="0" smtClean="0"/>
                        <a:t>7</a:t>
                      </a:r>
                      <a:endParaRPr lang="ru-RU" sz="1200" dirty="0"/>
                    </a:p>
                  </a:txBody>
                  <a:tcPr/>
                </a:tc>
                <a:tc>
                  <a:txBody>
                    <a:bodyPr/>
                    <a:lstStyle/>
                    <a:p>
                      <a:r>
                        <a:rPr lang="ru-RU" sz="1200" dirty="0" smtClean="0"/>
                        <a:t>МП «Комплексные меры противодействия злоупотреблению наркотиками и их незаконному обороту на территории </a:t>
                      </a:r>
                      <a:r>
                        <a:rPr lang="ru-RU" sz="1200" dirty="0" err="1" smtClean="0"/>
                        <a:t>Тахтамукайского</a:t>
                      </a:r>
                      <a:r>
                        <a:rPr lang="ru-RU" sz="1200" dirty="0" smtClean="0"/>
                        <a:t> района»</a:t>
                      </a:r>
                      <a:endParaRPr lang="ru-RU" sz="1200" dirty="0"/>
                    </a:p>
                  </a:txBody>
                  <a:tcPr/>
                </a:tc>
                <a:tc>
                  <a:txBody>
                    <a:bodyPr/>
                    <a:lstStyle/>
                    <a:p>
                      <a:r>
                        <a:rPr lang="ru-RU" sz="1200" dirty="0" smtClean="0"/>
                        <a:t>150,0</a:t>
                      </a:r>
                      <a:endParaRPr lang="ru-RU" sz="1200" dirty="0"/>
                    </a:p>
                  </a:txBody>
                  <a:tcPr/>
                </a:tc>
              </a:tr>
              <a:tr h="316592">
                <a:tc>
                  <a:txBody>
                    <a:bodyPr/>
                    <a:lstStyle/>
                    <a:p>
                      <a:r>
                        <a:rPr lang="ru-RU" sz="1200" dirty="0" smtClean="0"/>
                        <a:t>8</a:t>
                      </a:r>
                      <a:endParaRPr lang="ru-RU" sz="1200" dirty="0"/>
                    </a:p>
                  </a:txBody>
                  <a:tcPr/>
                </a:tc>
                <a:tc>
                  <a:txBody>
                    <a:bodyPr/>
                    <a:lstStyle/>
                    <a:p>
                      <a:r>
                        <a:rPr lang="ru-RU" sz="1200" dirty="0" smtClean="0"/>
                        <a:t>МП</a:t>
                      </a:r>
                      <a:r>
                        <a:rPr lang="ru-RU" sz="1200" baseline="0" dirty="0" smtClean="0"/>
                        <a:t> «Обеспечение безопасности дорожного движения в МО «</a:t>
                      </a:r>
                      <a:r>
                        <a:rPr lang="ru-RU" sz="1200" baseline="0" dirty="0" err="1" smtClean="0"/>
                        <a:t>Тахтамукайский</a:t>
                      </a:r>
                      <a:r>
                        <a:rPr lang="ru-RU" sz="1200" baseline="0" dirty="0" smtClean="0"/>
                        <a:t> район»</a:t>
                      </a:r>
                      <a:endParaRPr lang="ru-RU" sz="1200" dirty="0"/>
                    </a:p>
                  </a:txBody>
                  <a:tcPr/>
                </a:tc>
                <a:tc>
                  <a:txBody>
                    <a:bodyPr/>
                    <a:lstStyle/>
                    <a:p>
                      <a:r>
                        <a:rPr lang="ru-RU" sz="1200" dirty="0" smtClean="0"/>
                        <a:t>430,0</a:t>
                      </a:r>
                      <a:endParaRPr lang="ru-RU" sz="1200" dirty="0"/>
                    </a:p>
                  </a:txBody>
                  <a:tcPr/>
                </a:tc>
              </a:tr>
              <a:tr h="525780">
                <a:tc>
                  <a:txBody>
                    <a:bodyPr/>
                    <a:lstStyle/>
                    <a:p>
                      <a:r>
                        <a:rPr lang="ru-RU" sz="1200" dirty="0" smtClean="0"/>
                        <a:t>9</a:t>
                      </a:r>
                      <a:endParaRPr lang="ru-RU" sz="1200" dirty="0"/>
                    </a:p>
                  </a:txBody>
                  <a:tcPr/>
                </a:tc>
                <a:tc>
                  <a:txBody>
                    <a:bodyPr/>
                    <a:lstStyle/>
                    <a:p>
                      <a:r>
                        <a:rPr lang="ru-RU" sz="1200" dirty="0" smtClean="0"/>
                        <a:t>МП «Санитарное и экологическое благополучие МО «</a:t>
                      </a:r>
                      <a:r>
                        <a:rPr lang="ru-RU" sz="1200" dirty="0" err="1" smtClean="0"/>
                        <a:t>Тахтамукайский</a:t>
                      </a:r>
                      <a:r>
                        <a:rPr lang="ru-RU" sz="1200" dirty="0" smtClean="0"/>
                        <a:t> район»</a:t>
                      </a:r>
                      <a:endParaRPr lang="ru-RU" sz="1200" dirty="0"/>
                    </a:p>
                  </a:txBody>
                  <a:tcPr/>
                </a:tc>
                <a:tc>
                  <a:txBody>
                    <a:bodyPr/>
                    <a:lstStyle/>
                    <a:p>
                      <a:r>
                        <a:rPr lang="ru-RU" sz="1200" dirty="0" smtClean="0"/>
                        <a:t>275,0</a:t>
                      </a:r>
                      <a:endParaRPr lang="ru-RU" sz="1200" dirty="0"/>
                    </a:p>
                  </a:txBody>
                  <a:tcPr/>
                </a:tc>
              </a:tr>
              <a:tr h="525780">
                <a:tc>
                  <a:txBody>
                    <a:bodyPr/>
                    <a:lstStyle/>
                    <a:p>
                      <a:r>
                        <a:rPr lang="ru-RU" sz="1200" dirty="0" smtClean="0"/>
                        <a:t>10</a:t>
                      </a:r>
                      <a:endParaRPr lang="ru-RU" sz="1200" dirty="0"/>
                    </a:p>
                  </a:txBody>
                  <a:tcPr/>
                </a:tc>
                <a:tc>
                  <a:txBody>
                    <a:bodyPr/>
                    <a:lstStyle/>
                    <a:p>
                      <a:r>
                        <a:rPr lang="ru-RU" sz="1200" dirty="0" smtClean="0"/>
                        <a:t>МП «Профилактика безнадзорности и правонарушений среди несовершеннолетних»</a:t>
                      </a:r>
                      <a:endParaRPr lang="ru-RU" sz="1200" dirty="0"/>
                    </a:p>
                  </a:txBody>
                  <a:tcPr/>
                </a:tc>
                <a:tc>
                  <a:txBody>
                    <a:bodyPr/>
                    <a:lstStyle/>
                    <a:p>
                      <a:r>
                        <a:rPr lang="ru-RU" sz="1200" dirty="0" smtClean="0"/>
                        <a:t>200,0</a:t>
                      </a:r>
                      <a:endParaRPr lang="ru-RU" sz="1200" dirty="0"/>
                    </a:p>
                  </a:txBody>
                  <a:tcPr/>
                </a:tc>
              </a:tr>
            </a:tbl>
          </a:graphicData>
        </a:graphic>
      </p:graphicFrame>
    </p:spTree>
    <p:extLst>
      <p:ext uri="{BB962C8B-B14F-4D97-AF65-F5344CB8AC3E}">
        <p14:creationId xmlns:p14="http://schemas.microsoft.com/office/powerpoint/2010/main" val="599642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27733664"/>
              </p:ext>
            </p:extLst>
          </p:nvPr>
        </p:nvGraphicFramePr>
        <p:xfrm>
          <a:off x="179512" y="360637"/>
          <a:ext cx="8712968" cy="6164707"/>
        </p:xfrm>
        <a:graphic>
          <a:graphicData uri="http://schemas.openxmlformats.org/drawingml/2006/table">
            <a:tbl>
              <a:tblPr>
                <a:tableStyleId>{5C22544A-7EE6-4342-B048-85BDC9FD1C3A}</a:tableStyleId>
              </a:tblPr>
              <a:tblGrid>
                <a:gridCol w="504056"/>
                <a:gridCol w="7128792"/>
                <a:gridCol w="1080120"/>
              </a:tblGrid>
              <a:tr h="320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11</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«Энергосбережение и </a:t>
                      </a:r>
                      <a:r>
                        <a:rPr kumimoji="0" lang="ru-RU" sz="1200" u="none" strike="noStrike" cap="none" normalizeH="0" baseline="0" dirty="0" err="1" smtClean="0">
                          <a:ln>
                            <a:noFill/>
                          </a:ln>
                          <a:effectLst/>
                        </a:rPr>
                        <a:t>энергоэффективность</a:t>
                      </a:r>
                      <a:r>
                        <a:rPr kumimoji="0" lang="ru-RU" sz="1200" u="none" strike="noStrike" cap="none" normalizeH="0" baseline="0" dirty="0" smtClean="0">
                          <a:ln>
                            <a:noFill/>
                          </a:ln>
                          <a:effectLst/>
                        </a:rPr>
                        <a:t> на объектах социальной сферы»</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1 000,0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12</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«Гармонизация межнациональных отношений и развития национальных культур на территории МО «</a:t>
                      </a:r>
                      <a:r>
                        <a:rPr kumimoji="0" lang="ru-RU" sz="1200" u="none" strike="noStrike" cap="none" normalizeH="0" baseline="0" dirty="0" err="1" smtClean="0">
                          <a:ln>
                            <a:noFill/>
                          </a:ln>
                          <a:effectLst/>
                        </a:rPr>
                        <a:t>Тахтамукайский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450,0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451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13</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«Обеспечение социально-значимых объектов жизнеобеспечения резервными источниками энергосбережения»</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2 780,0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14</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«Управление муниципальными финансами и муниципальным долгом»</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46 885,0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15</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«Улучшение демографической ситуации в МО «</a:t>
                      </a:r>
                      <a:r>
                        <a:rPr kumimoji="0" lang="ru-RU" sz="1200" b="0" i="0" u="none" strike="noStrike" cap="none" normalizeH="0" baseline="0" dirty="0" err="1" smtClean="0">
                          <a:ln>
                            <a:noFill/>
                          </a:ln>
                          <a:solidFill>
                            <a:srgbClr val="000000"/>
                          </a:solidFill>
                          <a:effectLst/>
                          <a:latin typeface="+mn-lt"/>
                          <a:cs typeface="Arial" charset="0"/>
                        </a:rPr>
                        <a:t>Тахтамукайский</a:t>
                      </a:r>
                      <a:r>
                        <a:rPr kumimoji="0" lang="ru-RU" sz="1200" b="0" i="0" u="none" strike="noStrike" cap="none" normalizeH="0" baseline="0" dirty="0" smtClean="0">
                          <a:ln>
                            <a:noFill/>
                          </a:ln>
                          <a:solidFill>
                            <a:srgbClr val="000000"/>
                          </a:solidFill>
                          <a:effectLst/>
                          <a:latin typeface="+mn-lt"/>
                          <a:cs typeface="Arial" charset="0"/>
                        </a:rPr>
                        <a:t> район»</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300,0</a:t>
                      </a:r>
                    </a:p>
                  </a:txBody>
                  <a:tcPr horzOverflow="overflow"/>
                </a:tc>
              </a:tr>
              <a:tr h="433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Социальная политика</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5 375,0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302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16</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Устойчивое развитие сельских территорий в </a:t>
                      </a:r>
                      <a:r>
                        <a:rPr kumimoji="0" lang="ru-RU" sz="1200" u="none" strike="noStrike" cap="none" normalizeH="0" baseline="0" dirty="0" err="1" smtClean="0">
                          <a:ln>
                            <a:noFill/>
                          </a:ln>
                          <a:effectLst/>
                        </a:rPr>
                        <a:t>Тахтамукайском</a:t>
                      </a:r>
                      <a:r>
                        <a:rPr kumimoji="0" lang="ru-RU" sz="1200" u="none" strike="noStrike" cap="none" normalizeH="0" baseline="0" dirty="0" smtClean="0">
                          <a:ln>
                            <a:noFill/>
                          </a:ln>
                          <a:effectLst/>
                        </a:rPr>
                        <a:t> районе»</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300,0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17</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«Обеспечение жильем молодых семей на территории  сельских поселений»</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5075,0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Образование</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993 977,0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n-lt"/>
                        </a:rPr>
                        <a:t>18</a:t>
                      </a: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«Молодежная политика в МО «</a:t>
                      </a:r>
                      <a:r>
                        <a:rPr kumimoji="0" lang="ru-RU" sz="1200" b="0" i="0" u="none" strike="noStrike" cap="none" normalizeH="0" baseline="0" dirty="0" err="1" smtClean="0">
                          <a:ln>
                            <a:noFill/>
                          </a:ln>
                          <a:solidFill>
                            <a:srgbClr val="000000"/>
                          </a:solidFill>
                          <a:effectLst/>
                          <a:latin typeface="+mn-lt"/>
                          <a:cs typeface="Arial" charset="0"/>
                        </a:rPr>
                        <a:t>Тахтамукайский</a:t>
                      </a:r>
                      <a:r>
                        <a:rPr kumimoji="0" lang="ru-RU" sz="1200" b="0" i="0" u="none" strike="noStrike" cap="none" normalizeH="0" baseline="0" dirty="0" smtClean="0">
                          <a:ln>
                            <a:noFill/>
                          </a:ln>
                          <a:solidFill>
                            <a:srgbClr val="000000"/>
                          </a:solidFill>
                          <a:effectLst/>
                          <a:latin typeface="+mn-lt"/>
                          <a:cs typeface="Arial" charset="0"/>
                        </a:rPr>
                        <a:t> район»</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n-lt"/>
                        </a:rPr>
                        <a:t>500,0</a:t>
                      </a: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r>
              <a:tr h="5799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n-lt"/>
                        </a:rPr>
                        <a:t>19</a:t>
                      </a: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«Развитие образования»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992 077,0</a:t>
                      </a:r>
                    </a:p>
                  </a:txBody>
                  <a:tcPr horzOverflow="overflow"/>
                </a:tc>
              </a:tr>
              <a:tr h="3411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20</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МП «Формирование доступной среды для инвалидов маломобильных групп населения в учреждениях образования»</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n-lt"/>
                          <a:cs typeface="Arial" charset="0"/>
                        </a:rPr>
                        <a:t>1 400,0</a:t>
                      </a:r>
                    </a:p>
                  </a:txBody>
                  <a:tcPr horzOverflow="overflow"/>
                </a:tc>
              </a:tr>
            </a:tbl>
          </a:graphicData>
        </a:graphic>
      </p:graphicFrame>
    </p:spTree>
    <p:extLst>
      <p:ext uri="{BB962C8B-B14F-4D97-AF65-F5344CB8AC3E}">
        <p14:creationId xmlns:p14="http://schemas.microsoft.com/office/powerpoint/2010/main" val="2098386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59704957"/>
              </p:ext>
            </p:extLst>
          </p:nvPr>
        </p:nvGraphicFramePr>
        <p:xfrm>
          <a:off x="323528" y="188641"/>
          <a:ext cx="8291264" cy="3601321"/>
        </p:xfrm>
        <a:graphic>
          <a:graphicData uri="http://schemas.openxmlformats.org/drawingml/2006/table">
            <a:tbl>
              <a:tblPr>
                <a:tableStyleId>{5C22544A-7EE6-4342-B048-85BDC9FD1C3A}</a:tableStyleId>
              </a:tblPr>
              <a:tblGrid>
                <a:gridCol w="491257"/>
                <a:gridCol w="6637535"/>
                <a:gridCol w="1162472"/>
              </a:tblGrid>
              <a:tr h="3600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Жилищно-коммунальное хозяйство</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1 111,0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5760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21</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«Формирование современной городской среды  в МО «</a:t>
                      </a:r>
                      <a:r>
                        <a:rPr kumimoji="0" lang="ru-RU" sz="1200" u="none" strike="noStrike" cap="none" normalizeH="0" baseline="0" dirty="0" err="1" smtClean="0">
                          <a:ln>
                            <a:noFill/>
                          </a:ln>
                          <a:effectLst/>
                        </a:rPr>
                        <a:t>Тахтамукайкий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dk1"/>
                          </a:solidFill>
                          <a:effectLst/>
                          <a:latin typeface="+mn-lt"/>
                          <a:cs typeface="+mn-cs"/>
                        </a:rPr>
                        <a:t>1 111,0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745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rPr>
                        <a:t>Средства массовой информации</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 </a:t>
                      </a:r>
                      <a:r>
                        <a:rPr kumimoji="0" lang="ru-RU" sz="1200" b="1" u="none" strike="noStrike" cap="none" normalizeH="0" baseline="0" dirty="0" smtClean="0">
                          <a:ln>
                            <a:noFill/>
                          </a:ln>
                          <a:effectLst/>
                        </a:rPr>
                        <a:t>15 030,0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r h="769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22</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МП «Поддержка и развитие печатного средства массовой информации МО «</a:t>
                      </a:r>
                      <a:r>
                        <a:rPr kumimoji="0" lang="ru-RU" sz="1200" u="none" strike="noStrike" cap="none" normalizeH="0" baseline="0" dirty="0" err="1" smtClean="0">
                          <a:ln>
                            <a:noFill/>
                          </a:ln>
                          <a:effectLst/>
                        </a:rPr>
                        <a:t>Тахтамукайский</a:t>
                      </a:r>
                      <a:r>
                        <a:rPr kumimoji="0" lang="ru-RU" sz="1200" u="none" strike="noStrike" cap="none" normalizeH="0" baseline="0" dirty="0" smtClean="0">
                          <a:ln>
                            <a:noFill/>
                          </a:ln>
                          <a:effectLst/>
                        </a:rPr>
                        <a:t> район»</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rPr>
                        <a:t>4 075,0</a:t>
                      </a: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23</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МП «Развитие телевидения на территории </a:t>
                      </a:r>
                      <a:r>
                        <a:rPr kumimoji="0" lang="ru-RU" sz="1200" b="0" i="0" u="none" strike="noStrike" cap="none" normalizeH="0" baseline="0" dirty="0" err="1" smtClean="0">
                          <a:ln>
                            <a:noFill/>
                          </a:ln>
                          <a:solidFill>
                            <a:srgbClr val="000000"/>
                          </a:solidFill>
                          <a:effectLst/>
                          <a:latin typeface="+mj-lt"/>
                          <a:cs typeface="Arial" charset="0"/>
                        </a:rPr>
                        <a:t>Тахтамукайского</a:t>
                      </a:r>
                      <a:r>
                        <a:rPr kumimoji="0" lang="ru-RU" sz="1200" b="0" i="0" u="none" strike="noStrike" cap="none" normalizeH="0" baseline="0" dirty="0" smtClean="0">
                          <a:ln>
                            <a:noFill/>
                          </a:ln>
                          <a:solidFill>
                            <a:srgbClr val="000000"/>
                          </a:solidFill>
                          <a:effectLst/>
                          <a:latin typeface="+mj-lt"/>
                          <a:cs typeface="Arial" charset="0"/>
                        </a:rPr>
                        <a:t> района»</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mj-lt"/>
                          <a:cs typeface="Arial" charset="0"/>
                        </a:rPr>
                        <a:t>10 955,0</a:t>
                      </a:r>
                    </a:p>
                  </a:txBody>
                  <a:tcPr horzOverflow="overflow"/>
                </a:tc>
              </a:tr>
              <a:tr h="574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ВСЕГО:</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dk1"/>
                          </a:solidFill>
                          <a:effectLst/>
                          <a:latin typeface="+mn-lt"/>
                          <a:cs typeface="+mn-cs"/>
                        </a:rPr>
                        <a:t>1 270 073,0</a:t>
                      </a:r>
                      <a:endParaRPr kumimoji="0" lang="ru-RU" sz="1200" b="1" i="0" u="none" strike="noStrike" cap="none" normalizeH="0" baseline="0" dirty="0" smtClean="0">
                        <a:ln>
                          <a:noFill/>
                        </a:ln>
                        <a:solidFill>
                          <a:srgbClr val="000000"/>
                        </a:solidFill>
                        <a:effectLst/>
                        <a:latin typeface="Calibri" pitchFamily="34" charset="0"/>
                        <a:cs typeface="Arial" charset="0"/>
                      </a:endParaRPr>
                    </a:p>
                  </a:txBody>
                  <a:tcPr horzOverflow="overflow"/>
                </a:tc>
              </a:tr>
            </a:tbl>
          </a:graphicData>
        </a:graphic>
      </p:graphicFrame>
    </p:spTree>
    <p:extLst>
      <p:ext uri="{BB962C8B-B14F-4D97-AF65-F5344CB8AC3E}">
        <p14:creationId xmlns:p14="http://schemas.microsoft.com/office/powerpoint/2010/main" val="58058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1"/>
            <a:ext cx="7992888" cy="432048"/>
          </a:xfrm>
        </p:spPr>
        <p:txBody>
          <a:bodyPr>
            <a:normAutofit/>
          </a:bodyPr>
          <a:lstStyle/>
          <a:p>
            <a:pPr marL="320040" indent="-320040" algn="l" fontAlgn="auto">
              <a:spcAft>
                <a:spcPts val="0"/>
              </a:spcAft>
              <a:buClr>
                <a:schemeClr val="accent6">
                  <a:lumMod val="75000"/>
                </a:schemeClr>
              </a:buClr>
              <a:defRPr/>
            </a:pPr>
            <a:r>
              <a:rPr lang="ru-RU" sz="1400" dirty="0" smtClean="0"/>
              <a:t>Перечень ведомственных целевых программ МО «</a:t>
            </a:r>
            <a:r>
              <a:rPr lang="ru-RU" sz="1400" dirty="0" err="1" smtClean="0"/>
              <a:t>Тахтамукайский</a:t>
            </a:r>
            <a:r>
              <a:rPr lang="ru-RU" sz="1400" dirty="0" smtClean="0"/>
              <a:t> район» на 2019 г.</a:t>
            </a:r>
            <a:endParaRPr lang="ru-RU" sz="1400" dirty="0"/>
          </a:p>
        </p:txBody>
      </p:sp>
      <p:graphicFrame>
        <p:nvGraphicFramePr>
          <p:cNvPr id="4" name="Таблица 3"/>
          <p:cNvGraphicFramePr>
            <a:graphicFrameLocks noGrp="1"/>
          </p:cNvGraphicFramePr>
          <p:nvPr>
            <p:extLst>
              <p:ext uri="{D42A27DB-BD31-4B8C-83A1-F6EECF244321}">
                <p14:modId xmlns:p14="http://schemas.microsoft.com/office/powerpoint/2010/main" val="101568635"/>
              </p:ext>
            </p:extLst>
          </p:nvPr>
        </p:nvGraphicFramePr>
        <p:xfrm>
          <a:off x="395288" y="764705"/>
          <a:ext cx="8280920" cy="5427340"/>
        </p:xfrm>
        <a:graphic>
          <a:graphicData uri="http://schemas.openxmlformats.org/drawingml/2006/table">
            <a:tbl>
              <a:tblPr firstRow="1" bandRow="1">
                <a:tableStyleId>{5C22544A-7EE6-4342-B048-85BDC9FD1C3A}</a:tableStyleId>
              </a:tblPr>
              <a:tblGrid>
                <a:gridCol w="360288"/>
                <a:gridCol w="6941977"/>
                <a:gridCol w="978655"/>
              </a:tblGrid>
              <a:tr h="695320">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525780">
                <a:tc>
                  <a:txBody>
                    <a:bodyPr/>
                    <a:lstStyle/>
                    <a:p>
                      <a:endParaRPr lang="ru-RU" sz="1400" dirty="0"/>
                    </a:p>
                  </a:txBody>
                  <a:tcPr/>
                </a:tc>
                <a:tc>
                  <a:txBody>
                    <a:bodyPr/>
                    <a:lstStyle/>
                    <a:p>
                      <a:pPr algn="ctr"/>
                      <a:r>
                        <a:rPr lang="ru-RU" sz="1400" b="1" dirty="0" smtClean="0"/>
                        <a:t>Физическая культура и спорт</a:t>
                      </a:r>
                      <a:endParaRPr lang="ru-RU" sz="1400" b="1" dirty="0"/>
                    </a:p>
                  </a:txBody>
                  <a:tcPr/>
                </a:tc>
                <a:tc>
                  <a:txBody>
                    <a:bodyPr/>
                    <a:lstStyle/>
                    <a:p>
                      <a:r>
                        <a:rPr lang="ru-RU" sz="1400" b="1" dirty="0" smtClean="0"/>
                        <a:t>2500,0</a:t>
                      </a:r>
                      <a:endParaRPr lang="ru-RU" sz="1400" b="1" dirty="0"/>
                    </a:p>
                  </a:txBody>
                  <a:tcPr/>
                </a:tc>
              </a:tr>
              <a:tr h="525780">
                <a:tc>
                  <a:txBody>
                    <a:bodyPr/>
                    <a:lstStyle/>
                    <a:p>
                      <a:r>
                        <a:rPr lang="ru-RU" sz="1400" dirty="0" smtClean="0"/>
                        <a:t>1</a:t>
                      </a:r>
                      <a:endParaRPr lang="ru-RU" sz="1400" dirty="0"/>
                    </a:p>
                  </a:txBody>
                  <a:tcPr/>
                </a:tc>
                <a:tc>
                  <a:txBody>
                    <a:bodyPr/>
                    <a:lstStyle/>
                    <a:p>
                      <a:r>
                        <a:rPr lang="ru-RU" sz="1400" dirty="0" smtClean="0"/>
                        <a:t>ВЦП «Развитие массовой физической культуры и спорта среди населения»</a:t>
                      </a:r>
                      <a:endParaRPr lang="ru-RU" sz="1400" dirty="0"/>
                    </a:p>
                  </a:txBody>
                  <a:tcPr/>
                </a:tc>
                <a:tc>
                  <a:txBody>
                    <a:bodyPr/>
                    <a:lstStyle/>
                    <a:p>
                      <a:r>
                        <a:rPr lang="ru-RU" sz="1400" dirty="0" smtClean="0"/>
                        <a:t>2500,0</a:t>
                      </a:r>
                      <a:endParaRPr lang="ru-RU" sz="1400" dirty="0"/>
                    </a:p>
                  </a:txBody>
                  <a:tcPr/>
                </a:tc>
              </a:tr>
              <a:tr h="525780">
                <a:tc>
                  <a:txBody>
                    <a:bodyPr/>
                    <a:lstStyle/>
                    <a:p>
                      <a:endParaRPr lang="ru-RU" sz="1400" dirty="0"/>
                    </a:p>
                  </a:txBody>
                  <a:tcPr/>
                </a:tc>
                <a:tc>
                  <a:txBody>
                    <a:bodyPr/>
                    <a:lstStyle/>
                    <a:p>
                      <a:pPr algn="ctr"/>
                      <a:r>
                        <a:rPr lang="ru-RU" sz="1400" b="1" dirty="0" smtClean="0"/>
                        <a:t>Культура</a:t>
                      </a:r>
                      <a:endParaRPr lang="ru-RU" sz="1400" b="1" dirty="0"/>
                    </a:p>
                  </a:txBody>
                  <a:tcPr/>
                </a:tc>
                <a:tc>
                  <a:txBody>
                    <a:bodyPr/>
                    <a:lstStyle/>
                    <a:p>
                      <a:r>
                        <a:rPr lang="ru-RU" sz="1400" b="1" dirty="0" smtClean="0"/>
                        <a:t>14</a:t>
                      </a:r>
                      <a:r>
                        <a:rPr lang="ru-RU" sz="1400" b="1" baseline="0" dirty="0" smtClean="0"/>
                        <a:t> 900</a:t>
                      </a:r>
                      <a:r>
                        <a:rPr lang="ru-RU" sz="1400" b="1" dirty="0" smtClean="0"/>
                        <a:t>,0</a:t>
                      </a:r>
                      <a:endParaRPr lang="ru-RU" sz="1400" b="1" dirty="0"/>
                    </a:p>
                  </a:txBody>
                  <a:tcPr/>
                </a:tc>
              </a:tr>
              <a:tr h="525780">
                <a:tc>
                  <a:txBody>
                    <a:bodyPr/>
                    <a:lstStyle/>
                    <a:p>
                      <a:r>
                        <a:rPr lang="ru-RU" sz="1400" dirty="0" smtClean="0"/>
                        <a:t>2</a:t>
                      </a:r>
                      <a:endParaRPr lang="ru-RU" sz="1400" dirty="0"/>
                    </a:p>
                  </a:txBody>
                  <a:tcPr/>
                </a:tc>
                <a:tc>
                  <a:txBody>
                    <a:bodyPr/>
                    <a:lstStyle/>
                    <a:p>
                      <a:r>
                        <a:rPr lang="ru-RU" sz="1400" dirty="0" smtClean="0"/>
                        <a:t>ВЦП</a:t>
                      </a:r>
                      <a:r>
                        <a:rPr lang="ru-RU" sz="1400" baseline="0" dirty="0" smtClean="0"/>
                        <a:t> «Развитие культуры»</a:t>
                      </a:r>
                      <a:endParaRPr lang="ru-RU" sz="1400" dirty="0"/>
                    </a:p>
                  </a:txBody>
                  <a:tcPr/>
                </a:tc>
                <a:tc>
                  <a:txBody>
                    <a:bodyPr/>
                    <a:lstStyle/>
                    <a:p>
                      <a:r>
                        <a:rPr lang="ru-RU" sz="1400" dirty="0" smtClean="0"/>
                        <a:t>14</a:t>
                      </a:r>
                      <a:r>
                        <a:rPr lang="ru-RU" sz="1400" baseline="0" dirty="0" smtClean="0"/>
                        <a:t> 9</a:t>
                      </a:r>
                      <a:r>
                        <a:rPr lang="ru-RU" sz="1400" dirty="0" smtClean="0"/>
                        <a:t>00,0</a:t>
                      </a:r>
                      <a:endParaRPr lang="ru-RU" sz="1400" dirty="0"/>
                    </a:p>
                  </a:txBody>
                  <a:tcPr/>
                </a:tc>
              </a:tr>
              <a:tr h="525780">
                <a:tc>
                  <a:txBody>
                    <a:bodyPr/>
                    <a:lstStyle/>
                    <a:p>
                      <a:endParaRPr lang="ru-RU" sz="1400" dirty="0"/>
                    </a:p>
                  </a:txBody>
                  <a:tcPr/>
                </a:tc>
                <a:tc>
                  <a:txBody>
                    <a:bodyPr/>
                    <a:lstStyle/>
                    <a:p>
                      <a:pPr algn="ctr"/>
                      <a:r>
                        <a:rPr lang="ru-RU" sz="1400" b="1" dirty="0" smtClean="0"/>
                        <a:t>Национальная экономика</a:t>
                      </a:r>
                      <a:endParaRPr lang="ru-RU" sz="1400" b="1" dirty="0"/>
                    </a:p>
                  </a:txBody>
                  <a:tcPr/>
                </a:tc>
                <a:tc>
                  <a:txBody>
                    <a:bodyPr/>
                    <a:lstStyle/>
                    <a:p>
                      <a:r>
                        <a:rPr lang="ru-RU" sz="1400" b="1" dirty="0" smtClean="0"/>
                        <a:t>9 450,0</a:t>
                      </a:r>
                      <a:endParaRPr lang="ru-RU" sz="1400" b="1" dirty="0"/>
                    </a:p>
                  </a:txBody>
                  <a:tcPr/>
                </a:tc>
              </a:tr>
              <a:tr h="525780">
                <a:tc>
                  <a:txBody>
                    <a:bodyPr/>
                    <a:lstStyle/>
                    <a:p>
                      <a:r>
                        <a:rPr lang="ru-RU" sz="1400" dirty="0" smtClean="0"/>
                        <a:t>3</a:t>
                      </a:r>
                      <a:endParaRPr lang="ru-RU" sz="1400" dirty="0"/>
                    </a:p>
                  </a:txBody>
                  <a:tcPr/>
                </a:tc>
                <a:tc>
                  <a:txBody>
                    <a:bodyPr/>
                    <a:lstStyle/>
                    <a:p>
                      <a:r>
                        <a:rPr lang="ru-RU" sz="1400" dirty="0" smtClean="0"/>
                        <a:t>ВЦП</a:t>
                      </a:r>
                      <a:r>
                        <a:rPr lang="ru-RU" sz="1400" baseline="0" dirty="0" smtClean="0"/>
                        <a:t> «Регулирование земельно-имущественных отношений»</a:t>
                      </a:r>
                      <a:endParaRPr lang="ru-RU" sz="1400" dirty="0"/>
                    </a:p>
                  </a:txBody>
                  <a:tcPr/>
                </a:tc>
                <a:tc>
                  <a:txBody>
                    <a:bodyPr/>
                    <a:lstStyle/>
                    <a:p>
                      <a:r>
                        <a:rPr lang="ru-RU" sz="1400" dirty="0" smtClean="0"/>
                        <a:t>9 450,0</a:t>
                      </a:r>
                      <a:endParaRPr lang="ru-RU" sz="1400" dirty="0"/>
                    </a:p>
                  </a:txBody>
                  <a:tcPr/>
                </a:tc>
              </a:tr>
              <a:tr h="525780">
                <a:tc>
                  <a:txBody>
                    <a:bodyPr/>
                    <a:lstStyle/>
                    <a:p>
                      <a:endParaRPr lang="ru-RU" sz="1400" dirty="0"/>
                    </a:p>
                  </a:txBody>
                  <a:tcPr/>
                </a:tc>
                <a:tc>
                  <a:txBody>
                    <a:bodyPr/>
                    <a:lstStyle/>
                    <a:p>
                      <a:pPr algn="ctr"/>
                      <a:r>
                        <a:rPr lang="ru-RU" sz="1400" b="1" dirty="0" smtClean="0"/>
                        <a:t>Общегосударственные расходы</a:t>
                      </a:r>
                    </a:p>
                    <a:p>
                      <a:pPr algn="ctr"/>
                      <a:endParaRPr lang="ru-RU" sz="1400" dirty="0" smtClean="0"/>
                    </a:p>
                  </a:txBody>
                  <a:tcPr/>
                </a:tc>
                <a:tc>
                  <a:txBody>
                    <a:bodyPr/>
                    <a:lstStyle/>
                    <a:p>
                      <a:r>
                        <a:rPr lang="ru-RU" sz="1400" b="1" dirty="0" smtClean="0"/>
                        <a:t>6 273,0</a:t>
                      </a:r>
                      <a:endParaRPr lang="ru-RU" sz="1400" b="1" dirty="0"/>
                    </a:p>
                  </a:txBody>
                  <a:tcPr/>
                </a:tc>
              </a:tr>
              <a:tr h="525780">
                <a:tc>
                  <a:txBody>
                    <a:bodyPr/>
                    <a:lstStyle/>
                    <a:p>
                      <a:r>
                        <a:rPr lang="ru-RU" sz="1400" dirty="0" smtClean="0"/>
                        <a:t>4</a:t>
                      </a:r>
                      <a:endParaRPr lang="ru-RU" sz="1400" dirty="0"/>
                    </a:p>
                  </a:txBody>
                  <a:tcPr/>
                </a:tc>
                <a:tc>
                  <a:txBody>
                    <a:bodyPr/>
                    <a:lstStyle/>
                    <a:p>
                      <a:r>
                        <a:rPr lang="ru-RU" sz="1400" dirty="0" smtClean="0"/>
                        <a:t>ВЦП «О противодействии коррупции»</a:t>
                      </a:r>
                      <a:endParaRPr lang="ru-RU" sz="1400" dirty="0"/>
                    </a:p>
                  </a:txBody>
                  <a:tcPr/>
                </a:tc>
                <a:tc>
                  <a:txBody>
                    <a:bodyPr/>
                    <a:lstStyle/>
                    <a:p>
                      <a:r>
                        <a:rPr lang="ru-RU" sz="1400" dirty="0" smtClean="0"/>
                        <a:t>5673,0</a:t>
                      </a:r>
                      <a:endParaRPr lang="ru-RU" sz="1400" dirty="0"/>
                    </a:p>
                  </a:txBody>
                  <a:tcPr/>
                </a:tc>
              </a:tr>
              <a:tr h="525780">
                <a:tc>
                  <a:txBody>
                    <a:bodyPr/>
                    <a:lstStyle/>
                    <a:p>
                      <a:r>
                        <a:rPr lang="ru-RU" sz="1400" dirty="0" smtClean="0"/>
                        <a:t>5</a:t>
                      </a:r>
                      <a:endParaRPr lang="ru-RU" sz="1400" dirty="0"/>
                    </a:p>
                  </a:txBody>
                  <a:tcPr/>
                </a:tc>
                <a:tc>
                  <a:txBody>
                    <a:bodyPr/>
                    <a:lstStyle/>
                    <a:p>
                      <a:r>
                        <a:rPr lang="ru-RU" sz="1400" dirty="0" smtClean="0"/>
                        <a:t>ВЦП «Организация</a:t>
                      </a:r>
                      <a:r>
                        <a:rPr lang="ru-RU" sz="1400" baseline="0" dirty="0" smtClean="0"/>
                        <a:t> временного трудоустройства несовершеннолетних </a:t>
                      </a:r>
                      <a:r>
                        <a:rPr lang="ru-RU" sz="1400" dirty="0" smtClean="0"/>
                        <a:t>» граждан от 14 до 18 лет в свободное от учебы время»</a:t>
                      </a:r>
                      <a:endParaRPr lang="ru-RU" sz="1400" dirty="0"/>
                    </a:p>
                  </a:txBody>
                  <a:tcPr/>
                </a:tc>
                <a:tc>
                  <a:txBody>
                    <a:bodyPr/>
                    <a:lstStyle/>
                    <a:p>
                      <a:r>
                        <a:rPr lang="ru-RU" sz="1400" dirty="0" smtClean="0"/>
                        <a:t>600,0</a:t>
                      </a:r>
                      <a:endParaRPr lang="ru-RU" sz="140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endParaRPr lang="ru-RU" sz="16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9672" y="1556792"/>
            <a:ext cx="603461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021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772059189"/>
              </p:ext>
            </p:extLst>
          </p:nvPr>
        </p:nvGraphicFramePr>
        <p:xfrm>
          <a:off x="457200" y="116636"/>
          <a:ext cx="8280920" cy="4232896"/>
        </p:xfrm>
        <a:graphic>
          <a:graphicData uri="http://schemas.openxmlformats.org/drawingml/2006/table">
            <a:tbl>
              <a:tblPr firstRow="1" bandRow="1">
                <a:tableStyleId>{5C22544A-7EE6-4342-B048-85BDC9FD1C3A}</a:tableStyleId>
              </a:tblPr>
              <a:tblGrid>
                <a:gridCol w="360288"/>
                <a:gridCol w="6941977"/>
                <a:gridCol w="978655"/>
              </a:tblGrid>
              <a:tr h="885386">
                <a:tc>
                  <a:txBody>
                    <a:bodyPr/>
                    <a:lstStyle/>
                    <a:p>
                      <a:r>
                        <a:rPr lang="ru-RU" sz="1600" dirty="0" smtClean="0"/>
                        <a:t>№</a:t>
                      </a:r>
                      <a:endParaRPr lang="ru-RU" sz="1600" dirty="0"/>
                    </a:p>
                  </a:txBody>
                  <a:tcPr/>
                </a:tc>
                <a:tc>
                  <a:txBody>
                    <a:bodyPr/>
                    <a:lstStyle/>
                    <a:p>
                      <a:r>
                        <a:rPr lang="ru-RU" sz="1600" dirty="0" smtClean="0"/>
                        <a:t>Наименование программы</a:t>
                      </a:r>
                      <a:endParaRPr lang="ru-RU" sz="1600" dirty="0"/>
                    </a:p>
                  </a:txBody>
                  <a:tcPr>
                    <a:solidFill>
                      <a:schemeClr val="tx2">
                        <a:lumMod val="60000"/>
                        <a:lumOff val="40000"/>
                      </a:schemeClr>
                    </a:solidFill>
                  </a:tcPr>
                </a:tc>
                <a:tc>
                  <a:txBody>
                    <a:bodyPr/>
                    <a:lstStyle/>
                    <a:p>
                      <a:r>
                        <a:rPr lang="ru-RU" sz="1600" dirty="0" smtClean="0"/>
                        <a:t>Сумма</a:t>
                      </a:r>
                      <a:endParaRPr lang="ru-RU" sz="1600" dirty="0"/>
                    </a:p>
                  </a:txBody>
                  <a:tcPr/>
                </a:tc>
              </a:tr>
              <a:tr h="669502">
                <a:tc>
                  <a:txBody>
                    <a:bodyPr/>
                    <a:lstStyle/>
                    <a:p>
                      <a:endParaRPr lang="ru-RU" sz="1400" dirty="0"/>
                    </a:p>
                  </a:txBody>
                  <a:tcPr/>
                </a:tc>
                <a:tc>
                  <a:txBody>
                    <a:bodyPr/>
                    <a:lstStyle/>
                    <a:p>
                      <a:pPr algn="ctr"/>
                      <a:r>
                        <a:rPr lang="ru-RU" sz="1400" b="1" dirty="0" smtClean="0"/>
                        <a:t>Образование</a:t>
                      </a:r>
                      <a:endParaRPr lang="ru-RU" sz="1400" b="1" dirty="0"/>
                    </a:p>
                  </a:txBody>
                  <a:tcPr/>
                </a:tc>
                <a:tc>
                  <a:txBody>
                    <a:bodyPr/>
                    <a:lstStyle/>
                    <a:p>
                      <a:r>
                        <a:rPr lang="ru-RU" sz="1400" b="1" dirty="0" smtClean="0"/>
                        <a:t>6</a:t>
                      </a:r>
                      <a:r>
                        <a:rPr lang="ru-RU" sz="1400" b="1" baseline="0" dirty="0" smtClean="0"/>
                        <a:t> </a:t>
                      </a:r>
                      <a:r>
                        <a:rPr lang="ru-RU" sz="1400" b="1" dirty="0" smtClean="0"/>
                        <a:t>249,0</a:t>
                      </a:r>
                      <a:endParaRPr lang="ru-RU" sz="1400" b="1" dirty="0"/>
                    </a:p>
                  </a:txBody>
                  <a:tcPr/>
                </a:tc>
              </a:tr>
              <a:tr h="669502">
                <a:tc>
                  <a:txBody>
                    <a:bodyPr/>
                    <a:lstStyle/>
                    <a:p>
                      <a:r>
                        <a:rPr lang="ru-RU" sz="1400" dirty="0" smtClean="0"/>
                        <a:t>6</a:t>
                      </a:r>
                      <a:endParaRPr lang="ru-RU" sz="1400" dirty="0"/>
                    </a:p>
                  </a:txBody>
                  <a:tcPr/>
                </a:tc>
                <a:tc>
                  <a:txBody>
                    <a:bodyPr/>
                    <a:lstStyle/>
                    <a:p>
                      <a:r>
                        <a:rPr lang="ru-RU" sz="1400" dirty="0" smtClean="0"/>
                        <a:t>ВЦП «Модернизация дошкольного образования </a:t>
                      </a:r>
                      <a:r>
                        <a:rPr lang="ru-RU" sz="1400" dirty="0" err="1" smtClean="0"/>
                        <a:t>Тахтамукайского</a:t>
                      </a:r>
                      <a:r>
                        <a:rPr lang="ru-RU" sz="1400" dirty="0" smtClean="0"/>
                        <a:t> района»</a:t>
                      </a:r>
                      <a:endParaRPr lang="ru-RU" sz="1400" dirty="0"/>
                    </a:p>
                  </a:txBody>
                  <a:tcPr/>
                </a:tc>
                <a:tc>
                  <a:txBody>
                    <a:bodyPr/>
                    <a:lstStyle/>
                    <a:p>
                      <a:r>
                        <a:rPr lang="ru-RU" sz="1400" dirty="0" smtClean="0"/>
                        <a:t>3</a:t>
                      </a:r>
                      <a:r>
                        <a:rPr lang="ru-RU" sz="1400" baseline="0" dirty="0" smtClean="0"/>
                        <a:t> </a:t>
                      </a:r>
                      <a:r>
                        <a:rPr lang="ru-RU" sz="1400" dirty="0" smtClean="0"/>
                        <a:t>200,0</a:t>
                      </a:r>
                      <a:endParaRPr lang="ru-RU" sz="1400" dirty="0"/>
                    </a:p>
                  </a:txBody>
                  <a:tcPr/>
                </a:tc>
              </a:tr>
              <a:tr h="669502">
                <a:tc>
                  <a:txBody>
                    <a:bodyPr/>
                    <a:lstStyle/>
                    <a:p>
                      <a:r>
                        <a:rPr lang="ru-RU" sz="1400" dirty="0" smtClean="0"/>
                        <a:t>7</a:t>
                      </a:r>
                      <a:endParaRPr lang="ru-RU" sz="1400" dirty="0"/>
                    </a:p>
                  </a:txBody>
                  <a:tcPr/>
                </a:tc>
                <a:tc>
                  <a:txBody>
                    <a:bodyPr/>
                    <a:lstStyle/>
                    <a:p>
                      <a:r>
                        <a:rPr lang="ru-RU" sz="1400" dirty="0" smtClean="0"/>
                        <a:t>ВЦП</a:t>
                      </a:r>
                      <a:r>
                        <a:rPr lang="ru-RU" sz="1400" baseline="0" dirty="0" smtClean="0"/>
                        <a:t> «Безопасность образовательного учреждения»</a:t>
                      </a:r>
                      <a:endParaRPr lang="ru-RU" sz="1400" dirty="0"/>
                    </a:p>
                  </a:txBody>
                  <a:tcPr/>
                </a:tc>
                <a:tc>
                  <a:txBody>
                    <a:bodyPr/>
                    <a:lstStyle/>
                    <a:p>
                      <a:r>
                        <a:rPr lang="ru-RU" sz="1400" dirty="0" smtClean="0"/>
                        <a:t>1 384,0</a:t>
                      </a:r>
                      <a:endParaRPr lang="ru-RU" sz="1400" dirty="0"/>
                    </a:p>
                  </a:txBody>
                  <a:tcPr/>
                </a:tc>
              </a:tr>
              <a:tr h="669502">
                <a:tc>
                  <a:txBody>
                    <a:bodyPr/>
                    <a:lstStyle/>
                    <a:p>
                      <a:r>
                        <a:rPr lang="ru-RU" sz="1400" dirty="0" smtClean="0"/>
                        <a:t>8</a:t>
                      </a:r>
                      <a:endParaRPr lang="ru-RU" sz="1400" dirty="0"/>
                    </a:p>
                  </a:txBody>
                  <a:tcPr/>
                </a:tc>
                <a:tc>
                  <a:txBody>
                    <a:bodyPr/>
                    <a:lstStyle/>
                    <a:p>
                      <a:pPr algn="l"/>
                      <a:r>
                        <a:rPr lang="ru-RU" sz="1400" b="0" dirty="0" smtClean="0"/>
                        <a:t>ВЦП «Совершенствование</a:t>
                      </a:r>
                      <a:r>
                        <a:rPr lang="ru-RU" sz="1400" b="0" baseline="0" dirty="0" smtClean="0"/>
                        <a:t> материально-технической базы муниципальных образовательных учреждений»</a:t>
                      </a:r>
                      <a:endParaRPr lang="ru-RU" sz="1400" b="0" dirty="0"/>
                    </a:p>
                  </a:txBody>
                  <a:tcPr/>
                </a:tc>
                <a:tc>
                  <a:txBody>
                    <a:bodyPr/>
                    <a:lstStyle/>
                    <a:p>
                      <a:r>
                        <a:rPr lang="ru-RU" sz="1400" b="0" dirty="0" smtClean="0"/>
                        <a:t>1 665,0</a:t>
                      </a:r>
                      <a:endParaRPr lang="ru-RU" sz="1400" b="0" dirty="0"/>
                    </a:p>
                  </a:txBody>
                  <a:tcPr/>
                </a:tc>
              </a:tr>
              <a:tr h="669502">
                <a:tc>
                  <a:txBody>
                    <a:bodyPr/>
                    <a:lstStyle/>
                    <a:p>
                      <a:endParaRPr lang="ru-RU" sz="1400" dirty="0"/>
                    </a:p>
                  </a:txBody>
                  <a:tcPr/>
                </a:tc>
                <a:tc>
                  <a:txBody>
                    <a:bodyPr/>
                    <a:lstStyle/>
                    <a:p>
                      <a:r>
                        <a:rPr lang="ru-RU" sz="1400" b="1" dirty="0" smtClean="0"/>
                        <a:t>ВСЕГО:</a:t>
                      </a:r>
                      <a:endParaRPr lang="ru-RU" sz="1400" b="1" dirty="0"/>
                    </a:p>
                  </a:txBody>
                  <a:tcPr/>
                </a:tc>
                <a:tc>
                  <a:txBody>
                    <a:bodyPr/>
                    <a:lstStyle/>
                    <a:p>
                      <a:r>
                        <a:rPr lang="ru-RU" sz="1400" b="1" baseline="0" dirty="0" smtClean="0"/>
                        <a:t>39 372</a:t>
                      </a:r>
                      <a:r>
                        <a:rPr lang="ru-RU" sz="1400" b="1" dirty="0" smtClean="0"/>
                        <a:t>,0</a:t>
                      </a:r>
                      <a:endParaRPr lang="ru-RU" sz="1400" b="1" dirty="0"/>
                    </a:p>
                  </a:txBody>
                  <a:tcPr/>
                </a:tc>
              </a:tr>
            </a:tbl>
          </a:graphicData>
        </a:graphic>
      </p:graphicFrame>
    </p:spTree>
    <p:extLst>
      <p:ext uri="{BB962C8B-B14F-4D97-AF65-F5344CB8AC3E}">
        <p14:creationId xmlns:p14="http://schemas.microsoft.com/office/powerpoint/2010/main" val="7276362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78098"/>
          </a:xfrm>
        </p:spPr>
        <p:txBody>
          <a:bodyPr>
            <a:normAutofit/>
          </a:bodyPr>
          <a:lstStyle/>
          <a:p>
            <a:pPr algn="ctr"/>
            <a:r>
              <a:rPr lang="ru-RU" sz="1600" dirty="0" smtClean="0"/>
              <a:t>ОБЩЕСТВЕННО-ЗНАЧИМЫЕ ПРОЕКТЫ  </a:t>
            </a:r>
            <a:endParaRPr lang="ru-RU" sz="1600" dirty="0"/>
          </a:p>
        </p:txBody>
      </p:sp>
      <p:sp>
        <p:nvSpPr>
          <p:cNvPr id="3" name="Объект 2"/>
          <p:cNvSpPr>
            <a:spLocks noGrp="1"/>
          </p:cNvSpPr>
          <p:nvPr>
            <p:ph idx="1"/>
          </p:nvPr>
        </p:nvSpPr>
        <p:spPr>
          <a:xfrm>
            <a:off x="0" y="404664"/>
            <a:ext cx="9144000" cy="5976664"/>
          </a:xfrm>
        </p:spPr>
        <p:txBody>
          <a:bodyPr>
            <a:normAutofit/>
          </a:bodyPr>
          <a:lstStyle/>
          <a:p>
            <a:endParaRPr lang="ru-RU" sz="1400" dirty="0" smtClean="0"/>
          </a:p>
          <a:p>
            <a:endParaRPr lang="ru-RU" sz="1400" dirty="0"/>
          </a:p>
          <a:p>
            <a:r>
              <a:rPr lang="ru-RU" sz="1200" dirty="0" smtClean="0"/>
              <a:t>Создаются новые места в общеобразовательных организациях для обеспечения односменного режима обучения, улучшения технических характеристик зданий общеобразовательных организаций. В 2018 году на  эти цели освоено 593 976,8 </a:t>
            </a:r>
            <a:r>
              <a:rPr lang="ru-RU" sz="1200" dirty="0" err="1" smtClean="0"/>
              <a:t>тыс.руб</a:t>
            </a:r>
            <a:r>
              <a:rPr lang="ru-RU" sz="1200" dirty="0" smtClean="0"/>
              <a:t>. </a:t>
            </a:r>
          </a:p>
          <a:p>
            <a:r>
              <a:rPr lang="ru-RU" sz="1200" dirty="0" smtClean="0"/>
              <a:t>В </a:t>
            </a:r>
            <a:r>
              <a:rPr lang="ru-RU" sz="1200" dirty="0" err="1" smtClean="0"/>
              <a:t>п.Яблоновский</a:t>
            </a:r>
            <a:r>
              <a:rPr lang="ru-RU" sz="1200" dirty="0" smtClean="0"/>
              <a:t> в рамках программы «Создание в субъектах РФ дополнительных мест для детей в возрасте от 2мес. до 3 лет в образовательных организациях» в 2018 г. Планируется освоить 58 502,9 </a:t>
            </a:r>
            <a:r>
              <a:rPr lang="ru-RU" sz="1200" dirty="0" err="1" smtClean="0"/>
              <a:t>тыс.руб</a:t>
            </a:r>
            <a:r>
              <a:rPr lang="ru-RU" sz="1200" dirty="0" smtClean="0"/>
              <a:t>.</a:t>
            </a:r>
          </a:p>
          <a:p>
            <a:r>
              <a:rPr lang="ru-RU" sz="1200" dirty="0" smtClean="0"/>
              <a:t>В   </a:t>
            </a:r>
            <a:r>
              <a:rPr lang="ru-RU" sz="1200" dirty="0"/>
              <a:t>рамках программы по содействию создания в субъектах  РФ новых мест в общеобразовательных </a:t>
            </a:r>
            <a:r>
              <a:rPr lang="ru-RU" sz="1200" dirty="0" smtClean="0"/>
              <a:t>организациях   в 2018 году </a:t>
            </a:r>
            <a:r>
              <a:rPr lang="ru-RU" sz="1200" dirty="0"/>
              <a:t>в </a:t>
            </a:r>
            <a:r>
              <a:rPr lang="ru-RU" sz="1200" dirty="0" err="1"/>
              <a:t>п.Энем</a:t>
            </a:r>
            <a:r>
              <a:rPr lang="ru-RU" sz="1200" dirty="0"/>
              <a:t> планируется строительство новой школы на общую сумму </a:t>
            </a:r>
            <a:r>
              <a:rPr lang="ru-RU" sz="1200" dirty="0" smtClean="0"/>
              <a:t>520 656,6 </a:t>
            </a:r>
            <a:r>
              <a:rPr lang="ru-RU" sz="1200" dirty="0" err="1" smtClean="0"/>
              <a:t>млн.руб</a:t>
            </a:r>
            <a:r>
              <a:rPr lang="ru-RU" sz="1200" dirty="0" smtClean="0"/>
              <a:t>. на 1100 новых мест.</a:t>
            </a:r>
            <a:endParaRPr lang="ru-RU" sz="1200" dirty="0"/>
          </a:p>
          <a:p>
            <a:r>
              <a:rPr lang="ru-RU" sz="1200" dirty="0" smtClean="0"/>
              <a:t>Строительство  спортивного комплекса в  </a:t>
            </a:r>
            <a:r>
              <a:rPr lang="ru-RU" sz="1200" dirty="0" err="1" smtClean="0"/>
              <a:t>а.Тахтамукай</a:t>
            </a:r>
            <a:r>
              <a:rPr lang="ru-RU" sz="1200" dirty="0" smtClean="0"/>
              <a:t>.  Общая стоимость проекта – 70 716,7 </a:t>
            </a:r>
            <a:r>
              <a:rPr lang="ru-RU" sz="1200" dirty="0" err="1" smtClean="0"/>
              <a:t>тыс.руб</a:t>
            </a:r>
            <a:r>
              <a:rPr lang="ru-RU" sz="1200" dirty="0" smtClean="0"/>
              <a:t>.   Также началось  строительство физкультурно-оздоровительного комплекса в </a:t>
            </a:r>
            <a:r>
              <a:rPr lang="ru-RU" sz="1200" dirty="0" err="1" smtClean="0"/>
              <a:t>п.Энем</a:t>
            </a:r>
            <a:r>
              <a:rPr lang="ru-RU" sz="1200" dirty="0" smtClean="0"/>
              <a:t>. В 2018 году планируется освоить 7 266,8 </a:t>
            </a:r>
            <a:r>
              <a:rPr lang="ru-RU" sz="1200" dirty="0" err="1" smtClean="0"/>
              <a:t>тыс.руб</a:t>
            </a:r>
            <a:r>
              <a:rPr lang="ru-RU" sz="1200" dirty="0" smtClean="0"/>
              <a:t>.</a:t>
            </a:r>
          </a:p>
          <a:p>
            <a:pPr marL="45720" indent="0">
              <a:buNone/>
            </a:pPr>
            <a:r>
              <a:rPr lang="ru-RU" sz="1400" dirty="0" smtClean="0"/>
              <a:t>  </a:t>
            </a:r>
            <a:endParaRPr lang="ru-RU" sz="1400" dirty="0"/>
          </a:p>
        </p:txBody>
      </p:sp>
      <p:graphicFrame>
        <p:nvGraphicFramePr>
          <p:cNvPr id="5" name="Схема 4"/>
          <p:cNvGraphicFramePr/>
          <p:nvPr>
            <p:extLst>
              <p:ext uri="{D42A27DB-BD31-4B8C-83A1-F6EECF244321}">
                <p14:modId xmlns:p14="http://schemas.microsoft.com/office/powerpoint/2010/main" val="260842013"/>
              </p:ext>
            </p:extLst>
          </p:nvPr>
        </p:nvGraphicFramePr>
        <p:xfrm>
          <a:off x="251520" y="2780928"/>
          <a:ext cx="8712968"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683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7920880" cy="1143000"/>
          </a:xfrm>
        </p:spPr>
        <p:txBody>
          <a:bodyPr>
            <a:normAutofit/>
          </a:bodyPr>
          <a:lstStyle/>
          <a:p>
            <a:pPr algn="just"/>
            <a:r>
              <a:rPr lang="ru-RU" sz="1600" dirty="0" smtClean="0"/>
              <a:t>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a:t>
            </a:r>
            <a:endParaRPr lang="ru-RU" sz="1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274388548"/>
              </p:ext>
            </p:extLst>
          </p:nvPr>
        </p:nvGraphicFramePr>
        <p:xfrm>
          <a:off x="539552" y="1700808"/>
          <a:ext cx="7921625" cy="46815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76056" y="5301208"/>
            <a:ext cx="3888432" cy="738664"/>
          </a:xfrm>
          <a:prstGeom prst="rect">
            <a:avLst/>
          </a:prstGeom>
          <a:noFill/>
        </p:spPr>
        <p:txBody>
          <a:bodyPr wrap="square" rtlCol="0">
            <a:spAutoFit/>
          </a:bodyPr>
          <a:lstStyle/>
          <a:p>
            <a:r>
              <a:rPr lang="ru-RU" sz="1400" dirty="0" smtClean="0"/>
              <a:t>Социальные расходы из бюджета на каждого жителя </a:t>
            </a:r>
            <a:r>
              <a:rPr lang="ru-RU" sz="1400" dirty="0" err="1" smtClean="0"/>
              <a:t>Тахтамукайского</a:t>
            </a:r>
            <a:r>
              <a:rPr lang="ru-RU" sz="1400" dirty="0" smtClean="0"/>
              <a:t> района в 2019 году составят примерно 15 194,0 руб.</a:t>
            </a:r>
            <a:endParaRPr lang="ru-RU" sz="1400" dirty="0"/>
          </a:p>
        </p:txBody>
      </p:sp>
    </p:spTree>
    <p:extLst>
      <p:ext uri="{BB962C8B-B14F-4D97-AF65-F5344CB8AC3E}">
        <p14:creationId xmlns:p14="http://schemas.microsoft.com/office/powerpoint/2010/main" val="921836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7467600" cy="634082"/>
          </a:xfrm>
        </p:spPr>
        <p:txBody>
          <a:bodyPr>
            <a:normAutofit/>
          </a:bodyPr>
          <a:lstStyle/>
          <a:p>
            <a:pPr algn="ctr"/>
            <a:r>
              <a:rPr lang="ru-RU" sz="1600" b="1" dirty="0" smtClean="0"/>
              <a:t>Информация о расходах бюджета с учетом интересов целевых групп пользователей информации, содержащейся в бюджете для граждан</a:t>
            </a:r>
            <a:endParaRPr lang="ru-RU" sz="1600" b="1"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038725"/>
            <a:ext cx="3286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07504" y="908720"/>
            <a:ext cx="8640960" cy="830997"/>
          </a:xfrm>
          <a:prstGeom prst="rect">
            <a:avLst/>
          </a:prstGeom>
          <a:noFill/>
        </p:spPr>
        <p:txBody>
          <a:bodyPr wrap="square" rtlCol="0">
            <a:spAutoFit/>
          </a:bodyPr>
          <a:lstStyle/>
          <a:p>
            <a:pPr algn="just"/>
            <a:r>
              <a:rPr lang="ru-RU" sz="1600" dirty="0" smtClean="0">
                <a:latin typeface="+mj-lt"/>
              </a:rPr>
              <a:t>Расходы на социальную политику нацелены на формирование эффективной системы социальной поддержки граждан, проживающих в МО «</a:t>
            </a:r>
            <a:r>
              <a:rPr lang="ru-RU" sz="1600" dirty="0" err="1" smtClean="0">
                <a:latin typeface="+mj-lt"/>
              </a:rPr>
              <a:t>Тахтамукайский</a:t>
            </a:r>
            <a:r>
              <a:rPr lang="ru-RU" sz="1600" dirty="0" smtClean="0">
                <a:latin typeface="+mj-lt"/>
              </a:rPr>
              <a:t> район»</a:t>
            </a:r>
          </a:p>
          <a:p>
            <a:pPr algn="just"/>
            <a:r>
              <a:rPr lang="ru-RU" sz="1600" dirty="0" smtClean="0">
                <a:latin typeface="+mj-lt"/>
              </a:rPr>
              <a:t>Общий объем расходов на социальную политику в 2019 году составит 61 318,0 </a:t>
            </a:r>
            <a:r>
              <a:rPr lang="ru-RU" sz="1600" dirty="0" err="1" smtClean="0">
                <a:latin typeface="+mj-lt"/>
              </a:rPr>
              <a:t>т.р</a:t>
            </a:r>
            <a:r>
              <a:rPr lang="ru-RU" sz="1600" dirty="0" smtClean="0">
                <a:latin typeface="+mj-lt"/>
              </a:rPr>
              <a:t>.</a:t>
            </a:r>
            <a:endParaRPr lang="ru-RU" sz="1600" dirty="0">
              <a:latin typeface="+mj-lt"/>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87" y="3238229"/>
            <a:ext cx="2497137"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2060848"/>
            <a:ext cx="2184672" cy="954107"/>
          </a:xfrm>
          <a:prstGeom prst="rect">
            <a:avLst/>
          </a:prstGeom>
          <a:noFill/>
        </p:spPr>
        <p:txBody>
          <a:bodyPr wrap="square" rtlCol="0">
            <a:spAutoFit/>
          </a:bodyPr>
          <a:lstStyle/>
          <a:p>
            <a:pPr algn="just"/>
            <a:r>
              <a:rPr lang="ru-RU" sz="1400" dirty="0" smtClean="0">
                <a:latin typeface="+mj-lt"/>
              </a:rPr>
              <a:t>Наибольший объем средств в данном разделе направлен на охрану семьи и детства </a:t>
            </a:r>
            <a:endParaRPr lang="ru-RU" sz="1400" dirty="0">
              <a:latin typeface="+mj-lt"/>
            </a:endParaRPr>
          </a:p>
        </p:txBody>
      </p:sp>
      <p:graphicFrame>
        <p:nvGraphicFramePr>
          <p:cNvPr id="10" name="Диаграмма 9"/>
          <p:cNvGraphicFramePr/>
          <p:nvPr>
            <p:extLst>
              <p:ext uri="{D42A27DB-BD31-4B8C-83A1-F6EECF244321}">
                <p14:modId xmlns:p14="http://schemas.microsoft.com/office/powerpoint/2010/main" val="728843435"/>
              </p:ext>
            </p:extLst>
          </p:nvPr>
        </p:nvGraphicFramePr>
        <p:xfrm>
          <a:off x="4724779" y="1739717"/>
          <a:ext cx="3768080" cy="34001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idx="1"/>
          </p:nvPr>
        </p:nvSpPr>
        <p:spPr>
          <a:xfrm>
            <a:off x="457200" y="908720"/>
            <a:ext cx="8003232" cy="5565232"/>
          </a:xfrm>
        </p:spPr>
        <p:txBody>
          <a:bodyPr>
            <a:noAutofit/>
          </a:bodyPr>
          <a:lstStyle/>
          <a:p>
            <a:pPr marL="0" indent="0">
              <a:buNone/>
            </a:pPr>
            <a:r>
              <a:rPr lang="ru-RU" sz="1200" dirty="0"/>
              <a:t>АДМИНИСТРАТОР ДОХОДОВ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осуществляющий(ее):</a:t>
            </a:r>
          </a:p>
          <a:p>
            <a:pPr marL="0" indent="0">
              <a:buNone/>
            </a:pPr>
            <a:r>
              <a:rPr lang="ru-RU" sz="1200" dirty="0"/>
              <a:t>- контроль за правильностью исчисления;</a:t>
            </a:r>
          </a:p>
          <a:p>
            <a:pPr marL="0" indent="0">
              <a:buNone/>
            </a:pPr>
            <a:r>
              <a:rPr lang="ru-RU" sz="1200" dirty="0"/>
              <a:t>- полнотой и своевременностью уплаты;</a:t>
            </a:r>
          </a:p>
          <a:p>
            <a:pPr marL="0" indent="0">
              <a:buNone/>
            </a:pPr>
            <a:r>
              <a:rPr lang="ru-RU" sz="1200" dirty="0"/>
              <a:t>- начисление;</a:t>
            </a:r>
          </a:p>
          <a:p>
            <a:pPr marL="0" indent="0">
              <a:buNone/>
            </a:pPr>
            <a:r>
              <a:rPr lang="ru-RU" sz="1200" dirty="0"/>
              <a:t>- учет;</a:t>
            </a:r>
          </a:p>
          <a:p>
            <a:pPr marL="0" indent="0">
              <a:buNone/>
            </a:pPr>
            <a:r>
              <a:rPr lang="ru-RU" sz="1200" dirty="0"/>
              <a:t>- взыскание;</a:t>
            </a:r>
          </a:p>
          <a:p>
            <a:pPr marL="0" indent="0">
              <a:buNone/>
            </a:pPr>
            <a:r>
              <a:rPr lang="ru-RU" sz="1200" dirty="0"/>
              <a:t>-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indent="0">
              <a:buNone/>
            </a:pPr>
            <a:r>
              <a:rPr lang="ru-RU" sz="1200" dirty="0"/>
              <a:t> </a:t>
            </a:r>
          </a:p>
          <a:p>
            <a:pPr marL="0" indent="0">
              <a:buNone/>
            </a:pPr>
            <a:r>
              <a:rPr lang="ru-RU" sz="1200" dirty="0"/>
              <a:t>АДМИНИСТРАТОР ИСТОЧНИКОВ ФИНАНСИРОВАНИЯ ДЕФИЦИТА БЮДЖЕТА</a:t>
            </a:r>
          </a:p>
          <a:p>
            <a:pPr marL="0" indent="0">
              <a:buNone/>
            </a:pPr>
            <a:endParaRPr lang="ru-RU" sz="1200" dirty="0"/>
          </a:p>
          <a:p>
            <a:pPr marL="0" indent="0">
              <a:buNone/>
            </a:pPr>
            <a:r>
              <a:rPr lang="ru-RU" sz="1200" dirty="0"/>
              <a:t>орган государственной власти (местного самоуправления), орган управления государственным внебюджетным фондом, иная организация, имеющий(</a:t>
            </a:r>
            <a:r>
              <a:rPr lang="ru-RU" sz="1200" dirty="0" err="1"/>
              <a:t>ая</a:t>
            </a:r>
            <a:r>
              <a:rPr lang="ru-RU" sz="1200" dirty="0"/>
              <a:t>) право осуществлять операции с источниками финансирования дефицита бюджета.</a:t>
            </a:r>
          </a:p>
          <a:p>
            <a:pPr marL="0" indent="0">
              <a:buNone/>
            </a:pPr>
            <a:endParaRPr lang="ru-RU" sz="1200" dirty="0"/>
          </a:p>
          <a:p>
            <a:pPr marL="0" indent="0">
              <a:buNone/>
            </a:pPr>
            <a:r>
              <a:rPr lang="ru-RU" sz="1200" dirty="0"/>
              <a:t>БЮДЖЕТ</a:t>
            </a:r>
          </a:p>
          <a:p>
            <a:pPr marL="0" indent="0">
              <a:buNone/>
            </a:pPr>
            <a:endParaRPr lang="ru-RU" sz="1200" dirty="0"/>
          </a:p>
          <a:p>
            <a:pPr marL="0" indent="0">
              <a:buNone/>
            </a:pPr>
            <a:r>
              <a:rPr lang="ru-RU" sz="1200" dirty="0"/>
              <a:t>1. фонд денежных средств, предназначенный для финансирования функций государства (федеральный и региональный уровень) и местного самоуправления (местный уровень).</a:t>
            </a:r>
          </a:p>
          <a:p>
            <a:pPr marL="0" indent="0">
              <a:buNone/>
            </a:pPr>
            <a:r>
              <a:rPr lang="ru-RU" sz="1200" dirty="0"/>
              <a:t>2.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 </a:t>
            </a:r>
          </a:p>
          <a:p>
            <a:pPr marL="0" indent="0">
              <a:buNone/>
            </a:pPr>
            <a:endParaRPr lang="ru-RU" sz="1200" dirty="0"/>
          </a:p>
        </p:txBody>
      </p:sp>
    </p:spTree>
    <p:extLst>
      <p:ext uri="{BB962C8B-B14F-4D97-AF65-F5344CB8AC3E}">
        <p14:creationId xmlns:p14="http://schemas.microsoft.com/office/powerpoint/2010/main" val="37545657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476672"/>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395536" y="692696"/>
            <a:ext cx="7920880" cy="5781256"/>
          </a:xfrm>
        </p:spPr>
        <p:txBody>
          <a:bodyPr>
            <a:normAutofit/>
          </a:bodyPr>
          <a:lstStyle/>
          <a:p>
            <a:pPr marL="0" indent="0">
              <a:buNone/>
            </a:pPr>
            <a:r>
              <a:rPr lang="ru-RU" sz="1200" dirty="0"/>
              <a:t>БЮДЖЕТ ГОСУДАРСТВЕННОГО ВНЕБЮДЖЕТНОГО ФОНДА</a:t>
            </a:r>
          </a:p>
          <a:p>
            <a:pPr marL="0" indent="0">
              <a:buNone/>
            </a:pPr>
            <a:endParaRPr lang="ru-RU" sz="1200" dirty="0"/>
          </a:p>
          <a:p>
            <a:pPr marL="0" indent="0">
              <a:buNone/>
            </a:pPr>
            <a:r>
              <a:rPr lang="ru-RU" sz="1200" dirty="0"/>
              <a:t>В состав бюджетов государственных внебюджетных фондов входят бюджеты государственных внебюджетных фондов Российской Федерации и бюджеты территориальных государственных внебюджетных фондов.</a:t>
            </a:r>
          </a:p>
          <a:p>
            <a:pPr marL="0" indent="0">
              <a:buNone/>
            </a:pPr>
            <a:r>
              <a:rPr lang="ru-RU" sz="1200" dirty="0"/>
              <a:t>Бюджетами государственных внебюджетных фондов Российской Федерации являются:</a:t>
            </a:r>
          </a:p>
          <a:p>
            <a:pPr marL="0" indent="0">
              <a:buNone/>
            </a:pPr>
            <a:r>
              <a:rPr lang="ru-RU" sz="1200" dirty="0"/>
              <a:t>- бюджет Пенсионного фонда Российской Федерации;</a:t>
            </a:r>
          </a:p>
          <a:p>
            <a:pPr marL="0" indent="0">
              <a:buNone/>
            </a:pPr>
            <a:r>
              <a:rPr lang="ru-RU" sz="1200" dirty="0"/>
              <a:t>- бюджет Фонда социального страхования Российской Федерации;</a:t>
            </a:r>
          </a:p>
          <a:p>
            <a:pPr marL="0" indent="0">
              <a:buNone/>
            </a:pPr>
            <a:r>
              <a:rPr lang="ru-RU" sz="1200" dirty="0"/>
              <a:t>- бюджет Федерального фонда обязательного медицинского страхования.</a:t>
            </a:r>
          </a:p>
          <a:p>
            <a:pPr marL="0" indent="0">
              <a:buNone/>
            </a:pPr>
            <a:r>
              <a:rPr lang="ru-RU" sz="1200" dirty="0"/>
              <a:t>Бюджетами территориальных государственных внебюджетных фондов являются бюджеты территориальных фондов обязательного медицинского страхования. </a:t>
            </a:r>
          </a:p>
          <a:p>
            <a:pPr marL="0" indent="0">
              <a:buNone/>
            </a:pPr>
            <a:endParaRPr lang="ru-RU" sz="1200" dirty="0"/>
          </a:p>
          <a:p>
            <a:pPr marL="0" indent="0">
              <a:buNone/>
            </a:pPr>
            <a:r>
              <a:rPr lang="ru-RU" sz="1200" dirty="0"/>
              <a:t>БЮДЖЕТ КОНСОЛИДИРОВАННЫЙ</a:t>
            </a:r>
          </a:p>
          <a:p>
            <a:pPr marL="0" indent="0">
              <a:buNone/>
            </a:pPr>
            <a:endParaRPr lang="ru-RU" sz="1200" dirty="0"/>
          </a:p>
          <a:p>
            <a:pPr marL="0" indent="0">
              <a:buNone/>
            </a:pPr>
            <a:r>
              <a:rPr lang="ru-RU" sz="1200" dirty="0"/>
              <a:t>свод бюджетов бюджетной системы Российской Федерации на соответствующей территории (за исключением бюджетов государственных внебюджетных фондов).</a:t>
            </a:r>
          </a:p>
          <a:p>
            <a:pPr marL="0" indent="0">
              <a:buNone/>
            </a:pPr>
            <a:r>
              <a:rPr lang="ru-RU" sz="1200" dirty="0"/>
              <a:t>Консолидированным может быть бюджет:</a:t>
            </a:r>
          </a:p>
          <a:p>
            <a:pPr marL="0" indent="0">
              <a:buNone/>
            </a:pPr>
            <a:r>
              <a:rPr lang="ru-RU" sz="1200" dirty="0"/>
              <a:t>- на местном уровне (свод бюджета муниципального образования и бюджетов входящих в него поселений);</a:t>
            </a:r>
          </a:p>
          <a:p>
            <a:pPr marL="0" indent="0">
              <a:buNone/>
            </a:pPr>
            <a:r>
              <a:rPr lang="ru-RU" sz="1200" dirty="0"/>
              <a:t>- региональном (свод бюджета субъекта Российской Федерации и бюджетов входящих в него муниципальных образований);</a:t>
            </a:r>
          </a:p>
          <a:p>
            <a:pPr marL="0" indent="0">
              <a:buNone/>
            </a:pPr>
            <a:r>
              <a:rPr lang="ru-RU" sz="1200" dirty="0"/>
              <a:t>- федеральном (свод всех бюджетов бюджетной системы Российской Федерации). </a:t>
            </a:r>
          </a:p>
          <a:p>
            <a:pPr marL="0" indent="0">
              <a:buNone/>
            </a:pPr>
            <a:endParaRPr lang="ru-RU" sz="1200" dirty="0"/>
          </a:p>
        </p:txBody>
      </p:sp>
    </p:spTree>
    <p:extLst>
      <p:ext uri="{BB962C8B-B14F-4D97-AF65-F5344CB8AC3E}">
        <p14:creationId xmlns:p14="http://schemas.microsoft.com/office/powerpoint/2010/main" val="35215627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 МУНИЦИПАЛЬНОГО ОБРАЗОВАНИЯ</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местного самоуправления.</a:t>
            </a:r>
          </a:p>
          <a:p>
            <a:pPr marL="0" indent="0">
              <a:buNone/>
            </a:pPr>
            <a:r>
              <a:rPr lang="ru-RU" sz="4800" dirty="0"/>
              <a:t>2. основной финансовый документ муниципального образования, поселения на текущий финансовый год, принимаемый высшим законодательным органом местного самоуправления. </a:t>
            </a:r>
          </a:p>
          <a:p>
            <a:pPr marL="0" indent="0">
              <a:buNone/>
            </a:pPr>
            <a:endParaRPr lang="ru-RU" sz="4800" dirty="0"/>
          </a:p>
          <a:p>
            <a:pPr marL="0" indent="0">
              <a:buNone/>
            </a:pPr>
            <a:r>
              <a:rPr lang="ru-RU" sz="4800" dirty="0"/>
              <a:t>БЮДЖЕТ СУБЪЕКТА РОССИЙСКОЙ ФЕДЕРАЦИИ</a:t>
            </a:r>
          </a:p>
          <a:p>
            <a:pPr marL="0" indent="0">
              <a:buNone/>
            </a:pPr>
            <a:endParaRPr lang="ru-RU" sz="4800" dirty="0"/>
          </a:p>
          <a:p>
            <a:pPr marL="0" indent="0">
              <a:buNone/>
            </a:pPr>
            <a:r>
              <a:rPr lang="ru-RU" sz="4800" dirty="0"/>
              <a:t>1. фонд денежных средств субъекта Российской Федерации. Бюджет субъекта Российской Федерации может быть:</a:t>
            </a:r>
          </a:p>
          <a:p>
            <a:pPr marL="0" indent="0">
              <a:buNone/>
            </a:pPr>
            <a:r>
              <a:rPr lang="ru-RU" sz="4800" dirty="0"/>
              <a:t>- собственно бюджет региона – фонд денежных средств, предназначенный для финансирования функций, отнесенных к предметам ведения субъекта РФ;</a:t>
            </a:r>
          </a:p>
          <a:p>
            <a:pPr marL="0" indent="0">
              <a:buNone/>
            </a:pPr>
            <a:r>
              <a:rPr lang="ru-RU" sz="4800" dirty="0"/>
              <a:t>- консолидированный – включает в себя бюджет региона и бюджеты муниципальных образований, входящих в состав данного региона.</a:t>
            </a:r>
          </a:p>
          <a:p>
            <a:pPr marL="0" indent="0">
              <a:buNone/>
            </a:pPr>
            <a:r>
              <a:rPr lang="ru-RU" sz="4800" dirty="0"/>
              <a:t>2. основной финансовый документ региона на текущий финансовый год, имеющий силу закона. </a:t>
            </a:r>
          </a:p>
          <a:p>
            <a:pPr marL="0" indent="0">
              <a:buNone/>
            </a:pPr>
            <a:endParaRPr lang="ru-RU" sz="4800" dirty="0"/>
          </a:p>
          <a:p>
            <a:pPr marL="0" indent="0">
              <a:buNone/>
            </a:pPr>
            <a:r>
              <a:rPr lang="ru-RU" sz="4800" dirty="0"/>
              <a:t>БЮДЖЕТ ФЕДЕРАЛЬНЫЙ</a:t>
            </a:r>
          </a:p>
          <a:p>
            <a:pPr marL="0" indent="0">
              <a:buNone/>
            </a:pPr>
            <a:endParaRPr lang="ru-RU" sz="4800" dirty="0"/>
          </a:p>
          <a:p>
            <a:pPr marL="0" indent="0">
              <a:buNone/>
            </a:pPr>
            <a:r>
              <a:rPr lang="ru-RU" sz="4800" dirty="0"/>
              <a:t>1. фонд денежных средств, предназначенный для финансирования функций, отнесенных к предметам ведения государства.</a:t>
            </a:r>
          </a:p>
          <a:p>
            <a:pPr marL="0" indent="0">
              <a:buNone/>
            </a:pPr>
            <a:r>
              <a:rPr lang="ru-RU" sz="4800" dirty="0"/>
              <a:t>2. основной финансовый документ страны на текущий финансовый год, имеющий силу закона. </a:t>
            </a:r>
          </a:p>
          <a:p>
            <a:pPr marL="0" indent="0">
              <a:buNone/>
            </a:pPr>
            <a:endParaRPr lang="ru-RU" sz="4800" dirty="0"/>
          </a:p>
          <a:p>
            <a:pPr marL="0" indent="0">
              <a:buNone/>
            </a:pPr>
            <a:r>
              <a:rPr lang="ru-RU" sz="4800" dirty="0"/>
              <a:t>БЮДЖЕТНАЯ КЛАССИФИКАЦИЯ</a:t>
            </a:r>
          </a:p>
          <a:p>
            <a:pPr marL="0" indent="0">
              <a:buNone/>
            </a:pPr>
            <a:endParaRPr lang="ru-RU" sz="4800" dirty="0"/>
          </a:p>
          <a:p>
            <a:pPr marL="0" indent="0">
              <a:buNone/>
            </a:pPr>
            <a:r>
              <a:rPr lang="ru-RU" sz="4800" dirty="0"/>
              <a:t>группировка доходов и расходов бюджетов всех уровней бюджетной системы Российской Федерации, а также источников финансирования дефицитов этих бюджетов, используемая для составления и исполнения бюджетов.</a:t>
            </a:r>
          </a:p>
          <a:p>
            <a:pPr marL="0" indent="0">
              <a:buNone/>
            </a:pPr>
            <a:endParaRPr lang="ru-RU" sz="4800" dirty="0"/>
          </a:p>
        </p:txBody>
      </p:sp>
    </p:spTree>
    <p:extLst>
      <p:ext uri="{BB962C8B-B14F-4D97-AF65-F5344CB8AC3E}">
        <p14:creationId xmlns:p14="http://schemas.microsoft.com/office/powerpoint/2010/main" val="956631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147248" cy="5637240"/>
          </a:xfrm>
        </p:spPr>
        <p:txBody>
          <a:bodyPr>
            <a:normAutofit fontScale="25000" lnSpcReduction="20000"/>
          </a:bodyPr>
          <a:lstStyle/>
          <a:p>
            <a:pPr marL="0" indent="0">
              <a:buNone/>
            </a:pPr>
            <a:r>
              <a:rPr lang="ru-RU" sz="4800" dirty="0"/>
              <a:t>БЮДЖЕТНАЯ РОСПИСЬ</a:t>
            </a:r>
          </a:p>
          <a:p>
            <a:pPr marL="0" indent="0">
              <a:buNone/>
            </a:pPr>
            <a:endParaRPr lang="ru-RU" sz="4800" dirty="0"/>
          </a:p>
          <a:p>
            <a:pPr marL="0" indent="0">
              <a:buNone/>
            </a:pPr>
            <a:r>
              <a:rPr lang="ru-RU" sz="4800" dirty="0"/>
              <a:t>документ, который составляется и ведется:</a:t>
            </a:r>
          </a:p>
          <a:p>
            <a:pPr marL="0" indent="0">
              <a:buNone/>
            </a:pPr>
            <a:r>
              <a:rPr lang="ru-RU" sz="4800" dirty="0"/>
              <a:t>- ГРБС – в целях исполнения бюджета в части расходов;</a:t>
            </a:r>
          </a:p>
          <a:p>
            <a:pPr marL="0" indent="0">
              <a:buNone/>
            </a:pPr>
            <a:r>
              <a:rPr lang="ru-RU" sz="4800" dirty="0"/>
              <a:t>- Главным администратором источников финансирования дефицита бюджета - в целях исполнения бюджета в части источников финансирования дефицита бюджета. </a:t>
            </a:r>
          </a:p>
          <a:p>
            <a:pPr marL="0" indent="0">
              <a:buNone/>
            </a:pPr>
            <a:endParaRPr lang="ru-RU" sz="4800" dirty="0"/>
          </a:p>
          <a:p>
            <a:pPr marL="0" indent="0">
              <a:buNone/>
            </a:pPr>
            <a:r>
              <a:rPr lang="ru-RU" sz="4800" dirty="0"/>
              <a:t>БЮДЖЕТНАЯ СИСТЕМА РОССИЙСКОЙ ФЕДЕРАЦИИ</a:t>
            </a:r>
          </a:p>
          <a:p>
            <a:pPr marL="0" indent="0">
              <a:buNone/>
            </a:pPr>
            <a:endParaRPr lang="ru-RU" sz="4800" dirty="0"/>
          </a:p>
          <a:p>
            <a:pPr marL="0" indent="0">
              <a:buNone/>
            </a:pPr>
            <a:r>
              <a:rPr lang="ru-RU" sz="4800" dirty="0"/>
              <a:t>совокупность всех бюджетов в Российской Федерации: федерального, региональных, местных, государственных внебюджетных фондов.</a:t>
            </a:r>
          </a:p>
          <a:p>
            <a:pPr marL="0" indent="0">
              <a:buNone/>
            </a:pPr>
            <a:endParaRPr lang="ru-RU" sz="4800" dirty="0"/>
          </a:p>
          <a:p>
            <a:pPr marL="0" indent="0">
              <a:buNone/>
            </a:pPr>
            <a:r>
              <a:rPr lang="ru-RU" sz="4800" dirty="0"/>
              <a:t>БЮДЖЕТНАЯ СМЕТА</a:t>
            </a:r>
          </a:p>
          <a:p>
            <a:pPr marL="0" indent="0">
              <a:buNone/>
            </a:pPr>
            <a:endParaRPr lang="ru-RU" sz="4800" dirty="0"/>
          </a:p>
          <a:p>
            <a:pPr marL="0" indent="0">
              <a:buNone/>
            </a:pPr>
            <a:r>
              <a:rPr lang="ru-RU" sz="4800" dirty="0"/>
              <a:t>документ, устанавливающий лимиты бюджетных обязательств казенного учреждения. Бюджетная смета представлена в разрезе кодов бюджетной классификации расходов. </a:t>
            </a:r>
          </a:p>
          <a:p>
            <a:pPr marL="0" indent="0">
              <a:buNone/>
            </a:pPr>
            <a:endParaRPr lang="ru-RU" sz="4800" dirty="0"/>
          </a:p>
          <a:p>
            <a:pPr marL="0" indent="0">
              <a:buNone/>
            </a:pPr>
            <a:r>
              <a:rPr lang="ru-RU" sz="4800" dirty="0"/>
              <a:t>БЮДЖЕТНОЕ ОБЯЗАТЕЛЬСТВО</a:t>
            </a:r>
          </a:p>
          <a:p>
            <a:pPr marL="0" indent="0">
              <a:buNone/>
            </a:pPr>
            <a:r>
              <a:rPr lang="ru-RU" sz="4800" dirty="0" smtClean="0"/>
              <a:t>расходные </a:t>
            </a:r>
            <a:r>
              <a:rPr lang="ru-RU" sz="4800" dirty="0"/>
              <a:t>обязательства, подлежащие исполнению в соответствующем финансовом году.</a:t>
            </a:r>
          </a:p>
          <a:p>
            <a:pPr marL="0" indent="0">
              <a:buNone/>
            </a:pPr>
            <a:endParaRPr lang="ru-RU" sz="4800" dirty="0"/>
          </a:p>
          <a:p>
            <a:pPr marL="0" indent="0">
              <a:buNone/>
            </a:pPr>
            <a:r>
              <a:rPr lang="ru-RU" sz="4800" dirty="0"/>
              <a:t>БЮДЖЕТНЫЕ АССИГНОВАНИЯ</a:t>
            </a:r>
          </a:p>
          <a:p>
            <a:pPr marL="0" indent="0">
              <a:buNone/>
            </a:pPr>
            <a:r>
              <a:rPr lang="ru-RU" sz="4800" dirty="0" smtClean="0"/>
              <a:t>предельные </a:t>
            </a:r>
            <a:r>
              <a:rPr lang="ru-RU" sz="4800" dirty="0"/>
              <a:t>объемы денежных средств, предусмотренные в соответствующем финансовом году для исполнения бюджетных обязательств.</a:t>
            </a:r>
          </a:p>
          <a:p>
            <a:pPr marL="0" indent="0">
              <a:buNone/>
            </a:pPr>
            <a:endParaRPr lang="ru-RU" sz="4800" dirty="0"/>
          </a:p>
          <a:p>
            <a:pPr marL="0" indent="0">
              <a:buNone/>
            </a:pPr>
            <a:r>
              <a:rPr lang="ru-RU" sz="4800" dirty="0"/>
              <a:t>БЮДЖЕТНЫЕ ИНВЕСТИЦИИ</a:t>
            </a:r>
          </a:p>
          <a:p>
            <a:pPr marL="0" indent="0">
              <a:buNone/>
            </a:pPr>
            <a:r>
              <a:rPr lang="ru-RU" sz="4800" dirty="0" smtClean="0"/>
              <a:t>средства </a:t>
            </a:r>
            <a:r>
              <a:rPr lang="ru-RU" sz="4800" dirty="0"/>
              <a:t>бюджета, направленные на приобретение, модернизацию государственного (муниципального) имущества.</a:t>
            </a:r>
          </a:p>
          <a:p>
            <a:pPr marL="0" indent="0">
              <a:buNone/>
            </a:pPr>
            <a:endParaRPr lang="ru-RU" dirty="0"/>
          </a:p>
        </p:txBody>
      </p:sp>
    </p:spTree>
    <p:extLst>
      <p:ext uri="{BB962C8B-B14F-4D97-AF65-F5344CB8AC3E}">
        <p14:creationId xmlns:p14="http://schemas.microsoft.com/office/powerpoint/2010/main" val="6307736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908720"/>
            <a:ext cx="8291264" cy="5565232"/>
          </a:xfrm>
        </p:spPr>
        <p:txBody>
          <a:bodyPr>
            <a:normAutofit fontScale="25000" lnSpcReduction="20000"/>
          </a:bodyPr>
          <a:lstStyle/>
          <a:p>
            <a:pPr marL="0" indent="0">
              <a:buNone/>
            </a:pPr>
            <a:r>
              <a:rPr lang="ru-RU" sz="4800" dirty="0"/>
              <a:t>БЮДЖЕТНЫЙ ПРОЦЕСС</a:t>
            </a:r>
          </a:p>
          <a:p>
            <a:pPr marL="0" indent="0">
              <a:buNone/>
            </a:pPr>
            <a:r>
              <a:rPr lang="ru-RU" sz="4800" dirty="0" smtClean="0"/>
              <a:t>деятельность </a:t>
            </a:r>
            <a:r>
              <a:rPr lang="ru-RU" sz="4800" dirty="0"/>
              <a:t>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sz="4800" dirty="0"/>
          </a:p>
          <a:p>
            <a:pPr marL="0" indent="0">
              <a:buNone/>
            </a:pPr>
            <a:r>
              <a:rPr lang="ru-RU" sz="4800" dirty="0"/>
              <a:t>ВЕДОМСТВЕННАЯ СТРУКТУРА РАСХОДОВ БЮДЖЕТА</a:t>
            </a:r>
          </a:p>
          <a:p>
            <a:pPr marL="0" indent="0">
              <a:buNone/>
            </a:pPr>
            <a:r>
              <a:rPr lang="ru-RU" sz="4800" dirty="0" smtClean="0"/>
              <a:t>распределение </a:t>
            </a:r>
            <a:r>
              <a:rPr lang="ru-RU" sz="4800" dirty="0"/>
              <a:t>бюджетных средств по главным распорядителям бюджетных средств, по разделам, подразделам, целевым статьям и видам расходов бюджетной классификации Российской Федерации.</a:t>
            </a:r>
          </a:p>
          <a:p>
            <a:pPr marL="0" indent="0">
              <a:buNone/>
            </a:pPr>
            <a:r>
              <a:rPr lang="ru-RU" sz="4800" dirty="0"/>
              <a:t> </a:t>
            </a:r>
          </a:p>
          <a:p>
            <a:pPr marL="0" indent="0">
              <a:buNone/>
            </a:pPr>
            <a:r>
              <a:rPr lang="ru-RU" sz="4800" dirty="0"/>
              <a:t>ВНЕШНИЙ ДОЛГ</a:t>
            </a:r>
          </a:p>
          <a:p>
            <a:pPr marL="0" indent="0">
              <a:buNone/>
            </a:pPr>
            <a:r>
              <a:rPr lang="ru-RU" sz="4800" dirty="0" smtClean="0"/>
              <a:t>долг</a:t>
            </a:r>
            <a:r>
              <a:rPr lang="ru-RU" sz="4800" dirty="0"/>
              <a:t>, выраженный в иностранной валюте. В объем внешнего долга не включается долг субъектов Российской Федерации и муниципальных образований перед Российской Федерацией, выраженный в иностранной валюте. </a:t>
            </a:r>
          </a:p>
          <a:p>
            <a:pPr marL="0" indent="0">
              <a:buNone/>
            </a:pPr>
            <a:endParaRPr lang="ru-RU" sz="4800" dirty="0"/>
          </a:p>
          <a:p>
            <a:pPr marL="0" indent="0">
              <a:buNone/>
            </a:pPr>
            <a:r>
              <a:rPr lang="ru-RU" sz="4800" dirty="0"/>
              <a:t>ВНУТРЕННИЙ ДОЛГ</a:t>
            </a:r>
          </a:p>
          <a:p>
            <a:pPr marL="0" indent="0">
              <a:buNone/>
            </a:pPr>
            <a:r>
              <a:rPr lang="ru-RU" sz="4800" dirty="0" smtClean="0"/>
              <a:t>долг</a:t>
            </a:r>
            <a:r>
              <a:rPr lang="ru-RU" sz="4800" dirty="0"/>
              <a:t>, выраженный в валюте РФ (рублях), а также долг субъектов Российской Федерации и муниципальных образований перед Российской Федерацией, выраженный в иностранной валюте.</a:t>
            </a:r>
          </a:p>
          <a:p>
            <a:pPr marL="0" indent="0">
              <a:buNone/>
            </a:pPr>
            <a:endParaRPr lang="ru-RU" sz="4800" dirty="0"/>
          </a:p>
          <a:p>
            <a:pPr marL="0" indent="0">
              <a:buNone/>
            </a:pPr>
            <a:r>
              <a:rPr lang="ru-RU" sz="4800" dirty="0"/>
              <a:t>ГЛАВНЫЙ АДМИНИСТРАТОР ДОХОДОВ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имеющий(ее) в своем ведении администраторов доходов бюджета.</a:t>
            </a:r>
          </a:p>
          <a:p>
            <a:pPr marL="0" indent="0">
              <a:buNone/>
            </a:pPr>
            <a:endParaRPr lang="ru-RU" sz="4800" dirty="0"/>
          </a:p>
          <a:p>
            <a:pPr marL="0" indent="0">
              <a:buNone/>
            </a:pPr>
            <a:r>
              <a:rPr lang="ru-RU" sz="4800" dirty="0"/>
              <a:t>ГЛАВНЫЙ АДМИНИСТРАТОР ИСТОЧНИКОВ ФИНАНСИРОВАНИЯ ДЕФИЦИТА БЮДЖЕТА</a:t>
            </a:r>
          </a:p>
          <a:p>
            <a:pPr marL="0" indent="0">
              <a:buNone/>
            </a:pPr>
            <a:r>
              <a:rPr lang="ru-RU" sz="4800" dirty="0" smtClean="0"/>
              <a:t>орган </a:t>
            </a:r>
            <a:r>
              <a:rPr lang="ru-RU" sz="4800" dirty="0"/>
              <a:t>государственной власти (местного самоуправления), орган управления государственным внебюджетным фондом, иная организация, имеющий(</a:t>
            </a:r>
            <a:r>
              <a:rPr lang="ru-RU" sz="4800" dirty="0" err="1"/>
              <a:t>ая</a:t>
            </a:r>
            <a:r>
              <a:rPr lang="ru-RU" sz="4800" dirty="0"/>
              <a:t>) в своем ведении администраторов источников финансирования дефицита бюджета.</a:t>
            </a:r>
          </a:p>
          <a:p>
            <a:endParaRPr lang="ru-RU" dirty="0"/>
          </a:p>
        </p:txBody>
      </p:sp>
    </p:spTree>
    <p:extLst>
      <p:ext uri="{BB962C8B-B14F-4D97-AF65-F5344CB8AC3E}">
        <p14:creationId xmlns:p14="http://schemas.microsoft.com/office/powerpoint/2010/main" val="1033738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562074"/>
          </a:xfrm>
        </p:spPr>
        <p:txBody>
          <a:bodyPr>
            <a:normAutofit/>
          </a:bodyPr>
          <a:lstStyle/>
          <a:p>
            <a:pPr algn="ctr"/>
            <a:r>
              <a:rPr lang="ru-RU" sz="2800" dirty="0"/>
              <a:t>Глоссарий</a:t>
            </a:r>
            <a:endParaRPr lang="ru-RU" sz="2800" b="1" dirty="0"/>
          </a:p>
        </p:txBody>
      </p:sp>
      <p:sp>
        <p:nvSpPr>
          <p:cNvPr id="3" name="Объект 2"/>
          <p:cNvSpPr>
            <a:spLocks noGrp="1"/>
          </p:cNvSpPr>
          <p:nvPr>
            <p:ph idx="1"/>
          </p:nvPr>
        </p:nvSpPr>
        <p:spPr>
          <a:xfrm>
            <a:off x="457200" y="836712"/>
            <a:ext cx="8291264" cy="5637240"/>
          </a:xfrm>
        </p:spPr>
        <p:txBody>
          <a:bodyPr>
            <a:noAutofit/>
          </a:bodyPr>
          <a:lstStyle/>
          <a:p>
            <a:pPr marL="0" indent="0">
              <a:buNone/>
            </a:pPr>
            <a:r>
              <a:rPr lang="ru-RU" sz="1200" dirty="0"/>
              <a:t>ГЛАВНЫЙ РАСПОРЯДИТЕЛЬ БЮДЖЕТНЫХ СРЕДСТВ (ГРБС)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a:p>
            <a:pPr marL="0" indent="0">
              <a:buNone/>
            </a:pPr>
            <a:endParaRPr lang="ru-RU" sz="1200" dirty="0"/>
          </a:p>
          <a:p>
            <a:pPr marL="0" indent="0">
              <a:buNone/>
            </a:pPr>
            <a:r>
              <a:rPr lang="ru-RU" sz="1200" dirty="0"/>
              <a:t>ГОСУДАРСТВЕННАЯ (МУНИЦИПАЛЬНАЯ) ГАРАНТИЯ</a:t>
            </a:r>
          </a:p>
          <a:p>
            <a:pPr marL="0" indent="0">
              <a:buNone/>
            </a:pPr>
            <a:r>
              <a:rPr lang="ru-RU" sz="1200" dirty="0" smtClean="0"/>
              <a:t>вид </a:t>
            </a:r>
            <a:r>
              <a:rPr lang="ru-RU" sz="1200" dirty="0"/>
              <a:t>долгового обязательства государства (муниципального образования). Предполагает обязанность государства (муниципального образования) уплатить кредитору (бенефициару) определенную денежную сумму за должника (принципала) за счет средств соответствующего бюджета при наступлении гарантийного случая. </a:t>
            </a:r>
          </a:p>
          <a:p>
            <a:pPr marL="0" indent="0">
              <a:buNone/>
            </a:pPr>
            <a:endParaRPr lang="ru-RU" sz="1200" dirty="0"/>
          </a:p>
          <a:p>
            <a:pPr marL="0" indent="0">
              <a:buNone/>
            </a:pPr>
            <a:r>
              <a:rPr lang="ru-RU" sz="1200" dirty="0"/>
              <a:t>ГОСУДАРСТВЕННАЯ ПРОГРАММА</a:t>
            </a:r>
          </a:p>
          <a:p>
            <a:pPr marL="0" indent="0">
              <a:buNone/>
            </a:pPr>
            <a:r>
              <a:rPr lang="ru-RU" sz="1200" dirty="0" smtClean="0"/>
              <a:t>система </a:t>
            </a:r>
            <a:r>
              <a:rPr lang="ru-RU" sz="1200" dirty="0"/>
              <a:t>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социально-экономического развития и безопасности.</a:t>
            </a:r>
          </a:p>
          <a:p>
            <a:pPr marL="0" indent="0">
              <a:buNone/>
            </a:pPr>
            <a:endParaRPr lang="ru-RU" sz="1200" dirty="0"/>
          </a:p>
          <a:p>
            <a:pPr marL="0" indent="0">
              <a:buNone/>
            </a:pPr>
            <a:r>
              <a:rPr lang="ru-RU" sz="1200" dirty="0"/>
              <a:t>ГОСУДАРСТВЕННОЕ (МУНИЦИПАЛЬНОЕ) ЗАДАНИЕ</a:t>
            </a:r>
          </a:p>
          <a:p>
            <a:pPr marL="0" indent="0">
              <a:buNone/>
            </a:pPr>
            <a:r>
              <a:rPr lang="ru-RU" sz="1200" dirty="0" smtClean="0"/>
              <a:t>документ</a:t>
            </a:r>
            <a:r>
              <a:rPr lang="ru-RU" sz="1200" dirty="0"/>
              <a:t>, содержащий требования к составу, качеству, объему, условиям, порядку и результатам оказания государственных (муниципальных) услуг (выполнения работ).</a:t>
            </a:r>
          </a:p>
          <a:p>
            <a:pPr marL="0" indent="0">
              <a:buNone/>
            </a:pPr>
            <a:endParaRPr lang="ru-RU" sz="1200" dirty="0"/>
          </a:p>
          <a:p>
            <a:pPr marL="0" indent="0">
              <a:buNone/>
            </a:pPr>
            <a:r>
              <a:rPr lang="ru-RU" sz="1200" dirty="0"/>
              <a:t>ГОСУДАРСТВЕННЫЕ (МУНИЦИПАЛЬНЫЕ) УСЛУГИ (РАБОТЫ)</a:t>
            </a:r>
          </a:p>
          <a:p>
            <a:pPr marL="0" indent="0">
              <a:buNone/>
            </a:pPr>
            <a:r>
              <a:rPr lang="ru-RU" sz="1200" dirty="0" smtClean="0"/>
              <a:t>услуги </a:t>
            </a:r>
            <a:r>
              <a:rPr lang="ru-RU" sz="1200" dirty="0"/>
              <a:t>(работы), оказываемые (выполняемые) органами государственной власти (органами местного самоуправления), государственными (муниципальными) учреждениями.</a:t>
            </a:r>
          </a:p>
          <a:p>
            <a:pPr marL="0" indent="0">
              <a:buNone/>
            </a:pPr>
            <a:endParaRPr lang="ru-RU" sz="1200" dirty="0"/>
          </a:p>
        </p:txBody>
      </p:sp>
    </p:spTree>
    <p:extLst>
      <p:ext uri="{BB962C8B-B14F-4D97-AF65-F5344CB8AC3E}">
        <p14:creationId xmlns:p14="http://schemas.microsoft.com/office/powerpoint/2010/main" val="1815873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341313"/>
            <a:ext cx="864552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807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457200" y="764704"/>
            <a:ext cx="8219256" cy="5709248"/>
          </a:xfrm>
        </p:spPr>
        <p:txBody>
          <a:bodyPr>
            <a:noAutofit/>
          </a:bodyPr>
          <a:lstStyle/>
          <a:p>
            <a:pPr marL="0" indent="0">
              <a:buNone/>
            </a:pPr>
            <a:r>
              <a:rPr lang="ru-RU" sz="1200" dirty="0"/>
              <a:t>ГОСУДАРСТВЕННЫЙ ( МУНИЦИПАЛЬНЫЙ) ДОЛГ</a:t>
            </a:r>
          </a:p>
          <a:p>
            <a:pPr marL="0" indent="0">
              <a:buNone/>
            </a:pPr>
            <a:r>
              <a:rPr lang="ru-RU" sz="1200" dirty="0" smtClean="0"/>
              <a:t>обязательства </a:t>
            </a:r>
            <a:r>
              <a:rPr lang="ru-RU" sz="1200" dirty="0"/>
              <a:t>публично-правового образования по полученным кредитам, выпущенным ценным бумагам, предоставленным гарантиям перед третьими лицами.</a:t>
            </a:r>
          </a:p>
          <a:p>
            <a:pPr marL="0" indent="0">
              <a:buNone/>
            </a:pPr>
            <a:endParaRPr lang="ru-RU" sz="1200" dirty="0"/>
          </a:p>
          <a:p>
            <a:pPr marL="0" indent="0">
              <a:buNone/>
            </a:pPr>
            <a:r>
              <a:rPr lang="ru-RU" sz="1200" dirty="0"/>
              <a:t>ДЕФИЦИТ БЮДЖЕТА</a:t>
            </a:r>
          </a:p>
          <a:p>
            <a:pPr marL="0" indent="0">
              <a:buNone/>
            </a:pPr>
            <a:r>
              <a:rPr lang="ru-RU" sz="1200" dirty="0" smtClean="0"/>
              <a:t>превышение </a:t>
            </a:r>
            <a:r>
              <a:rPr lang="ru-RU" sz="1200" dirty="0"/>
              <a:t>расходов бюджета над его доходами.</a:t>
            </a:r>
          </a:p>
          <a:p>
            <a:pPr marL="0" indent="0">
              <a:buNone/>
            </a:pPr>
            <a:endParaRPr lang="ru-RU" sz="1200" dirty="0"/>
          </a:p>
          <a:p>
            <a:pPr marL="0" indent="0">
              <a:buNone/>
            </a:pPr>
            <a:r>
              <a:rPr lang="ru-RU" sz="1200" dirty="0"/>
              <a:t>ДОТАЦИИ (от лат. </a:t>
            </a:r>
            <a:r>
              <a:rPr lang="ru-RU" sz="1200" dirty="0" err="1"/>
              <a:t>dotatio</a:t>
            </a:r>
            <a:r>
              <a:rPr lang="ru-RU" sz="1200" dirty="0"/>
              <a:t> - дар, пожертвование)</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 на безвозмездной и безвозвратной основе.</a:t>
            </a:r>
          </a:p>
          <a:p>
            <a:pPr marL="0" indent="0">
              <a:buNone/>
            </a:pPr>
            <a:r>
              <a:rPr lang="ru-RU" sz="1200" dirty="0"/>
              <a:t> </a:t>
            </a:r>
          </a:p>
          <a:p>
            <a:pPr marL="0" indent="0">
              <a:buNone/>
            </a:pPr>
            <a:r>
              <a:rPr lang="ru-RU" sz="1200" dirty="0"/>
              <a:t>ДОХОДЫ БЮДЖЕТА</a:t>
            </a:r>
          </a:p>
          <a:p>
            <a:pPr marL="0" indent="0">
              <a:buNone/>
            </a:pPr>
            <a:r>
              <a:rPr lang="ru-RU" sz="1200" dirty="0" smtClean="0"/>
              <a:t>поступающие </a:t>
            </a:r>
            <a:r>
              <a:rPr lang="ru-RU" sz="1200" dirty="0"/>
              <a:t>от населения, организаций, учреждений в бюджет денежные средства в виде:</a:t>
            </a:r>
          </a:p>
          <a:p>
            <a:pPr marL="0" indent="0">
              <a:buNone/>
            </a:pPr>
            <a:r>
              <a:rPr lang="ru-RU" sz="1200" dirty="0"/>
              <a:t>- налогов;</a:t>
            </a:r>
          </a:p>
          <a:p>
            <a:pPr marL="0" indent="0">
              <a:buNone/>
            </a:pPr>
            <a:r>
              <a:rPr lang="ru-RU" sz="1200" dirty="0"/>
              <a:t>- неналоговых поступлений (пошлины, доходы от продажи имущества, штрафы и т.п.);</a:t>
            </a:r>
          </a:p>
          <a:p>
            <a:pPr marL="0" indent="0">
              <a:buNone/>
            </a:pPr>
            <a:r>
              <a:rPr lang="ru-RU" sz="1200" dirty="0"/>
              <a:t>- безвозмездных поступлений;</a:t>
            </a:r>
          </a:p>
          <a:p>
            <a:pPr marL="0" indent="0">
              <a:buNone/>
            </a:pPr>
            <a:r>
              <a:rPr lang="ru-RU" sz="1200" dirty="0"/>
              <a:t>- доходов от предпринимательской деятельности бюджетных организаций;</a:t>
            </a:r>
          </a:p>
          <a:p>
            <a:pPr marL="0" indent="0">
              <a:buNone/>
            </a:pPr>
            <a:r>
              <a:rPr lang="ru-RU" sz="1200" dirty="0"/>
              <a:t>- кредиты, доходы от выпуска ценных бумаг, полученные государством (органами местного самоуправления), не включаются в состав доходов. </a:t>
            </a:r>
          </a:p>
          <a:p>
            <a:pPr marL="0" indent="0">
              <a:buNone/>
            </a:pPr>
            <a:endParaRPr lang="ru-RU" sz="1200" dirty="0"/>
          </a:p>
          <a:p>
            <a:pPr marL="0" indent="0">
              <a:buNone/>
            </a:pPr>
            <a:r>
              <a:rPr lang="ru-RU" sz="1200" dirty="0"/>
              <a:t>ЕДИНЫЙ СЧЕТ БЮДЖЕТА</a:t>
            </a:r>
          </a:p>
          <a:p>
            <a:pPr marL="0" indent="0">
              <a:buNone/>
            </a:pPr>
            <a:r>
              <a:rPr lang="ru-RU" sz="1200" dirty="0" err="1" smtClean="0"/>
              <a:t>cчет</a:t>
            </a:r>
            <a:r>
              <a:rPr lang="ru-RU" sz="1200" dirty="0" smtClean="0"/>
              <a:t> </a:t>
            </a:r>
            <a:r>
              <a:rPr lang="ru-RU" sz="1200" dirty="0"/>
              <a:t>(совокупность счетов), открытый (открытых) 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a:t>
            </a:r>
          </a:p>
          <a:p>
            <a:pPr marL="0" indent="0">
              <a:buNone/>
            </a:pPr>
            <a:endParaRPr lang="ru-RU" sz="1200" dirty="0"/>
          </a:p>
        </p:txBody>
      </p:sp>
    </p:spTree>
    <p:extLst>
      <p:ext uri="{BB962C8B-B14F-4D97-AF65-F5344CB8AC3E}">
        <p14:creationId xmlns:p14="http://schemas.microsoft.com/office/powerpoint/2010/main" val="2286819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b="1" dirty="0" smtClean="0"/>
              <a:t>ГЛОССАРИЙ</a:t>
            </a:r>
            <a:endParaRPr lang="ru-RU" sz="2800" b="1" dirty="0"/>
          </a:p>
        </p:txBody>
      </p:sp>
      <p:sp>
        <p:nvSpPr>
          <p:cNvPr id="3" name="Объект 2"/>
          <p:cNvSpPr>
            <a:spLocks noGrp="1"/>
          </p:cNvSpPr>
          <p:nvPr>
            <p:ph idx="1"/>
          </p:nvPr>
        </p:nvSpPr>
        <p:spPr>
          <a:xfrm>
            <a:off x="179512" y="836712"/>
            <a:ext cx="8568952" cy="5709248"/>
          </a:xfrm>
        </p:spPr>
        <p:txBody>
          <a:bodyPr>
            <a:noAutofit/>
          </a:bodyPr>
          <a:lstStyle/>
          <a:p>
            <a:pPr marL="0" indent="0">
              <a:buNone/>
            </a:pPr>
            <a:r>
              <a:rPr lang="ru-RU" sz="1200" dirty="0"/>
              <a:t>ИСТОЧНИКИ ФИНАНСИРОВАНИЯ ДЕФИЦИТА БЮДЖЕТА</a:t>
            </a:r>
          </a:p>
          <a:p>
            <a:pPr marL="0" indent="0">
              <a:buNone/>
            </a:pPr>
            <a:r>
              <a:rPr lang="ru-RU" sz="1200" dirty="0" smtClean="0"/>
              <a:t>средства</a:t>
            </a:r>
            <a:r>
              <a:rPr lang="ru-RU" sz="1200" dirty="0"/>
              <a:t>,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p>
          <a:p>
            <a:pPr marL="0" indent="0">
              <a:buNone/>
            </a:pPr>
            <a:endParaRPr lang="ru-RU" sz="1200" dirty="0" smtClean="0"/>
          </a:p>
          <a:p>
            <a:pPr marL="0" indent="0">
              <a:buNone/>
            </a:pPr>
            <a:r>
              <a:rPr lang="ru-RU" sz="1200" dirty="0" smtClean="0"/>
              <a:t>КАЗЕННОЕ </a:t>
            </a:r>
            <a:r>
              <a:rPr lang="ru-RU" sz="1200" dirty="0"/>
              <a:t>УЧРЕЖДЕНИЕ</a:t>
            </a:r>
          </a:p>
          <a:p>
            <a:pPr marL="0" indent="0">
              <a:buNone/>
            </a:pPr>
            <a:r>
              <a:rPr lang="ru-RU" sz="1200" dirty="0" smtClean="0"/>
              <a:t>государственное </a:t>
            </a:r>
            <a:r>
              <a:rPr lang="ru-RU" sz="1200" dirty="0"/>
              <a:t>(муниципальное) учреждение, финансовое обеспечение деятельности которого осуществляется за счет средств соответствующего бюджета на основании бюджетной сметы.</a:t>
            </a:r>
          </a:p>
          <a:p>
            <a:pPr marL="0" indent="0">
              <a:buNone/>
            </a:pPr>
            <a:endParaRPr lang="ru-RU" sz="1200" dirty="0"/>
          </a:p>
          <a:p>
            <a:pPr marL="0" indent="0">
              <a:buNone/>
            </a:pPr>
            <a:r>
              <a:rPr lang="ru-RU" sz="1200" dirty="0"/>
              <a:t>ЛИМИТЫ БЮДЖЕТНЫХ ОБЯЗАТЕЛЬСТВ</a:t>
            </a:r>
          </a:p>
          <a:p>
            <a:pPr marL="0" indent="0">
              <a:buNone/>
            </a:pPr>
            <a:r>
              <a:rPr lang="ru-RU" sz="1200" dirty="0" smtClean="0"/>
              <a:t>объем </a:t>
            </a:r>
            <a:r>
              <a:rPr lang="ru-RU" sz="1200" dirty="0"/>
              <a:t>прав (в денежном выражении) по принятию и исполнению казенным учреждением бюджетных обязательств в текущем финансовом году и плановом периоде.</a:t>
            </a:r>
          </a:p>
          <a:p>
            <a:pPr marL="0" indent="0">
              <a:buNone/>
            </a:pPr>
            <a:endParaRPr lang="ru-RU" sz="1200" dirty="0"/>
          </a:p>
          <a:p>
            <a:pPr marL="0" indent="0">
              <a:buNone/>
            </a:pPr>
            <a:r>
              <a:rPr lang="ru-RU" sz="1200" dirty="0"/>
              <a:t>МЕЖБЮДЖЕТНЫЕ ОТНОШЕНИЯ</a:t>
            </a:r>
          </a:p>
          <a:p>
            <a:pPr marL="0" indent="0">
              <a:buNone/>
            </a:pPr>
            <a:r>
              <a:rPr lang="ru-RU" sz="1200" dirty="0" smtClean="0"/>
              <a:t>взаимоотношения </a:t>
            </a:r>
            <a:r>
              <a:rPr lang="ru-RU" sz="1200" dirty="0"/>
              <a:t>между публично-правовыми образованиями по вопросам осуществления бюджетного процесса.</a:t>
            </a:r>
          </a:p>
          <a:p>
            <a:pPr marL="0" indent="0">
              <a:buNone/>
            </a:pPr>
            <a:endParaRPr lang="ru-RU" sz="1200" dirty="0"/>
          </a:p>
          <a:p>
            <a:pPr marL="0" indent="0">
              <a:buNone/>
            </a:pPr>
            <a:r>
              <a:rPr lang="ru-RU" sz="1200" dirty="0"/>
              <a:t>МЕЖБЮДЖЕТНЫЕ ТРАНСФЕРТЫ</a:t>
            </a:r>
          </a:p>
          <a:p>
            <a:pPr marL="0" indent="0">
              <a:buNone/>
            </a:pPr>
            <a:r>
              <a:rPr lang="ru-RU" sz="1200" dirty="0" smtClean="0"/>
              <a:t>средства</a:t>
            </a:r>
            <a:r>
              <a:rPr lang="ru-RU" sz="1200" dirty="0"/>
              <a:t>, предоставляемые одним бюджетом бюджетной системы Российской Федерации другому бюджету.</a:t>
            </a:r>
          </a:p>
          <a:p>
            <a:pPr marL="0" indent="0">
              <a:buNone/>
            </a:pPr>
            <a:endParaRPr lang="ru-RU" sz="1200" dirty="0"/>
          </a:p>
          <a:p>
            <a:pPr marL="0" indent="0">
              <a:buNone/>
            </a:pPr>
            <a:r>
              <a:rPr lang="ru-RU" sz="1200" dirty="0"/>
              <a:t>НЕПРОГРАММНЫЕ РАСХОДЫ</a:t>
            </a:r>
          </a:p>
          <a:p>
            <a:pPr marL="0" indent="0">
              <a:buNone/>
            </a:pPr>
            <a:r>
              <a:rPr lang="ru-RU" sz="1200" dirty="0" smtClean="0"/>
              <a:t>расходные </a:t>
            </a:r>
            <a:r>
              <a:rPr lang="ru-RU" sz="1200" dirty="0"/>
              <a:t>обязательства, не включенные в государственные программы.</a:t>
            </a:r>
          </a:p>
          <a:p>
            <a:pPr marL="0" indent="0">
              <a:buNone/>
            </a:pPr>
            <a:endParaRPr lang="ru-RU" sz="1200" dirty="0"/>
          </a:p>
          <a:p>
            <a:pPr marL="0" indent="0">
              <a:buNone/>
            </a:pPr>
            <a:r>
              <a:rPr lang="ru-RU" sz="1200" dirty="0"/>
              <a:t>ОБОСНОВАНИЕ БЮДЖЕТНЫХ АССИГНОВАНИЙ</a:t>
            </a:r>
          </a:p>
          <a:p>
            <a:pPr marL="0" indent="0">
              <a:buNone/>
            </a:pPr>
            <a:r>
              <a:rPr lang="ru-RU" sz="1200" dirty="0" smtClean="0"/>
              <a:t>документ</a:t>
            </a:r>
            <a:r>
              <a:rPr lang="ru-RU" sz="1200" dirty="0"/>
              <a:t>, содержащий информацию о бюджетных средствах в очередном финансовом году (очередном финансовом году и плановом периоде).</a:t>
            </a:r>
          </a:p>
          <a:p>
            <a:pPr marL="0" indent="0">
              <a:buNone/>
            </a:pPr>
            <a:endParaRPr lang="ru-RU" sz="1200" dirty="0"/>
          </a:p>
        </p:txBody>
      </p:sp>
    </p:spTree>
    <p:extLst>
      <p:ext uri="{BB962C8B-B14F-4D97-AF65-F5344CB8AC3E}">
        <p14:creationId xmlns:p14="http://schemas.microsoft.com/office/powerpoint/2010/main" val="10220987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2074"/>
          </a:xfrm>
        </p:spPr>
        <p:txBody>
          <a:bodyPr>
            <a:normAutofit/>
          </a:bodyPr>
          <a:lstStyle/>
          <a:p>
            <a:pPr algn="ctr"/>
            <a:r>
              <a:rPr lang="ru-RU" sz="2800" dirty="0" smtClean="0"/>
              <a:t>ГЛОССАРИЙ</a:t>
            </a:r>
            <a:endParaRPr lang="ru-RU" sz="2800" dirty="0"/>
          </a:p>
        </p:txBody>
      </p:sp>
      <p:sp>
        <p:nvSpPr>
          <p:cNvPr id="3" name="Объект 2"/>
          <p:cNvSpPr>
            <a:spLocks noGrp="1"/>
          </p:cNvSpPr>
          <p:nvPr>
            <p:ph idx="1"/>
          </p:nvPr>
        </p:nvSpPr>
        <p:spPr>
          <a:xfrm>
            <a:off x="457200" y="980728"/>
            <a:ext cx="8219256" cy="5493224"/>
          </a:xfrm>
        </p:spPr>
        <p:txBody>
          <a:bodyPr>
            <a:noAutofit/>
          </a:bodyPr>
          <a:lstStyle/>
          <a:p>
            <a:pPr marL="0" indent="0">
              <a:buNone/>
            </a:pPr>
            <a:r>
              <a:rPr lang="ru-RU" sz="1200" dirty="0"/>
              <a:t>ОТЧЕТНЫЙ ФИНАНСОВЫЙ ГОД</a:t>
            </a:r>
          </a:p>
          <a:p>
            <a:pPr marL="0" indent="0">
              <a:buNone/>
            </a:pPr>
            <a:r>
              <a:rPr lang="ru-RU" sz="1200" dirty="0" smtClean="0"/>
              <a:t>год</a:t>
            </a:r>
            <a:r>
              <a:rPr lang="ru-RU" sz="1200" dirty="0"/>
              <a:t>, предшествующий текущему финансовому году.</a:t>
            </a:r>
          </a:p>
          <a:p>
            <a:pPr marL="0" indent="0">
              <a:buNone/>
            </a:pPr>
            <a:endParaRPr lang="ru-RU" sz="1200" dirty="0"/>
          </a:p>
          <a:p>
            <a:pPr marL="0" indent="0">
              <a:buNone/>
            </a:pPr>
            <a:r>
              <a:rPr lang="ru-RU" sz="1200" dirty="0"/>
              <a:t>ОЧЕРЕДНОЙ ФИНАНСОВЫЙ ГОД</a:t>
            </a:r>
          </a:p>
          <a:p>
            <a:pPr marL="0" indent="0">
              <a:buNone/>
            </a:pPr>
            <a:r>
              <a:rPr lang="ru-RU" sz="1200" dirty="0" smtClean="0"/>
              <a:t>год</a:t>
            </a:r>
            <a:r>
              <a:rPr lang="ru-RU" sz="1200" dirty="0"/>
              <a:t>, следующий за текущим финансовым годом.</a:t>
            </a:r>
          </a:p>
          <a:p>
            <a:pPr marL="0" indent="0">
              <a:buNone/>
            </a:pPr>
            <a:endParaRPr lang="ru-RU" sz="1200" dirty="0"/>
          </a:p>
          <a:p>
            <a:pPr marL="0" indent="0">
              <a:buNone/>
            </a:pPr>
            <a:r>
              <a:rPr lang="ru-RU" sz="1200" dirty="0"/>
              <a:t>ПЛАНОВЫЙ ПЕРИОД</a:t>
            </a:r>
          </a:p>
          <a:p>
            <a:pPr marL="0" indent="0">
              <a:buNone/>
            </a:pPr>
            <a:r>
              <a:rPr lang="ru-RU" sz="1200" dirty="0" smtClean="0"/>
              <a:t>два </a:t>
            </a:r>
            <a:r>
              <a:rPr lang="ru-RU" sz="1200" dirty="0"/>
              <a:t>финансовых года, следующие за очередным финансовым годом.</a:t>
            </a:r>
          </a:p>
          <a:p>
            <a:pPr marL="0" indent="0">
              <a:buNone/>
            </a:pPr>
            <a:endParaRPr lang="ru-RU" sz="1200" dirty="0"/>
          </a:p>
          <a:p>
            <a:pPr marL="0" indent="0">
              <a:buNone/>
            </a:pPr>
            <a:r>
              <a:rPr lang="ru-RU" sz="1200" dirty="0"/>
              <a:t>ПОЛУЧАТЕЛЬ БЮДЖЕТНЫХ СРЕДСТВ (ПБС)</a:t>
            </a:r>
          </a:p>
          <a:p>
            <a:pPr marL="0" indent="0">
              <a:buNone/>
            </a:pPr>
            <a:r>
              <a:rPr lang="ru-RU" sz="1200" dirty="0" smtClean="0"/>
              <a:t>орган </a:t>
            </a:r>
            <a:r>
              <a:rPr lang="ru-RU" sz="1200" dirty="0"/>
              <a:t>государственной власти (местного самоуправления), орган управления государственным внебюджетным фондом, или находящееся в ведении ГРБС казенное учреждение, имеющий(ее) право на исполнение своих функций за счет средств соответствующего бюджета.</a:t>
            </a:r>
          </a:p>
          <a:p>
            <a:pPr marL="0" indent="0">
              <a:buNone/>
            </a:pPr>
            <a:endParaRPr lang="ru-RU" sz="1200" dirty="0"/>
          </a:p>
          <a:p>
            <a:pPr marL="0" indent="0">
              <a:buNone/>
            </a:pPr>
            <a:r>
              <a:rPr lang="ru-RU" sz="1200" dirty="0"/>
              <a:t>ПРОФИЦИТ БЮДЖЕТА</a:t>
            </a:r>
          </a:p>
          <a:p>
            <a:pPr marL="0" indent="0">
              <a:buNone/>
            </a:pPr>
            <a:r>
              <a:rPr lang="ru-RU" sz="1200" dirty="0" smtClean="0"/>
              <a:t>превышение </a:t>
            </a:r>
            <a:r>
              <a:rPr lang="ru-RU" sz="1200" dirty="0"/>
              <a:t>доходов бюджета над его расходами.</a:t>
            </a:r>
          </a:p>
          <a:p>
            <a:pPr marL="0" indent="0">
              <a:buNone/>
            </a:pPr>
            <a:endParaRPr lang="ru-RU" sz="1200" dirty="0"/>
          </a:p>
          <a:p>
            <a:pPr marL="0" indent="0">
              <a:buNone/>
            </a:pPr>
            <a:r>
              <a:rPr lang="ru-RU" sz="1200" dirty="0"/>
              <a:t>ПУБЛИЧНО-ПРАВОВОЕ ОБРАЗОВАНИЕ</a:t>
            </a:r>
          </a:p>
          <a:p>
            <a:pPr marL="0" indent="0">
              <a:buNone/>
            </a:pPr>
            <a:r>
              <a:rPr lang="ru-RU" sz="1200" dirty="0" smtClean="0"/>
              <a:t>- </a:t>
            </a:r>
            <a:r>
              <a:rPr lang="ru-RU" sz="1200" dirty="0"/>
              <a:t>Российская Федерация (федеральное государство) в целом;</a:t>
            </a:r>
          </a:p>
          <a:p>
            <a:pPr marL="0" indent="0">
              <a:buNone/>
            </a:pPr>
            <a:r>
              <a:rPr lang="ru-RU" sz="1200" dirty="0"/>
              <a:t>- Субъекты Российской Федерации - республики, края, области, города федерального подчинения, автономные области, автономные округа;</a:t>
            </a:r>
          </a:p>
          <a:p>
            <a:pPr marL="0" indent="0">
              <a:buNone/>
            </a:pPr>
            <a:r>
              <a:rPr lang="ru-RU" sz="1200" dirty="0"/>
              <a:t>- Муниципальные образования. </a:t>
            </a:r>
          </a:p>
          <a:p>
            <a:pPr marL="0" indent="0">
              <a:buNone/>
            </a:pPr>
            <a:endParaRPr lang="ru-RU" sz="1200" dirty="0"/>
          </a:p>
        </p:txBody>
      </p:sp>
    </p:spTree>
    <p:extLst>
      <p:ext uri="{BB962C8B-B14F-4D97-AF65-F5344CB8AC3E}">
        <p14:creationId xmlns:p14="http://schemas.microsoft.com/office/powerpoint/2010/main" val="9226642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fontScale="90000"/>
          </a:bodyPr>
          <a:lstStyle/>
          <a:p>
            <a:pPr algn="ctr"/>
            <a:r>
              <a:rPr lang="ru-RU" sz="2800" dirty="0"/>
              <a:t>Глоссарий</a:t>
            </a:r>
          </a:p>
        </p:txBody>
      </p:sp>
      <p:sp>
        <p:nvSpPr>
          <p:cNvPr id="3" name="Объект 2"/>
          <p:cNvSpPr>
            <a:spLocks noGrp="1"/>
          </p:cNvSpPr>
          <p:nvPr>
            <p:ph idx="1"/>
          </p:nvPr>
        </p:nvSpPr>
        <p:spPr>
          <a:xfrm>
            <a:off x="395536" y="908720"/>
            <a:ext cx="8291264" cy="5637240"/>
          </a:xfrm>
        </p:spPr>
        <p:txBody>
          <a:bodyPr>
            <a:normAutofit fontScale="40000" lnSpcReduction="20000"/>
          </a:bodyPr>
          <a:lstStyle/>
          <a:p>
            <a:pPr marL="0" indent="0">
              <a:buNone/>
            </a:pPr>
            <a:r>
              <a:rPr lang="ru-RU" sz="3000" dirty="0"/>
              <a:t>ПУБЛИЧНОЕ ОБЯЗАТЕЛЬСТВО</a:t>
            </a:r>
          </a:p>
          <a:p>
            <a:pPr marL="0" indent="0">
              <a:buNone/>
            </a:pPr>
            <a:r>
              <a:rPr lang="ru-RU" sz="3000" dirty="0" smtClean="0"/>
              <a:t>обязательства </a:t>
            </a:r>
            <a:r>
              <a:rPr lang="ru-RU" sz="3000" dirty="0"/>
              <a:t>публично-правового образования, вытекающие из нормативных актов (законов, постановлений, распоряжений и др.), перед населением, организациями, другими публично-правовыми образованиями.</a:t>
            </a:r>
          </a:p>
          <a:p>
            <a:pPr marL="0" indent="0">
              <a:buNone/>
            </a:pPr>
            <a:endParaRPr lang="ru-RU" sz="3000" dirty="0"/>
          </a:p>
          <a:p>
            <a:pPr marL="0" indent="0">
              <a:buNone/>
            </a:pPr>
            <a:r>
              <a:rPr lang="ru-RU" sz="3000" dirty="0"/>
              <a:t>РАСПОРЯДИТЕЛЬ БЮДЖЕТНЫХ СРЕДСТВ (РБС)</a:t>
            </a:r>
          </a:p>
          <a:p>
            <a:pPr marL="0" indent="0">
              <a:buNone/>
            </a:pPr>
            <a:r>
              <a:rPr lang="ru-RU" sz="3000" dirty="0" smtClean="0"/>
              <a:t>орган </a:t>
            </a:r>
            <a:r>
              <a:rPr lang="ru-RU" sz="3000" dirty="0"/>
              <a:t>государственной власти (местного самоуправления), орган управления государственным внебюджетным фондом, или казенное учреждение, наделенный(</a:t>
            </a:r>
            <a:r>
              <a:rPr lang="ru-RU" sz="3000" dirty="0" err="1"/>
              <a:t>ое</a:t>
            </a:r>
            <a:r>
              <a:rPr lang="ru-RU" sz="3000" dirty="0"/>
              <a:t>) правом распределять полученные средства бюджета между подведомственными распорядителями и получателями бюджетных средств.</a:t>
            </a:r>
          </a:p>
          <a:p>
            <a:pPr marL="0" indent="0">
              <a:buNone/>
            </a:pPr>
            <a:endParaRPr lang="ru-RU" sz="3000" dirty="0"/>
          </a:p>
          <a:p>
            <a:pPr marL="0" indent="0">
              <a:buNone/>
            </a:pPr>
            <a:r>
              <a:rPr lang="ru-RU" sz="3000" dirty="0"/>
              <a:t>РАСХОДНОЕ ОБЯЗАТЕЛЬСТВО</a:t>
            </a:r>
          </a:p>
          <a:p>
            <a:pPr marL="0" indent="0">
              <a:buNone/>
            </a:pPr>
            <a:r>
              <a:rPr lang="ru-RU" sz="3000" dirty="0" smtClean="0"/>
              <a:t>обязанность </a:t>
            </a:r>
            <a:r>
              <a:rPr lang="ru-RU" sz="3000" dirty="0"/>
              <a:t>публично-правового образования предоставить физическому или юридическому лицу, иному уровню бюджета, международной организации средства из соответствующего бюджета.</a:t>
            </a:r>
          </a:p>
          <a:p>
            <a:pPr marL="0" indent="0">
              <a:buNone/>
            </a:pPr>
            <a:endParaRPr lang="ru-RU" sz="3000" dirty="0"/>
          </a:p>
          <a:p>
            <a:pPr marL="0" indent="0">
              <a:buNone/>
            </a:pPr>
            <a:r>
              <a:rPr lang="ru-RU" sz="3000" dirty="0"/>
              <a:t>РАСХОДЫ БЮДЖЕТА</a:t>
            </a:r>
          </a:p>
          <a:p>
            <a:pPr marL="0" indent="0">
              <a:buNone/>
            </a:pPr>
            <a:r>
              <a:rPr lang="ru-RU" sz="3000" dirty="0" smtClean="0"/>
              <a:t>выплачиваемые </a:t>
            </a:r>
            <a:r>
              <a:rPr lang="ru-RU" sz="3000" dirty="0"/>
              <a:t>из бюджета денежные средства.</a:t>
            </a:r>
          </a:p>
          <a:p>
            <a:pPr marL="0" indent="0">
              <a:buNone/>
            </a:pPr>
            <a:endParaRPr lang="ru-RU" sz="3000" dirty="0"/>
          </a:p>
          <a:p>
            <a:pPr marL="0" indent="0">
              <a:buNone/>
            </a:pPr>
            <a:r>
              <a:rPr lang="ru-RU" sz="3000" dirty="0"/>
              <a:t>РЕАЛЬНЫЙ ДЕФИЦИТ</a:t>
            </a:r>
          </a:p>
          <a:p>
            <a:pPr marL="0" indent="0">
              <a:buNone/>
            </a:pPr>
            <a:r>
              <a:rPr lang="ru-RU" sz="3000" dirty="0" smtClean="0"/>
              <a:t>объем </a:t>
            </a:r>
            <a:r>
              <a:rPr lang="ru-RU" sz="3000" dirty="0"/>
              <a:t>дефицита бюджета без учета поступления средств от продажи акций и иных форм участия в капитале, а также остатков бюджетных средств, являющихся собственными источниками финансирования дефицита</a:t>
            </a:r>
          </a:p>
          <a:p>
            <a:pPr marL="0" indent="0">
              <a:buNone/>
            </a:pPr>
            <a:endParaRPr lang="ru-RU" sz="3000" dirty="0"/>
          </a:p>
          <a:p>
            <a:pPr marL="0" indent="0">
              <a:buNone/>
            </a:pPr>
            <a:r>
              <a:rPr lang="ru-RU" sz="3000" dirty="0"/>
              <a:t>СВОДНАЯ БЮДЖЕТНАЯ РОСПИСЬ</a:t>
            </a:r>
          </a:p>
          <a:p>
            <a:pPr marL="0" indent="0">
              <a:buNone/>
            </a:pPr>
            <a:r>
              <a:rPr lang="ru-RU" sz="3000" dirty="0" smtClean="0"/>
              <a:t>документ</a:t>
            </a:r>
            <a:r>
              <a:rPr lang="ru-RU" sz="3000" dirty="0"/>
              <a:t>, который составляется и ведется финансовым органом (органом управления государственным внебюджетным фондом) в целях организации исполнения бюджета по расходам бюджета и источникам финансирования дефицита бюджета.</a:t>
            </a:r>
          </a:p>
          <a:p>
            <a:pPr marL="0" indent="0">
              <a:buNone/>
            </a:pPr>
            <a:endParaRPr lang="ru-RU" sz="3700" dirty="0" smtClean="0"/>
          </a:p>
          <a:p>
            <a:pPr marL="0" indent="0">
              <a:buNone/>
            </a:pPr>
            <a:r>
              <a:rPr lang="ru-RU" sz="3700" dirty="0" smtClean="0"/>
              <a:t>СУБВЕНЦИЯ </a:t>
            </a:r>
            <a:r>
              <a:rPr lang="ru-RU" sz="3700" dirty="0"/>
              <a:t>(от лат. </a:t>
            </a:r>
            <a:r>
              <a:rPr lang="ru-RU" sz="3700" dirty="0" err="1"/>
              <a:t>subvenire</a:t>
            </a:r>
            <a:r>
              <a:rPr lang="ru-RU" sz="3700" dirty="0"/>
              <a:t> — приходить на помощь) </a:t>
            </a:r>
          </a:p>
          <a:p>
            <a:pPr marL="0" indent="0">
              <a:buNone/>
            </a:pPr>
            <a:r>
              <a:rPr lang="ru-RU" sz="3700" dirty="0" smtClean="0"/>
              <a:t>вид </a:t>
            </a:r>
            <a:r>
              <a:rPr lang="ru-RU" sz="3700" dirty="0"/>
              <a:t>денежного пособия местным органам власти со стороны государства, выделяемого на определенный срок на конкретные цели; в отличие от дотации подлежит возврату в случае нецелевого использования или использования не в установленные ранее сроки.</a:t>
            </a:r>
          </a:p>
          <a:p>
            <a:pPr marL="0" indent="0">
              <a:buNone/>
            </a:pPr>
            <a:endParaRPr lang="ru-RU" sz="3700" dirty="0"/>
          </a:p>
        </p:txBody>
      </p:sp>
    </p:spTree>
    <p:extLst>
      <p:ext uri="{BB962C8B-B14F-4D97-AF65-F5344CB8AC3E}">
        <p14:creationId xmlns:p14="http://schemas.microsoft.com/office/powerpoint/2010/main" val="16710765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18058"/>
          </a:xfrm>
        </p:spPr>
        <p:txBody>
          <a:bodyPr>
            <a:normAutofit fontScale="90000"/>
          </a:bodyPr>
          <a:lstStyle/>
          <a:p>
            <a:pPr algn="ctr"/>
            <a:r>
              <a:rPr lang="ru-RU" sz="2800" dirty="0"/>
              <a:t>Глоссарий</a:t>
            </a:r>
            <a:endParaRPr lang="ru-RU" sz="2800" b="1" dirty="0"/>
          </a:p>
        </p:txBody>
      </p:sp>
      <p:sp>
        <p:nvSpPr>
          <p:cNvPr id="3" name="Объект 2"/>
          <p:cNvSpPr>
            <a:spLocks noGrp="1"/>
          </p:cNvSpPr>
          <p:nvPr>
            <p:ph idx="1"/>
          </p:nvPr>
        </p:nvSpPr>
        <p:spPr>
          <a:xfrm>
            <a:off x="457200" y="908720"/>
            <a:ext cx="8147248" cy="5565232"/>
          </a:xfrm>
        </p:spPr>
        <p:txBody>
          <a:bodyPr>
            <a:normAutofit fontScale="40000" lnSpcReduction="20000"/>
          </a:bodyPr>
          <a:lstStyle/>
          <a:p>
            <a:pPr marL="0" indent="0">
              <a:buNone/>
            </a:pPr>
            <a:r>
              <a:rPr lang="ru-RU" dirty="0"/>
              <a:t>СУБСИДИЯ (от лат. </a:t>
            </a:r>
            <a:r>
              <a:rPr lang="ru-RU" dirty="0" err="1"/>
              <a:t>subsidium</a:t>
            </a:r>
            <a:r>
              <a:rPr lang="ru-RU" dirty="0"/>
              <a:t> — помощь, поддержка)</a:t>
            </a:r>
          </a:p>
          <a:p>
            <a:pPr marL="0" indent="0">
              <a:buNone/>
            </a:pPr>
            <a:r>
              <a:rPr lang="ru-RU" dirty="0" smtClean="0"/>
              <a:t>выплаты </a:t>
            </a:r>
            <a:r>
              <a:rPr lang="ru-RU" dirty="0"/>
              <a:t>потребителям, предоставляемые за счёт государственного или местного бюджета, а также специальных фондов юридическим и физическим лицам, местным органам власти. Различают два вида субсидий:</a:t>
            </a:r>
          </a:p>
          <a:p>
            <a:pPr marL="0" indent="0">
              <a:buNone/>
            </a:pPr>
            <a:r>
              <a:rPr lang="ru-RU" dirty="0"/>
              <a:t>- субсидия — межбюджетный трансферт, предоставляемый в целях </a:t>
            </a:r>
            <a:r>
              <a:rPr lang="ru-RU" dirty="0" err="1"/>
              <a:t>софинансирования</a:t>
            </a:r>
            <a:r>
              <a:rPr lang="ru-RU" dirty="0"/>
              <a:t> расходных обязательств нижестоящего бюджета </a:t>
            </a:r>
          </a:p>
          <a:p>
            <a:pPr marL="0" indent="0">
              <a:buNone/>
            </a:pPr>
            <a:r>
              <a:rPr lang="ru-RU" dirty="0"/>
              <a:t>- субсидия — денежные средства, предоставляемые из бюджетов и внебюджетных фондов юридическим лицам (не являющимся бюджетными учреждениями) и физическим лицам.</a:t>
            </a:r>
          </a:p>
          <a:p>
            <a:pPr marL="0" indent="0">
              <a:buNone/>
            </a:pPr>
            <a:endParaRPr lang="ru-RU" dirty="0"/>
          </a:p>
          <a:p>
            <a:pPr marL="0" indent="0">
              <a:buNone/>
            </a:pPr>
            <a:r>
              <a:rPr lang="ru-RU" dirty="0"/>
              <a:t>ТЕКУЩИЙ ФИНАНСОВЫЙ ГОД</a:t>
            </a:r>
          </a:p>
          <a:p>
            <a:pPr marL="0" indent="0">
              <a:buNone/>
            </a:pPr>
            <a:r>
              <a:rPr lang="ru-RU" dirty="0" smtClean="0"/>
              <a:t>год</a:t>
            </a:r>
            <a:r>
              <a:rPr lang="ru-RU" dirty="0"/>
              <a:t>, в котором осуществляется исполнение бюджета, составление и рассмотрение проекта бюджета на очередной финансовый год и плановый период.</a:t>
            </a:r>
          </a:p>
          <a:p>
            <a:pPr marL="0" indent="0">
              <a:buNone/>
            </a:pPr>
            <a:endParaRPr lang="ru-RU" dirty="0"/>
          </a:p>
          <a:p>
            <a:pPr marL="0" indent="0">
              <a:buNone/>
            </a:pPr>
            <a:r>
              <a:rPr lang="ru-RU" dirty="0"/>
              <a:t>УЧАСТНИКИ БЮДЖЕТНОГО ПРОЦЕССА</a:t>
            </a:r>
          </a:p>
          <a:p>
            <a:pPr marL="0" indent="0">
              <a:buNone/>
            </a:pPr>
            <a:r>
              <a:rPr lang="ru-RU" dirty="0" smtClean="0"/>
              <a:t>субъекты</a:t>
            </a:r>
            <a:r>
              <a:rPr lang="ru-RU" dirty="0"/>
              <a:t>,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indent="0">
              <a:buNone/>
            </a:pPr>
            <a:endParaRPr lang="ru-RU" dirty="0"/>
          </a:p>
          <a:p>
            <a:pPr marL="0" indent="0">
              <a:buNone/>
            </a:pPr>
            <a:r>
              <a:rPr lang="ru-RU" dirty="0"/>
              <a:t>ФИНАНСОВЫЙ ОРГАН</a:t>
            </a:r>
          </a:p>
          <a:p>
            <a:pPr marL="0" indent="0">
              <a:buNone/>
            </a:pPr>
            <a:r>
              <a:rPr lang="ru-RU" dirty="0" smtClean="0"/>
              <a:t>- </a:t>
            </a:r>
            <a:r>
              <a:rPr lang="ru-RU" dirty="0"/>
              <a:t>федеральный уровень – Министерство финансов Российской Федерации.</a:t>
            </a:r>
          </a:p>
          <a:p>
            <a:pPr marL="0" indent="0">
              <a:buNone/>
            </a:pPr>
            <a:r>
              <a:rPr lang="ru-RU" dirty="0"/>
              <a:t>- уровень субъекта Российской Федерации – органы исполнительной власти субъектов Российской Федерации, осуществляющие составление и организацию исполнения бюджетов субъектов Российской Федерации (министерства финансов, департаменты финансов, управления финансов и др.).</a:t>
            </a:r>
          </a:p>
          <a:p>
            <a:pPr marL="0" indent="0">
              <a:buNone/>
            </a:pPr>
            <a:r>
              <a:rPr lang="ru-RU" dirty="0"/>
              <a:t>- местный уровень – органы (должностные лица) местных администраций, осуществляющие составление и организацию исполнения местных бюджетов (департаменты финансов, управления финансов, финансовые отделы и др.). </a:t>
            </a:r>
          </a:p>
          <a:p>
            <a:endParaRPr lang="ru-RU" sz="3700" dirty="0"/>
          </a:p>
        </p:txBody>
      </p:sp>
    </p:spTree>
    <p:extLst>
      <p:ext uri="{BB962C8B-B14F-4D97-AF65-F5344CB8AC3E}">
        <p14:creationId xmlns:p14="http://schemas.microsoft.com/office/powerpoint/2010/main" val="14983993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901" y="2707332"/>
            <a:ext cx="6512512" cy="3096345"/>
          </a:xfrm>
        </p:spPr>
        <p:txBody>
          <a:bodyPr>
            <a:normAutofit/>
          </a:bodyPr>
          <a:lstStyle/>
          <a:p>
            <a:pPr marL="320040" indent="-320040" algn="l" fontAlgn="auto">
              <a:spcAft>
                <a:spcPts val="0"/>
              </a:spcAft>
              <a:buClr>
                <a:schemeClr val="accent6">
                  <a:lumMod val="75000"/>
                </a:schemeClr>
              </a:buClr>
              <a:defRPr/>
            </a:pPr>
            <a:r>
              <a:rPr lang="ru-RU" sz="2400" b="0" dirty="0" smtClean="0"/>
              <a:t>Брошюра подготовлена:</a:t>
            </a:r>
            <a:br>
              <a:rPr lang="ru-RU" sz="2400" b="0" dirty="0" smtClean="0"/>
            </a:br>
            <a:r>
              <a:rPr lang="ru-RU" sz="2400" dirty="0" smtClean="0"/>
              <a:t>Финансовое управление</a:t>
            </a:r>
            <a:br>
              <a:rPr lang="ru-RU" sz="2400" dirty="0" smtClean="0"/>
            </a:br>
            <a:r>
              <a:rPr lang="ru-RU" sz="2400" dirty="0" smtClean="0"/>
              <a:t>Администрации муниципального</a:t>
            </a:r>
            <a:br>
              <a:rPr lang="ru-RU" sz="2400" dirty="0" smtClean="0"/>
            </a:br>
            <a:r>
              <a:rPr lang="ru-RU" sz="2400" dirty="0" smtClean="0"/>
              <a:t>образования «</a:t>
            </a:r>
            <a:r>
              <a:rPr lang="ru-RU" sz="2400" dirty="0" err="1" smtClean="0"/>
              <a:t>Тахтамукайский</a:t>
            </a:r>
            <a:r>
              <a:rPr lang="ru-RU" sz="2400" dirty="0" smtClean="0"/>
              <a:t> район»</a:t>
            </a:r>
            <a:br>
              <a:rPr lang="ru-RU" sz="2400" dirty="0" smtClean="0"/>
            </a:br>
            <a:r>
              <a:rPr lang="ru-RU" sz="2400" b="0" dirty="0" smtClean="0"/>
              <a:t>Контактные данные:</a:t>
            </a:r>
            <a:br>
              <a:rPr lang="ru-RU" sz="2400" b="0" dirty="0" smtClean="0"/>
            </a:br>
            <a:r>
              <a:rPr lang="ru-RU" sz="2400" b="0" dirty="0" smtClean="0"/>
              <a:t>адрес: </a:t>
            </a:r>
            <a:r>
              <a:rPr lang="ru-RU" sz="2400" dirty="0" err="1" smtClean="0"/>
              <a:t>а.Тахтамукай</a:t>
            </a:r>
            <a:r>
              <a:rPr lang="ru-RU" sz="2400" dirty="0" smtClean="0"/>
              <a:t>, </a:t>
            </a:r>
            <a:r>
              <a:rPr lang="ru-RU" sz="2400" dirty="0" err="1" smtClean="0"/>
              <a:t>ул.Ленина</a:t>
            </a:r>
            <a:r>
              <a:rPr lang="ru-RU" sz="2400" dirty="0" smtClean="0"/>
              <a:t>, 60</a:t>
            </a:r>
            <a:br>
              <a:rPr lang="ru-RU" sz="2400" dirty="0" smtClean="0"/>
            </a:br>
            <a:r>
              <a:rPr lang="ru-RU" sz="2400" b="0" dirty="0" smtClean="0"/>
              <a:t>тел. (факс) </a:t>
            </a:r>
            <a:r>
              <a:rPr lang="ru-RU" sz="2400" dirty="0" smtClean="0"/>
              <a:t>96-3-18</a:t>
            </a:r>
            <a:br>
              <a:rPr lang="ru-RU" sz="2400" dirty="0" smtClean="0"/>
            </a:br>
            <a:r>
              <a:rPr lang="ru-RU" sz="2400" b="0" dirty="0" err="1" smtClean="0"/>
              <a:t>Эл.адрес</a:t>
            </a:r>
            <a:r>
              <a:rPr lang="ru-RU" sz="2400" b="0" dirty="0" smtClean="0"/>
              <a:t>: </a:t>
            </a:r>
            <a:r>
              <a:rPr lang="en-US" sz="2400" dirty="0" smtClean="0"/>
              <a:t>finuprta@mail.ru</a:t>
            </a:r>
            <a:endParaRPr lang="ru-RU" sz="2400" b="0" dirty="0"/>
          </a:p>
        </p:txBody>
      </p:sp>
      <p:pic>
        <p:nvPicPr>
          <p:cNvPr id="29698" name="Рисунок 3" descr="Вырезка экрана"/>
          <p:cNvPicPr>
            <a:picLocks noChangeAspect="1"/>
          </p:cNvPicPr>
          <p:nvPr/>
        </p:nvPicPr>
        <p:blipFill>
          <a:blip r:embed="rId2"/>
          <a:srcRect/>
          <a:stretch>
            <a:fillRect/>
          </a:stretch>
        </p:blipFill>
        <p:spPr bwMode="auto">
          <a:xfrm>
            <a:off x="1908175" y="115888"/>
            <a:ext cx="4905375" cy="250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10" y="5445224"/>
            <a:ext cx="7488830" cy="936103"/>
          </a:xfrm>
        </p:spPr>
        <p:txBody>
          <a:bodyPr>
            <a:normAutofit fontScale="90000"/>
          </a:bodyPr>
          <a:lstStyle/>
          <a:p>
            <a:pPr marL="320040" indent="-320040" algn="l" fontAlgn="auto">
              <a:spcAft>
                <a:spcPts val="0"/>
              </a:spcAft>
              <a:buClr>
                <a:schemeClr val="accent6">
                  <a:lumMod val="75000"/>
                </a:schemeClr>
              </a:buClr>
              <a:defRPr/>
            </a:pPr>
            <a:r>
              <a:rPr lang="ru-RU" sz="1400" dirty="0" smtClean="0"/>
              <a:t>        Доходы (</a:t>
            </a:r>
            <a:r>
              <a:rPr lang="ru-RU" sz="1400" dirty="0" err="1" smtClean="0"/>
              <a:t>т.р</a:t>
            </a:r>
            <a:r>
              <a:rPr lang="ru-RU" sz="1400" dirty="0" smtClean="0"/>
              <a:t>.)    1 479 766,0        1 183 368 ,0        1 207 621,0    </a:t>
            </a:r>
            <a:br>
              <a:rPr lang="ru-RU" sz="1400" dirty="0" smtClean="0"/>
            </a:br>
            <a:r>
              <a:rPr lang="ru-RU" sz="1400" dirty="0" smtClean="0"/>
              <a:t>Расходы (</a:t>
            </a:r>
            <a:r>
              <a:rPr lang="ru-RU" sz="1400" dirty="0" err="1" smtClean="0"/>
              <a:t>т.р</a:t>
            </a:r>
            <a:r>
              <a:rPr lang="ru-RU" sz="1400" dirty="0" smtClean="0"/>
              <a:t>.)   1 514 276,0        1 212 933,0         1 241 703,0</a:t>
            </a:r>
            <a:br>
              <a:rPr lang="ru-RU" sz="1400" dirty="0" smtClean="0"/>
            </a:br>
            <a:r>
              <a:rPr lang="ru-RU" sz="1400" dirty="0" smtClean="0"/>
              <a:t>Дефицит (</a:t>
            </a:r>
            <a:r>
              <a:rPr lang="ru-RU" sz="1400" dirty="0" err="1" smtClean="0"/>
              <a:t>т.р</a:t>
            </a:r>
            <a:r>
              <a:rPr lang="ru-RU" sz="1400" dirty="0" smtClean="0"/>
              <a:t>.)         34 510,0             29 565,0               34 082,0</a:t>
            </a:r>
            <a:br>
              <a:rPr lang="ru-RU" sz="1400" dirty="0" smtClean="0"/>
            </a:br>
            <a:endParaRPr lang="ru-RU" sz="1400" dirty="0"/>
          </a:p>
        </p:txBody>
      </p:sp>
      <p:sp>
        <p:nvSpPr>
          <p:cNvPr id="17410" name="Объект 2"/>
          <p:cNvSpPr>
            <a:spLocks noGrp="1"/>
          </p:cNvSpPr>
          <p:nvPr>
            <p:ph idx="1"/>
          </p:nvPr>
        </p:nvSpPr>
        <p:spPr>
          <a:xfrm>
            <a:off x="539750" y="260649"/>
            <a:ext cx="8353425" cy="3312368"/>
          </a:xfrm>
        </p:spPr>
        <p:txBody>
          <a:bodyPr/>
          <a:lstStyle/>
          <a:p>
            <a:r>
              <a:rPr lang="ru-RU" sz="1600" b="1" dirty="0" smtClean="0"/>
              <a:t>Основные параметры  бюджета муниципального образования «</a:t>
            </a:r>
            <a:r>
              <a:rPr lang="ru-RU" sz="1600" b="1" dirty="0" err="1" smtClean="0"/>
              <a:t>Тахтамукайский</a:t>
            </a:r>
            <a:r>
              <a:rPr lang="ru-RU" sz="1600" b="1" dirty="0" smtClean="0"/>
              <a:t> район»</a:t>
            </a:r>
          </a:p>
        </p:txBody>
      </p:sp>
      <p:graphicFrame>
        <p:nvGraphicFramePr>
          <p:cNvPr id="3" name="Диаграмма 3"/>
          <p:cNvGraphicFramePr>
            <a:graphicFrameLocks/>
          </p:cNvGraphicFramePr>
          <p:nvPr>
            <p:extLst>
              <p:ext uri="{D42A27DB-BD31-4B8C-83A1-F6EECF244321}">
                <p14:modId xmlns:p14="http://schemas.microsoft.com/office/powerpoint/2010/main" val="934826099"/>
              </p:ext>
            </p:extLst>
          </p:nvPr>
        </p:nvGraphicFramePr>
        <p:xfrm>
          <a:off x="971600" y="980728"/>
          <a:ext cx="7345363"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268244238"/>
              </p:ext>
            </p:extLst>
          </p:nvPr>
        </p:nvGraphicFramePr>
        <p:xfrm>
          <a:off x="633413" y="209550"/>
          <a:ext cx="7877175" cy="622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6" y="332656"/>
            <a:ext cx="6512511" cy="1143000"/>
          </a:xfrm>
        </p:spPr>
        <p:txBody>
          <a:bodyPr/>
          <a:lstStyle/>
          <a:p>
            <a:pPr marL="320040" indent="-320040" algn="ctr" fontAlgn="auto">
              <a:spcAft>
                <a:spcPts val="0"/>
              </a:spcAft>
              <a:buClr>
                <a:schemeClr val="accent6">
                  <a:lumMod val="75000"/>
                </a:schemeClr>
              </a:buClr>
              <a:defRPr/>
            </a:pPr>
            <a:r>
              <a:rPr lang="ru-RU" sz="1600" dirty="0" smtClean="0">
                <a:effectLst>
                  <a:outerShdw blurRad="38100" dist="38100" dir="2700000" algn="tl">
                    <a:srgbClr val="000000">
                      <a:alpha val="43137"/>
                    </a:srgbClr>
                  </a:outerShdw>
                  <a:reflection blurRad="6350" stA="55000" endA="300" endPos="45500" dir="5400000" sy="-100000" algn="bl" rotWithShape="0"/>
                </a:effectLst>
              </a:rPr>
              <a:t>Из каких поступлений формируется доходная часть бюджета муниципального образования «</a:t>
            </a:r>
            <a:r>
              <a:rPr lang="ru-RU" sz="1600" dirty="0" err="1" smtClean="0">
                <a:effectLst>
                  <a:outerShdw blurRad="38100" dist="38100" dir="2700000" algn="tl">
                    <a:srgbClr val="000000">
                      <a:alpha val="43137"/>
                    </a:srgbClr>
                  </a:outerShdw>
                  <a:reflection blurRad="6350" stA="55000" endA="300" endPos="45500" dir="5400000" sy="-100000" algn="bl" rotWithShape="0"/>
                </a:effectLst>
              </a:rPr>
              <a:t>Тахтамукайский</a:t>
            </a:r>
            <a:r>
              <a:rPr lang="ru-RU" sz="1600" dirty="0" smtClean="0">
                <a:effectLst>
                  <a:outerShdw blurRad="38100" dist="38100" dir="2700000" algn="tl">
                    <a:srgbClr val="000000">
                      <a:alpha val="43137"/>
                    </a:srgbClr>
                  </a:outerShdw>
                  <a:reflection blurRad="6350" stA="55000" endA="300" endPos="45500" dir="5400000" sy="-100000" algn="bl" rotWithShape="0"/>
                </a:effectLst>
              </a:rPr>
              <a:t> район»</a:t>
            </a:r>
            <a:endParaRPr lang="ru-RU" sz="1600" dirty="0">
              <a:effectLst>
                <a:outerShdw blurRad="38100" dist="38100" dir="2700000" algn="tl">
                  <a:srgbClr val="000000">
                    <a:alpha val="43137"/>
                  </a:srgbClr>
                </a:outerShdw>
                <a:reflection blurRad="6350" stA="55000" endA="300" endPos="45500" dir="5400000" sy="-100000" algn="bl" rotWithShape="0"/>
              </a:effectLst>
            </a:endParaRPr>
          </a:p>
        </p:txBody>
      </p:sp>
      <p:graphicFrame>
        <p:nvGraphicFramePr>
          <p:cNvPr id="3" name="Схема 2"/>
          <p:cNvGraphicFramePr/>
          <p:nvPr>
            <p:extLst>
              <p:ext uri="{D42A27DB-BD31-4B8C-83A1-F6EECF244321}">
                <p14:modId xmlns:p14="http://schemas.microsoft.com/office/powerpoint/2010/main" val="1470948256"/>
              </p:ext>
            </p:extLst>
          </p:nvPr>
        </p:nvGraphicFramePr>
        <p:xfrm>
          <a:off x="467544" y="980728"/>
          <a:ext cx="8208912" cy="554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564281"/>
            <a:ext cx="1656184" cy="117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309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4" y="260648"/>
            <a:ext cx="6512511" cy="1143000"/>
          </a:xfrm>
        </p:spPr>
        <p:txBody>
          <a:bodyPr>
            <a:normAutofit/>
          </a:bodyPr>
          <a:lstStyle/>
          <a:p>
            <a:pPr marL="320040" indent="-320040" algn="ctr" fontAlgn="auto">
              <a:spcAft>
                <a:spcPts val="0"/>
              </a:spcAft>
              <a:buClr>
                <a:schemeClr val="accent6">
                  <a:lumMod val="75000"/>
                </a:schemeClr>
              </a:buClr>
              <a:defRPr/>
            </a:pPr>
            <a:r>
              <a:rPr lang="ru-RU" sz="2000" dirty="0" smtClean="0"/>
              <a:t>Структура доходов  бюджета МО «</a:t>
            </a:r>
            <a:r>
              <a:rPr lang="ru-RU" sz="2000" dirty="0" err="1" smtClean="0"/>
              <a:t>Тахтамукайский</a:t>
            </a:r>
            <a:r>
              <a:rPr lang="ru-RU" sz="2000" dirty="0" smtClean="0"/>
              <a:t> район» (2017-2021 гг.)</a:t>
            </a:r>
            <a:br>
              <a:rPr lang="ru-RU" sz="2000" dirty="0" smtClean="0"/>
            </a:br>
            <a:endParaRPr lang="ru-RU" sz="2000" dirty="0"/>
          </a:p>
        </p:txBody>
      </p:sp>
      <p:graphicFrame>
        <p:nvGraphicFramePr>
          <p:cNvPr id="3" name="Диаграмма 3"/>
          <p:cNvGraphicFramePr>
            <a:graphicFrameLocks/>
          </p:cNvGraphicFramePr>
          <p:nvPr>
            <p:extLst>
              <p:ext uri="{D42A27DB-BD31-4B8C-83A1-F6EECF244321}">
                <p14:modId xmlns:p14="http://schemas.microsoft.com/office/powerpoint/2010/main" val="2169510185"/>
              </p:ext>
            </p:extLst>
          </p:nvPr>
        </p:nvGraphicFramePr>
        <p:xfrm>
          <a:off x="827088" y="1196975"/>
          <a:ext cx="7777162" cy="5400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4286</TotalTime>
  <Words>4710</Words>
  <Application>Microsoft Office PowerPoint</Application>
  <PresentationFormat>Экран (4:3)</PresentationFormat>
  <Paragraphs>913</Paragraphs>
  <Slides>45</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45</vt:i4>
      </vt:variant>
    </vt:vector>
  </HeadingPairs>
  <TitlesOfParts>
    <vt:vector size="47" baseType="lpstr">
      <vt:lpstr>Трек</vt:lpstr>
      <vt:lpstr>Document</vt:lpstr>
      <vt:lpstr>Бюджет для граждан</vt:lpstr>
      <vt:lpstr>СОДЕРЖАНИЕ:</vt:lpstr>
      <vt:lpstr>Презентация PowerPoint</vt:lpstr>
      <vt:lpstr>Презентация PowerPoint</vt:lpstr>
      <vt:lpstr>        Доходы (т.р.)    1 479 766,0        1 183 368 ,0        1 207 621,0     Расходы (т.р.)   1 514 276,0        1 212 933,0         1 241 703,0 Дефицит (т.р.)         34 510,0             29 565,0               34 082,0 </vt:lpstr>
      <vt:lpstr>Презентация PowerPoint</vt:lpstr>
      <vt:lpstr>Из каких поступлений формируется доходная часть бюджета муниципального образования «Тахтамукайский район»</vt:lpstr>
      <vt:lpstr>Презентация PowerPoint</vt:lpstr>
      <vt:lpstr>Структура доходов  бюджета МО «Тахтамукайский район» (2017-2021 гг.) </vt:lpstr>
      <vt:lpstr>Структура налоговых доходов в проекте бюджета МО «Тахтамукайский район»  на 2019 год</vt:lpstr>
      <vt:lpstr>Безвозмездные поступления из республиканского бюджета  Все жители России являются гражданами своей страны и должны иметь равный доступ к услугам. Именно поэтому существует система межбюджетных отношений – это отношения между органами государственной власти РФ, органами государственной власти субъектов РФ и органами местного самоуправления, связанные и формированием и исполнением соответствующих бюджетов. В рамках этих отношений распределяются финансовые потоки, при которых субъекты с низкими доходами получают межбюджетную помощь от вышестоящих бюджетов.  Структура безвозмездных поступлений из республиканского бюджета  в  бюджете МО «Тахтамукайский район» на 2019-2021 гг. (тыс.руб.)</vt:lpstr>
      <vt:lpstr>КРУПНЕЙШИЕ НАЛОГОПЛАТЕЛЬЩИКИ В ТАХТАМУКАЙСКОМ РАЙОНЕ</vt:lpstr>
      <vt:lpstr>Межбюджетные трансферты – средства, предоставляемые одним бюджетом бюджетной системы Российской федерации другому бюджетному бюджетной системы Российской Федерации. Межбюджетные трансферты из бюджета МО «Тахтамукайский район» в бюджеты поселений в 2019 году составят (тыс.руб.) </vt:lpstr>
      <vt:lpstr>РАСПРЕДЕЛЕНИЕ ДОТАЦИЙ НА ВЫРАВНИВАНИЕ БЮДЖЕТНОЙ ОБЕСПЕЧЕННОСТИ ПОСЕЛЕНИЙ ИЗ ФОНДА ФИНАНСОВОЙ ПОДДЕРЖКИ ПОСЕЛЕНИЙ МУНИЦИПАЛЬНОГО ОБРАЗОВАНИЯ «ТАХТАМУКАЙСКИЙ РАЙОН» НА 2019 ГОД</vt:lpstr>
      <vt:lpstr>МУНИЦИПАЛЬНЫЙ ДОЛГ  Муниципальный долг   -    обязательства, возникающие из   муниципальных заимствований, гарантий по обязательствам третьих лиц, другие обязательства в соответствии   с   видами   долговых  обязательств, установленными Бюджетным Кодексом РФ, принятые на себя муниципальным образованием. Предельный объем муниципального долга позволяет регулировать  его объем. Предельный объем муниципального долга не  может  превышать  объем  доходов соответствующего  бюджета  без  учета  финансовой помощи из бюджетов других уровней  бюджетной системы.  Решением  о  местном  бюджете   устанавливается верхний предел муниципального долга по состоянию на 1 января года, следующего очередным  финансовым годом  (очередным финансовым годом и каждым  годом планового периода), представляющий собой расчетный показатель,  с  указанием      в том числе верхнего предела долга по муниципальным гарантиям.   </vt:lpstr>
      <vt:lpstr>ДИНАМИКА  ИЗМЕНЕНИЯ ОБЪЕМА РАСХОДОВ  В  БЮДЖЕТЕ МО «ТАХТАМУКАЙСКИЙ РАЙОН» НА 2019-2021 ГГ.</vt:lpstr>
      <vt:lpstr>Основные направления расходов в  бюджете МО «Тахтамукайский район» на 2019 г. (тыс.руб.)</vt:lpstr>
      <vt:lpstr>Распределение расходов в  бюджете МО «Тахтамукайский район» на 2019 год на плановый период 2020-2021 гг. по разделам и подразделам классификаций расходов бюджетов Российской Федерации (тыс.руб.)</vt:lpstr>
      <vt:lpstr>Презентация PowerPoint</vt:lpstr>
      <vt:lpstr>Соотношение программных и непрограммных расходов бюджета МО «Тахтамукайский район» на 2019 г. (тыс.руб.)</vt:lpstr>
      <vt:lpstr>МУНИЦИПАЛЬНАЯ ПРОГРАММА МО «ТАХТАМУКАЙСКИЙ РАЙОН» «УПРАВЛЕНИЕ МУНИЦИПАЛЬНЫМИ ФИНАНСАМИ И МУНИЦИПАЛЬНЫМ ДОЛГОМ» СРОК РЕАЛИЗАЦИИ :2019-2024 ГОДЫ  </vt:lpstr>
      <vt:lpstr>Презентация PowerPoint</vt:lpstr>
      <vt:lpstr>Презентация PowerPoint</vt:lpstr>
      <vt:lpstr>Презентация PowerPoint</vt:lpstr>
      <vt:lpstr>Презентация PowerPoint</vt:lpstr>
      <vt:lpstr>Перечень муниципальных программ МО «Тахтамукайский район» на 2019 г. (тыс.руб.)</vt:lpstr>
      <vt:lpstr>Презентация PowerPoint</vt:lpstr>
      <vt:lpstr>Презентация PowerPoint</vt:lpstr>
      <vt:lpstr>Перечень ведомственных целевых программ МО «Тахтамукайский район» на 2019 г.</vt:lpstr>
      <vt:lpstr>Презентация PowerPoint</vt:lpstr>
      <vt:lpstr>ОБЩЕСТВЕННО-ЗНАЧИМЫЕ ПРОЕКТЫ  </vt:lpstr>
      <vt:lpstr>В ОБЩЕЙ СТРУКТУРЕ РАСХОДОВ БЮДЖЕТА МО «ТАХТАМУКАЙСКИЙ РАЙОН»  НАИБОЛЬШИЙ ОБЪЕМ ЗАНИМАЮТ НАПРАВЛЕНИЯ СОЦИАЛЬНОЙ СФЕРЫ: ОБРАЗОВАНИЕ, КУЛЬТУРА . СОЦИАЛЬНАЯ ПОЛИТИКА, ФИЗИЧЕСКАЯ КУЛЬТУРА И СПОРТ, СРЕДСТВА МАССОВОЙ ИНФОРМАЦИИ.</vt:lpstr>
      <vt:lpstr>Информация о расходах бюджета с учетом интересов целевых групп пользователей информации, содержащейся в бюджете для граждан</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Глоссарий</vt:lpstr>
      <vt:lpstr>Брошюра подготовлена: Финансовое управление Администрации муниципального образования «Тахтамукайский район» Контактные данные: адрес: а.Тахтамукай, ул.Ленина, 60 тел. (факс) 96-3-18 Эл.адрес: finuprta@mail.ru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Света</dc:creator>
  <cp:lastModifiedBy>Светлана</cp:lastModifiedBy>
  <cp:revision>420</cp:revision>
  <cp:lastPrinted>2018-11-21T07:21:08Z</cp:lastPrinted>
  <dcterms:created xsi:type="dcterms:W3CDTF">2014-08-05T05:31:38Z</dcterms:created>
  <dcterms:modified xsi:type="dcterms:W3CDTF">2018-11-21T11:26:35Z</dcterms:modified>
</cp:coreProperties>
</file>