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1" r:id="rId1"/>
  </p:sldMasterIdLst>
  <p:notesMasterIdLst>
    <p:notesMasterId r:id="rId51"/>
  </p:notesMasterIdLst>
  <p:sldIdLst>
    <p:sldId id="256" r:id="rId2"/>
    <p:sldId id="299" r:id="rId3"/>
    <p:sldId id="276" r:id="rId4"/>
    <p:sldId id="307" r:id="rId5"/>
    <p:sldId id="308" r:id="rId6"/>
    <p:sldId id="309" r:id="rId7"/>
    <p:sldId id="311" r:id="rId8"/>
    <p:sldId id="283" r:id="rId9"/>
    <p:sldId id="258" r:id="rId10"/>
    <p:sldId id="259" r:id="rId11"/>
    <p:sldId id="260" r:id="rId12"/>
    <p:sldId id="274" r:id="rId13"/>
    <p:sldId id="261" r:id="rId14"/>
    <p:sldId id="262" r:id="rId15"/>
    <p:sldId id="263" r:id="rId16"/>
    <p:sldId id="300" r:id="rId17"/>
    <p:sldId id="265" r:id="rId18"/>
    <p:sldId id="297" r:id="rId19"/>
    <p:sldId id="284" r:id="rId20"/>
    <p:sldId id="275" r:id="rId21"/>
    <p:sldId id="296" r:id="rId22"/>
    <p:sldId id="281" r:id="rId23"/>
    <p:sldId id="282" r:id="rId24"/>
    <p:sldId id="269" r:id="rId25"/>
    <p:sldId id="302" r:id="rId26"/>
    <p:sldId id="303" r:id="rId27"/>
    <p:sldId id="304" r:id="rId28"/>
    <p:sldId id="305" r:id="rId29"/>
    <p:sldId id="314" r:id="rId30"/>
    <p:sldId id="272" r:id="rId31"/>
    <p:sldId id="273" r:id="rId32"/>
    <p:sldId id="279" r:id="rId33"/>
    <p:sldId id="267" r:id="rId34"/>
    <p:sldId id="278" r:id="rId35"/>
    <p:sldId id="280" r:id="rId36"/>
    <p:sldId id="298" r:id="rId37"/>
    <p:sldId id="270" r:id="rId38"/>
    <p:sldId id="285" r:id="rId39"/>
    <p:sldId id="286" r:id="rId40"/>
    <p:sldId id="287" r:id="rId41"/>
    <p:sldId id="288" r:id="rId42"/>
    <p:sldId id="289" r:id="rId43"/>
    <p:sldId id="290" r:id="rId44"/>
    <p:sldId id="291" r:id="rId45"/>
    <p:sldId id="292" r:id="rId46"/>
    <p:sldId id="293" r:id="rId47"/>
    <p:sldId id="294" r:id="rId48"/>
    <p:sldId id="295" r:id="rId49"/>
    <p:sldId id="271" r:id="rId50"/>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274452739776101"/>
          <c:y val="3.5781250000000001E-2"/>
          <c:w val="0.58073904486803052"/>
          <c:h val="0.83088558070866136"/>
        </c:manualLayout>
      </c:layout>
      <c:bar3DChart>
        <c:barDir val="col"/>
        <c:grouping val="clustered"/>
        <c:varyColors val="0"/>
        <c:ser>
          <c:idx val="0"/>
          <c:order val="0"/>
          <c:tx>
            <c:strRef>
              <c:f>Лист1!$B$1</c:f>
              <c:strCache>
                <c:ptCount val="1"/>
                <c:pt idx="0">
                  <c:v>Доходы, всего, тыс.руб.</c:v>
                </c:pt>
              </c:strCache>
            </c:strRef>
          </c:tx>
          <c:invertIfNegative val="0"/>
          <c:cat>
            <c:numRef>
              <c:f>Лист1!$A$2:$A$4</c:f>
              <c:numCache>
                <c:formatCode>General</c:formatCode>
                <c:ptCount val="3"/>
                <c:pt idx="0">
                  <c:v>2020</c:v>
                </c:pt>
                <c:pt idx="1">
                  <c:v>2021</c:v>
                </c:pt>
                <c:pt idx="2">
                  <c:v>2022</c:v>
                </c:pt>
              </c:numCache>
            </c:numRef>
          </c:cat>
          <c:val>
            <c:numRef>
              <c:f>Лист1!$B$2:$B$4</c:f>
              <c:numCache>
                <c:formatCode>General</c:formatCode>
                <c:ptCount val="3"/>
                <c:pt idx="0">
                  <c:v>1442466</c:v>
                </c:pt>
                <c:pt idx="1">
                  <c:v>1456524</c:v>
                </c:pt>
                <c:pt idx="2">
                  <c:v>1454696</c:v>
                </c:pt>
              </c:numCache>
            </c:numRef>
          </c:val>
        </c:ser>
        <c:ser>
          <c:idx val="1"/>
          <c:order val="1"/>
          <c:tx>
            <c:strRef>
              <c:f>Лист1!$C$1</c:f>
              <c:strCache>
                <c:ptCount val="1"/>
                <c:pt idx="0">
                  <c:v>Расходы, всего, тыс.руб.</c:v>
                </c:pt>
              </c:strCache>
            </c:strRef>
          </c:tx>
          <c:invertIfNegative val="0"/>
          <c:cat>
            <c:numRef>
              <c:f>Лист1!$A$2:$A$4</c:f>
              <c:numCache>
                <c:formatCode>General</c:formatCode>
                <c:ptCount val="3"/>
                <c:pt idx="0">
                  <c:v>2020</c:v>
                </c:pt>
                <c:pt idx="1">
                  <c:v>2021</c:v>
                </c:pt>
                <c:pt idx="2">
                  <c:v>2022</c:v>
                </c:pt>
              </c:numCache>
            </c:numRef>
          </c:cat>
          <c:val>
            <c:numRef>
              <c:f>Лист1!$C$2:$C$4</c:f>
              <c:numCache>
                <c:formatCode>General</c:formatCode>
                <c:ptCount val="3"/>
                <c:pt idx="0">
                  <c:v>1459260</c:v>
                </c:pt>
                <c:pt idx="1">
                  <c:v>1479368</c:v>
                </c:pt>
                <c:pt idx="2">
                  <c:v>1472780</c:v>
                </c:pt>
              </c:numCache>
            </c:numRef>
          </c:val>
        </c:ser>
        <c:ser>
          <c:idx val="2"/>
          <c:order val="2"/>
          <c:tx>
            <c:strRef>
              <c:f>Лист1!$D$1</c:f>
              <c:strCache>
                <c:ptCount val="1"/>
                <c:pt idx="0">
                  <c:v>Дефицит, тыс.руб.</c:v>
                </c:pt>
              </c:strCache>
            </c:strRef>
          </c:tx>
          <c:invertIfNegative val="0"/>
          <c:cat>
            <c:numRef>
              <c:f>Лист1!$A$2:$A$4</c:f>
              <c:numCache>
                <c:formatCode>General</c:formatCode>
                <c:ptCount val="3"/>
                <c:pt idx="0">
                  <c:v>2020</c:v>
                </c:pt>
                <c:pt idx="1">
                  <c:v>2021</c:v>
                </c:pt>
                <c:pt idx="2">
                  <c:v>2022</c:v>
                </c:pt>
              </c:numCache>
            </c:numRef>
          </c:cat>
          <c:val>
            <c:numRef>
              <c:f>Лист1!$D$2:$D$4</c:f>
              <c:numCache>
                <c:formatCode>General</c:formatCode>
                <c:ptCount val="3"/>
                <c:pt idx="0">
                  <c:v>16794</c:v>
                </c:pt>
                <c:pt idx="1">
                  <c:v>22844</c:v>
                </c:pt>
                <c:pt idx="2">
                  <c:v>18084</c:v>
                </c:pt>
              </c:numCache>
            </c:numRef>
          </c:val>
        </c:ser>
        <c:dLbls>
          <c:showLegendKey val="0"/>
          <c:showVal val="0"/>
          <c:showCatName val="0"/>
          <c:showSerName val="0"/>
          <c:showPercent val="0"/>
          <c:showBubbleSize val="0"/>
        </c:dLbls>
        <c:gapWidth val="150"/>
        <c:shape val="cylinder"/>
        <c:axId val="23773184"/>
        <c:axId val="23774720"/>
        <c:axId val="0"/>
      </c:bar3DChart>
      <c:catAx>
        <c:axId val="23773184"/>
        <c:scaling>
          <c:orientation val="minMax"/>
        </c:scaling>
        <c:delete val="0"/>
        <c:axPos val="b"/>
        <c:numFmt formatCode="General" sourceLinked="1"/>
        <c:majorTickMark val="out"/>
        <c:minorTickMark val="none"/>
        <c:tickLblPos val="nextTo"/>
        <c:crossAx val="23774720"/>
        <c:crosses val="autoZero"/>
        <c:auto val="1"/>
        <c:lblAlgn val="ctr"/>
        <c:lblOffset val="100"/>
        <c:noMultiLvlLbl val="0"/>
      </c:catAx>
      <c:valAx>
        <c:axId val="23774720"/>
        <c:scaling>
          <c:orientation val="minMax"/>
        </c:scaling>
        <c:delete val="0"/>
        <c:axPos val="l"/>
        <c:majorGridlines/>
        <c:numFmt formatCode="General" sourceLinked="1"/>
        <c:majorTickMark val="out"/>
        <c:minorTickMark val="none"/>
        <c:tickLblPos val="nextTo"/>
        <c:crossAx val="23773184"/>
        <c:crosses val="autoZero"/>
        <c:crossBetween val="between"/>
      </c:valAx>
      <c:spPr>
        <a:noFill/>
        <a:ln w="25410">
          <a:noFill/>
        </a:ln>
      </c:spPr>
    </c:plotArea>
    <c:legend>
      <c:legendPos val="r"/>
      <c:layout/>
      <c:overlay val="0"/>
    </c:legend>
    <c:plotVisOnly val="1"/>
    <c:dispBlanksAs val="gap"/>
    <c:showDLblsOverMax val="0"/>
  </c:chart>
  <c:txPr>
    <a:bodyPr/>
    <a:lstStyle/>
    <a:p>
      <a:pPr>
        <a:defRPr sz="1801"/>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7635270541082163E-2"/>
          <c:y val="5.9681254254745825E-2"/>
          <c:w val="0.55079759519038074"/>
          <c:h val="0.83180737437298902"/>
        </c:manualLayout>
      </c:layout>
      <c:pie3DChart>
        <c:varyColors val="1"/>
        <c:ser>
          <c:idx val="0"/>
          <c:order val="0"/>
          <c:tx>
            <c:strRef>
              <c:f>Лист1!$B$1</c:f>
              <c:strCache>
                <c:ptCount val="1"/>
                <c:pt idx="0">
                  <c:v>Продажи</c:v>
                </c:pt>
              </c:strCache>
            </c:strRef>
          </c:tx>
          <c:explosion val="25"/>
          <c:dPt>
            <c:idx val="0"/>
            <c:bubble3D val="0"/>
            <c:explosion val="10"/>
          </c:dPt>
          <c:cat>
            <c:strRef>
              <c:f>Лист1!$A$2:$A$3</c:f>
              <c:strCache>
                <c:ptCount val="2"/>
                <c:pt idx="0">
                  <c:v>Расходы направленные на социальную сферу - 1 164 526,0 тыс.руб. - 80%</c:v>
                </c:pt>
                <c:pt idx="1">
                  <c:v>Расходы в других отраслях - 294734,0 тыс.руб. (20%)</c:v>
                </c:pt>
              </c:strCache>
            </c:strRef>
          </c:cat>
          <c:val>
            <c:numRef>
              <c:f>Лист1!$B$2:$B$3</c:f>
              <c:numCache>
                <c:formatCode>General</c:formatCode>
                <c:ptCount val="2"/>
                <c:pt idx="0">
                  <c:v>1164526</c:v>
                </c:pt>
                <c:pt idx="1">
                  <c:v>294734</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4598797595190385"/>
          <c:y val="0.20307283697640327"/>
          <c:w val="0.44439278557114226"/>
          <c:h val="0.59385411244213171"/>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074584403728156E-2"/>
          <c:y val="0.19969666061987817"/>
          <c:w val="0.56218392390819727"/>
          <c:h val="0.62301744157320027"/>
        </c:manualLayout>
      </c:layout>
      <c:pieChart>
        <c:varyColors val="1"/>
        <c:ser>
          <c:idx val="0"/>
          <c:order val="0"/>
          <c:tx>
            <c:strRef>
              <c:f>Лист1!$B$1</c:f>
              <c:strCache>
                <c:ptCount val="1"/>
                <c:pt idx="0">
                  <c:v>Столбец1</c:v>
                </c:pt>
              </c:strCache>
            </c:strRef>
          </c:tx>
          <c:explosion val="25"/>
          <c:cat>
            <c:strRef>
              <c:f>Лист1!$A$2:$A$5</c:f>
              <c:strCache>
                <c:ptCount val="4"/>
                <c:pt idx="0">
                  <c:v>Социальное обеспечение населения - 200,0 т.р.</c:v>
                </c:pt>
                <c:pt idx="1">
                  <c:v>Охрана семьи и детства - 34427,0 т.р.</c:v>
                </c:pt>
                <c:pt idx="2">
                  <c:v>Пенсионное обеспечение - 3037,0 т.р.</c:v>
                </c:pt>
                <c:pt idx="3">
                  <c:v>Другие вопросы -622,0 т.р.</c:v>
                </c:pt>
              </c:strCache>
            </c:strRef>
          </c:cat>
          <c:val>
            <c:numRef>
              <c:f>Лист1!$B$2:$B$5</c:f>
              <c:numCache>
                <c:formatCode>0.0</c:formatCode>
                <c:ptCount val="4"/>
                <c:pt idx="0">
                  <c:v>200</c:v>
                </c:pt>
                <c:pt idx="1">
                  <c:v>34427</c:v>
                </c:pt>
                <c:pt idx="2">
                  <c:v>3037</c:v>
                </c:pt>
                <c:pt idx="3">
                  <c:v>622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463015647226174"/>
          <c:y val="3.0664511468899026E-2"/>
          <c:w val="0.33514734294388654"/>
          <c:h val="0.82288203586192621"/>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1.8630131631464826E-2"/>
          <c:y val="0.17780949175581806"/>
          <c:w val="0.5449731408444326"/>
          <c:h val="0.69243646130822056"/>
        </c:manualLayout>
      </c:layout>
      <c:pieChart>
        <c:varyColors val="1"/>
        <c:ser>
          <c:idx val="0"/>
          <c:order val="0"/>
          <c:tx>
            <c:strRef>
              <c:f>Лист1!$B$1</c:f>
              <c:strCache>
                <c:ptCount val="1"/>
                <c:pt idx="0">
                  <c:v>Доходы бюджета - поступающие в бюджет денежные средства</c:v>
                </c:pt>
              </c:strCache>
            </c:strRef>
          </c:tx>
          <c:explosion val="26"/>
          <c:dPt>
            <c:idx val="0"/>
            <c:bubble3D val="0"/>
            <c:explosion val="9"/>
          </c:dPt>
          <c:dPt>
            <c:idx val="1"/>
            <c:bubble3D val="0"/>
            <c:explosion val="24"/>
          </c:dPt>
          <c:dLbls>
            <c:dLbl>
              <c:idx val="0"/>
              <c:layout/>
              <c:spPr/>
              <c:txPr>
                <a:bodyPr/>
                <a:lstStyle/>
                <a:p>
                  <a:pPr>
                    <a:defRPr/>
                  </a:pPr>
                  <a:endParaRPr lang="ru-RU"/>
                </a:p>
              </c:txPr>
              <c:showLegendKey val="1"/>
              <c:showVal val="1"/>
              <c:showCatName val="0"/>
              <c:showSerName val="0"/>
              <c:showPercent val="0"/>
              <c:showBubbleSize val="0"/>
            </c:dLbl>
            <c:dLbl>
              <c:idx val="1"/>
              <c:layout/>
              <c:spPr/>
              <c:txPr>
                <a:bodyPr/>
                <a:lstStyle/>
                <a:p>
                  <a:pPr>
                    <a:defRPr/>
                  </a:pPr>
                  <a:endParaRPr lang="ru-RU"/>
                </a:p>
              </c:txPr>
              <c:showLegendKey val="1"/>
              <c:showVal val="1"/>
              <c:showCatName val="0"/>
              <c:showSerName val="0"/>
              <c:showPercent val="0"/>
              <c:showBubbleSize val="0"/>
            </c:dLbl>
            <c:showLegendKey val="0"/>
            <c:showVal val="0"/>
            <c:showCatName val="0"/>
            <c:showSerName val="0"/>
            <c:showPercent val="0"/>
            <c:showBubbleSize val="0"/>
          </c:dLbls>
          <c:cat>
            <c:strRef>
              <c:f>Лист1!$A$2:$A$3</c:f>
              <c:strCache>
                <c:ptCount val="2"/>
                <c:pt idx="0">
                  <c:v>Налоговые и неналоговые доходы в 2020 году -  722304,0 тыс.руб. (50%)</c:v>
                </c:pt>
                <c:pt idx="1">
                  <c:v>Безвозмездные поступления -         720 162тыс.руб. (50%)</c:v>
                </c:pt>
              </c:strCache>
            </c:strRef>
          </c:cat>
          <c:val>
            <c:numRef>
              <c:f>Лист1!$B$2:$B$3</c:f>
              <c:numCache>
                <c:formatCode>0.0</c:formatCode>
                <c:ptCount val="2"/>
                <c:pt idx="0">
                  <c:v>722304</c:v>
                </c:pt>
                <c:pt idx="1">
                  <c:v>720162</c:v>
                </c:pt>
              </c:numCache>
            </c:numRef>
          </c:val>
        </c:ser>
        <c:dLbls>
          <c:showLegendKey val="0"/>
          <c:showVal val="0"/>
          <c:showCatName val="0"/>
          <c:showSerName val="0"/>
          <c:showPercent val="0"/>
          <c:showBubbleSize val="0"/>
          <c:showLeaderLines val="1"/>
        </c:dLbls>
        <c:firstSliceAng val="0"/>
      </c:pieChart>
      <c:spPr>
        <a:noFill/>
        <a:ln w="25394">
          <a:noFill/>
        </a:ln>
      </c:spPr>
    </c:plotArea>
    <c:legend>
      <c:legendPos val="r"/>
      <c:legendEntry>
        <c:idx val="0"/>
        <c:txPr>
          <a:bodyPr/>
          <a:lstStyle/>
          <a:p>
            <a:pPr>
              <a:defRPr sz="1600" baseline="0"/>
            </a:pPr>
            <a:endParaRPr lang="ru-RU"/>
          </a:p>
        </c:txPr>
      </c:legendEntry>
      <c:layout>
        <c:manualLayout>
          <c:xMode val="edge"/>
          <c:yMode val="edge"/>
          <c:x val="0.53532744924417697"/>
          <c:y val="0.36699357223204243"/>
          <c:w val="0.4532621149079461"/>
          <c:h val="0.36835780441908217"/>
        </c:manualLayout>
      </c:layout>
      <c:overlay val="0"/>
      <c:txPr>
        <a:bodyPr/>
        <a:lstStyle/>
        <a:p>
          <a:pPr>
            <a:defRPr sz="1600"/>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Неналоговые доходы (тыс.руб.)</c:v>
                </c:pt>
              </c:strCache>
            </c:strRef>
          </c:tx>
          <c:invertIfNegative val="0"/>
          <c:dLbls>
            <c:txPr>
              <a:bodyPr/>
              <a:lstStyle/>
              <a:p>
                <a:pPr>
                  <a:defRPr sz="1399" baseline="0"/>
                </a:pPr>
                <a:endParaRPr lang="ru-RU"/>
              </a:p>
            </c:txPr>
            <c:showLegendKey val="0"/>
            <c:showVal val="1"/>
            <c:showCatName val="0"/>
            <c:showSerName val="0"/>
            <c:showPercent val="0"/>
            <c:showBubbleSize val="0"/>
            <c:showLeaderLines val="0"/>
          </c:dLbls>
          <c:cat>
            <c:numRef>
              <c:f>Лист1!$A$2:$A$6</c:f>
              <c:numCache>
                <c:formatCode>General</c:formatCode>
                <c:ptCount val="5"/>
                <c:pt idx="0">
                  <c:v>2018</c:v>
                </c:pt>
                <c:pt idx="1">
                  <c:v>2019</c:v>
                </c:pt>
                <c:pt idx="2">
                  <c:v>2020</c:v>
                </c:pt>
                <c:pt idx="3">
                  <c:v>2021</c:v>
                </c:pt>
                <c:pt idx="4">
                  <c:v>2022</c:v>
                </c:pt>
              </c:numCache>
            </c:numRef>
          </c:cat>
          <c:val>
            <c:numRef>
              <c:f>Лист1!$B$2:$B$6</c:f>
              <c:numCache>
                <c:formatCode>General</c:formatCode>
                <c:ptCount val="5"/>
                <c:pt idx="0">
                  <c:v>50614</c:v>
                </c:pt>
                <c:pt idx="1">
                  <c:v>62071</c:v>
                </c:pt>
                <c:pt idx="2">
                  <c:v>84045</c:v>
                </c:pt>
                <c:pt idx="3">
                  <c:v>86221</c:v>
                </c:pt>
                <c:pt idx="4">
                  <c:v>89774</c:v>
                </c:pt>
              </c:numCache>
            </c:numRef>
          </c:val>
        </c:ser>
        <c:ser>
          <c:idx val="1"/>
          <c:order val="1"/>
          <c:tx>
            <c:strRef>
              <c:f>Лист1!$C$1</c:f>
              <c:strCache>
                <c:ptCount val="1"/>
                <c:pt idx="0">
                  <c:v>Налоговые доходы (тыс.руб.)</c:v>
                </c:pt>
              </c:strCache>
            </c:strRef>
          </c:tx>
          <c:invertIfNegative val="0"/>
          <c:dLbls>
            <c:txPr>
              <a:bodyPr/>
              <a:lstStyle/>
              <a:p>
                <a:pPr>
                  <a:defRPr sz="1399" baseline="0"/>
                </a:pPr>
                <a:endParaRPr lang="ru-RU"/>
              </a:p>
            </c:txPr>
            <c:showLegendKey val="0"/>
            <c:showVal val="1"/>
            <c:showCatName val="0"/>
            <c:showSerName val="0"/>
            <c:showPercent val="0"/>
            <c:showBubbleSize val="0"/>
            <c:showLeaderLines val="0"/>
          </c:dLbls>
          <c:cat>
            <c:numRef>
              <c:f>Лист1!$A$2:$A$6</c:f>
              <c:numCache>
                <c:formatCode>General</c:formatCode>
                <c:ptCount val="5"/>
                <c:pt idx="0">
                  <c:v>2018</c:v>
                </c:pt>
                <c:pt idx="1">
                  <c:v>2019</c:v>
                </c:pt>
                <c:pt idx="2">
                  <c:v>2020</c:v>
                </c:pt>
                <c:pt idx="3">
                  <c:v>2021</c:v>
                </c:pt>
                <c:pt idx="4">
                  <c:v>2022</c:v>
                </c:pt>
              </c:numCache>
            </c:numRef>
          </c:cat>
          <c:val>
            <c:numRef>
              <c:f>Лист1!$C$2:$C$6</c:f>
              <c:numCache>
                <c:formatCode>General</c:formatCode>
                <c:ptCount val="5"/>
                <c:pt idx="0">
                  <c:v>485805</c:v>
                </c:pt>
                <c:pt idx="1">
                  <c:v>622211</c:v>
                </c:pt>
                <c:pt idx="2">
                  <c:v>638259</c:v>
                </c:pt>
                <c:pt idx="3">
                  <c:v>707126</c:v>
                </c:pt>
                <c:pt idx="4">
                  <c:v>751035</c:v>
                </c:pt>
              </c:numCache>
            </c:numRef>
          </c:val>
        </c:ser>
        <c:dLbls>
          <c:showLegendKey val="0"/>
          <c:showVal val="0"/>
          <c:showCatName val="0"/>
          <c:showSerName val="0"/>
          <c:showPercent val="0"/>
          <c:showBubbleSize val="0"/>
        </c:dLbls>
        <c:gapWidth val="150"/>
        <c:shape val="box"/>
        <c:axId val="26514560"/>
        <c:axId val="26516096"/>
        <c:axId val="0"/>
      </c:bar3DChart>
      <c:catAx>
        <c:axId val="26514560"/>
        <c:scaling>
          <c:orientation val="minMax"/>
        </c:scaling>
        <c:delete val="0"/>
        <c:axPos val="b"/>
        <c:numFmt formatCode="General" sourceLinked="1"/>
        <c:majorTickMark val="out"/>
        <c:minorTickMark val="none"/>
        <c:tickLblPos val="nextTo"/>
        <c:crossAx val="26516096"/>
        <c:crosses val="autoZero"/>
        <c:auto val="1"/>
        <c:lblAlgn val="ctr"/>
        <c:lblOffset val="100"/>
        <c:noMultiLvlLbl val="0"/>
      </c:catAx>
      <c:valAx>
        <c:axId val="26516096"/>
        <c:scaling>
          <c:orientation val="minMax"/>
        </c:scaling>
        <c:delete val="0"/>
        <c:axPos val="l"/>
        <c:majorGridlines/>
        <c:numFmt formatCode="General" sourceLinked="1"/>
        <c:majorTickMark val="out"/>
        <c:minorTickMark val="none"/>
        <c:tickLblPos val="nextTo"/>
        <c:crossAx val="26514560"/>
        <c:crosses val="autoZero"/>
        <c:crossBetween val="between"/>
      </c:valAx>
      <c:spPr>
        <a:noFill/>
        <a:ln w="25387">
          <a:noFill/>
        </a:ln>
      </c:spPr>
    </c:plotArea>
    <c:legend>
      <c:legendPos val="r"/>
      <c:layout/>
      <c:overlay val="0"/>
    </c:legend>
    <c:plotVisOnly val="1"/>
    <c:dispBlanksAs val="gap"/>
    <c:showDLblsOverMax val="0"/>
  </c:chart>
  <c:txPr>
    <a:bodyPr/>
    <a:lstStyle/>
    <a:p>
      <a:pPr>
        <a:defRPr sz="179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359498067466188E-3"/>
          <c:y val="5.296652474049432E-2"/>
          <c:w val="0.48624718621971091"/>
          <c:h val="0.72962583574346573"/>
        </c:manualLayout>
      </c:layout>
      <c:pie3DChart>
        <c:varyColors val="1"/>
        <c:ser>
          <c:idx val="0"/>
          <c:order val="0"/>
          <c:tx>
            <c:strRef>
              <c:f>Лист1!$B$1</c:f>
              <c:strCache>
                <c:ptCount val="1"/>
                <c:pt idx="0">
                  <c:v>Столбец1</c:v>
                </c:pt>
              </c:strCache>
            </c:strRef>
          </c:tx>
          <c:explosion val="25"/>
          <c:dPt>
            <c:idx val="0"/>
            <c:bubble3D val="0"/>
          </c:dPt>
          <c:dPt>
            <c:idx val="1"/>
            <c:bubble3D val="0"/>
          </c:dPt>
          <c:dPt>
            <c:idx val="2"/>
            <c:bubble3D val="0"/>
          </c:dPt>
          <c:dPt>
            <c:idx val="3"/>
            <c:bubble3D val="0"/>
          </c:dPt>
          <c:dPt>
            <c:idx val="4"/>
            <c:bubble3D val="0"/>
          </c:dPt>
          <c:dPt>
            <c:idx val="5"/>
            <c:bubble3D val="0"/>
          </c:dPt>
          <c:dPt>
            <c:idx val="6"/>
            <c:bubble3D val="0"/>
          </c:dPt>
          <c:dLbls>
            <c:dLbl>
              <c:idx val="0"/>
              <c:layout/>
              <c:tx>
                <c:rich>
                  <a:bodyPr/>
                  <a:lstStyle/>
                  <a:p>
                    <a:pPr>
                      <a:defRPr/>
                    </a:pPr>
                    <a:r>
                      <a:rPr lang="ru-RU" dirty="0" smtClean="0"/>
                      <a:t>203 722</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1"/>
              <c:layout>
                <c:manualLayout>
                  <c:x val="-0.11706081907798989"/>
                  <c:y val="0.16629997877744976"/>
                </c:manualLayout>
              </c:layout>
              <c:tx>
                <c:rich>
                  <a:bodyPr/>
                  <a:lstStyle/>
                  <a:p>
                    <a:pPr>
                      <a:defRPr/>
                    </a:pPr>
                    <a:r>
                      <a:rPr lang="ru-RU" dirty="0" smtClean="0"/>
                      <a:t>7</a:t>
                    </a:r>
                    <a:r>
                      <a:rPr lang="ru-RU" baseline="0" dirty="0" smtClean="0"/>
                      <a:t> 124</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2"/>
              <c:layout>
                <c:manualLayout>
                  <c:x val="-0.15246257947846514"/>
                  <c:y val="4.427425539528454E-2"/>
                </c:manualLayout>
              </c:layout>
              <c:tx>
                <c:rich>
                  <a:bodyPr/>
                  <a:lstStyle/>
                  <a:p>
                    <a:pPr>
                      <a:defRPr/>
                    </a:pPr>
                    <a:r>
                      <a:rPr lang="ru-RU" dirty="0" smtClean="0"/>
                      <a:t>44 440</a:t>
                    </a:r>
                    <a:r>
                      <a:rPr lang="en-US" dirty="0" smtClean="0"/>
                      <a:t>,0</a:t>
                    </a:r>
                    <a:r>
                      <a:rPr lang="ru-RU" dirty="0" smtClean="0"/>
                      <a:t> </a:t>
                    </a:r>
                    <a:r>
                      <a:rPr lang="ru-RU" dirty="0" err="1" smtClean="0"/>
                      <a:t>т.р</a:t>
                    </a:r>
                    <a:r>
                      <a:rPr lang="ru-RU" dirty="0" smtClean="0"/>
                      <a:t>.</a:t>
                    </a:r>
                  </a:p>
                </c:rich>
              </c:tx>
              <c:spPr/>
              <c:dLblPos val="bestFit"/>
              <c:showLegendKey val="0"/>
              <c:showVal val="0"/>
              <c:showCatName val="0"/>
              <c:showSerName val="0"/>
              <c:showPercent val="0"/>
              <c:showBubbleSize val="0"/>
            </c:dLbl>
            <c:dLbl>
              <c:idx val="3"/>
              <c:layout/>
              <c:tx>
                <c:rich>
                  <a:bodyPr/>
                  <a:lstStyle/>
                  <a:p>
                    <a:pPr>
                      <a:defRPr/>
                    </a:pPr>
                    <a:r>
                      <a:rPr lang="ru-RU" dirty="0" smtClean="0"/>
                      <a:t>151 561</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4"/>
              <c:layout/>
              <c:tx>
                <c:rich>
                  <a:bodyPr/>
                  <a:lstStyle/>
                  <a:p>
                    <a:pPr>
                      <a:defRPr/>
                    </a:pPr>
                    <a:r>
                      <a:rPr lang="ru-RU" dirty="0" smtClean="0"/>
                      <a:t>213 224</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5"/>
              <c:layout/>
              <c:tx>
                <c:rich>
                  <a:bodyPr/>
                  <a:lstStyle/>
                  <a:p>
                    <a:pPr>
                      <a:defRPr/>
                    </a:pPr>
                    <a:r>
                      <a:rPr lang="ru-RU" dirty="0" smtClean="0"/>
                      <a:t>18 188,</a:t>
                    </a:r>
                    <a:r>
                      <a:rPr lang="en-US" dirty="0" smtClean="0"/>
                      <a:t>0</a:t>
                    </a:r>
                    <a:r>
                      <a:rPr lang="ru-RU" dirty="0" smtClean="0"/>
                      <a:t> </a:t>
                    </a:r>
                    <a:r>
                      <a:rPr lang="ru-RU" dirty="0" err="1" smtClean="0"/>
                      <a:t>т.р</a:t>
                    </a:r>
                    <a:endParaRPr lang="ru-RU" dirty="0" smtClean="0"/>
                  </a:p>
                </c:rich>
              </c:tx>
              <c:spPr/>
              <c:showLegendKey val="0"/>
              <c:showVal val="0"/>
              <c:showCatName val="0"/>
              <c:showSerName val="0"/>
              <c:showPercent val="0"/>
              <c:showBubbleSize val="0"/>
            </c:dLbl>
            <c:dLbl>
              <c:idx val="6"/>
              <c:tx>
                <c:rich>
                  <a:bodyPr/>
                  <a:lstStyle/>
                  <a:p>
                    <a:pPr>
                      <a:defRPr/>
                    </a:pPr>
                    <a:r>
                      <a:rPr lang="ru-RU" dirty="0" smtClean="0"/>
                      <a:t>10368</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showLegendKey val="0"/>
            <c:showVal val="1"/>
            <c:showCatName val="0"/>
            <c:showSerName val="0"/>
            <c:showPercent val="0"/>
            <c:showBubbleSize val="0"/>
            <c:showLeaderLines val="1"/>
          </c:dLbls>
          <c:cat>
            <c:strRef>
              <c:f>Лист1!$A$2:$A$7</c:f>
              <c:strCache>
                <c:ptCount val="6"/>
                <c:pt idx="0">
                  <c:v>Налог на доходы физических лиц - уд.вес 32%</c:v>
                </c:pt>
                <c:pt idx="1">
                  <c:v>Единый сельхозналог -уд.вес 1%</c:v>
                </c:pt>
                <c:pt idx="2">
                  <c:v>Единый налог на вменненый  доход - уд.вес 7%</c:v>
                </c:pt>
                <c:pt idx="3">
                  <c:v>Налог, взимаемый в связи с применением  упрощенной системы налогооблажения - уд.вес 24%</c:v>
                </c:pt>
                <c:pt idx="4">
                  <c:v>Налог на имущество организаций - уд.вес 33 %</c:v>
                </c:pt>
                <c:pt idx="5">
                  <c:v>Причие - уд.вес 3%</c:v>
                </c:pt>
              </c:strCache>
            </c:strRef>
          </c:cat>
          <c:val>
            <c:numRef>
              <c:f>Лист1!$B$2:$B$7</c:f>
              <c:numCache>
                <c:formatCode>0.0</c:formatCode>
                <c:ptCount val="6"/>
                <c:pt idx="0" formatCode="#,##0.0">
                  <c:v>203722</c:v>
                </c:pt>
                <c:pt idx="1">
                  <c:v>7124</c:v>
                </c:pt>
                <c:pt idx="2">
                  <c:v>44440</c:v>
                </c:pt>
                <c:pt idx="3">
                  <c:v>151561</c:v>
                </c:pt>
                <c:pt idx="4">
                  <c:v>213224</c:v>
                </c:pt>
                <c:pt idx="5">
                  <c:v>18188</c:v>
                </c:pt>
              </c:numCache>
            </c:numRef>
          </c:val>
        </c:ser>
        <c:dLbls>
          <c:showLegendKey val="0"/>
          <c:showVal val="0"/>
          <c:showCatName val="0"/>
          <c:showSerName val="0"/>
          <c:showPercent val="0"/>
          <c:showBubbleSize val="0"/>
          <c:showLeaderLines val="1"/>
        </c:dLbls>
      </c:pie3DChart>
      <c:spPr>
        <a:noFill/>
        <a:ln w="25380">
          <a:noFill/>
        </a:ln>
      </c:spPr>
    </c:plotArea>
    <c:legend>
      <c:legendPos val="r"/>
      <c:layout>
        <c:manualLayout>
          <c:xMode val="edge"/>
          <c:yMode val="edge"/>
          <c:x val="0.47480437599276337"/>
          <c:y val="8.6314210723659548E-4"/>
          <c:w val="0.51591305221385042"/>
          <c:h val="0.9991368370368966"/>
        </c:manualLayout>
      </c:layout>
      <c:overlay val="0"/>
      <c:txPr>
        <a:bodyPr/>
        <a:lstStyle/>
        <a:p>
          <a:pPr>
            <a:defRPr sz="1400" b="1"/>
          </a:pPr>
          <a:endParaRPr lang="ru-RU"/>
        </a:p>
      </c:txPr>
    </c:legend>
    <c:plotVisOnly val="1"/>
    <c:dispBlanksAs val="zero"/>
    <c:showDLblsOverMax val="0"/>
  </c:chart>
  <c:txPr>
    <a:bodyPr/>
    <a:lstStyle/>
    <a:p>
      <a:pPr>
        <a:defRPr sz="1799"/>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100"/>
      <c:rAngAx val="0"/>
      <c:perspective val="0"/>
    </c:view3D>
    <c:floor>
      <c:thickness val="0"/>
    </c:floor>
    <c:sideWall>
      <c:thickness val="0"/>
    </c:sideWall>
    <c:backWall>
      <c:thickness val="0"/>
    </c:backWall>
    <c:plotArea>
      <c:layout>
        <c:manualLayout>
          <c:layoutTarget val="inner"/>
          <c:xMode val="edge"/>
          <c:yMode val="edge"/>
          <c:x val="0.11406018018200002"/>
          <c:y val="0.17918069135566334"/>
          <c:w val="0.6310060245831276"/>
          <c:h val="0.70498464647388703"/>
        </c:manualLayout>
      </c:layout>
      <c:bar3DChart>
        <c:barDir val="col"/>
        <c:grouping val="clustered"/>
        <c:varyColors val="0"/>
        <c:ser>
          <c:idx val="0"/>
          <c:order val="0"/>
          <c:tx>
            <c:strRef>
              <c:f>Лист1!$B$1</c:f>
              <c:strCache>
                <c:ptCount val="1"/>
                <c:pt idx="0">
                  <c:v>Столбец1</c:v>
                </c:pt>
              </c:strCache>
            </c:strRef>
          </c:tx>
          <c:spPr>
            <a:ln w="28540">
              <a:noFill/>
            </a:ln>
          </c:spPr>
          <c:invertIfNegative val="0"/>
          <c:dLbls>
            <c:showLegendKey val="0"/>
            <c:showVal val="1"/>
            <c:showCatName val="0"/>
            <c:showSerName val="0"/>
            <c:showPercent val="0"/>
            <c:showBubbleSize val="0"/>
            <c:showLeaderLines val="0"/>
          </c:dLbls>
          <c:cat>
            <c:strRef>
              <c:f>Лист1!$A$2:$A$4</c:f>
              <c:strCache>
                <c:ptCount val="3"/>
                <c:pt idx="0">
                  <c:v>2020</c:v>
                </c:pt>
                <c:pt idx="1">
                  <c:v>2021</c:v>
                </c:pt>
                <c:pt idx="2">
                  <c:v>2022</c:v>
                </c:pt>
              </c:strCache>
            </c:strRef>
          </c:cat>
          <c:val>
            <c:numRef>
              <c:f>Лист1!$B$2:$B$4</c:f>
              <c:numCache>
                <c:formatCode>General</c:formatCode>
                <c:ptCount val="3"/>
                <c:pt idx="0">
                  <c:v>720162</c:v>
                </c:pt>
                <c:pt idx="1">
                  <c:v>663177</c:v>
                </c:pt>
                <c:pt idx="2">
                  <c:v>613887</c:v>
                </c:pt>
              </c:numCache>
            </c:numRef>
          </c:val>
        </c:ser>
        <c:ser>
          <c:idx val="1"/>
          <c:order val="1"/>
          <c:tx>
            <c:strRef>
              <c:f>Лист1!$C$1</c:f>
              <c:strCache>
                <c:ptCount val="1"/>
                <c:pt idx="0">
                  <c:v>Столбец2</c:v>
                </c:pt>
              </c:strCache>
            </c:strRef>
          </c:tx>
          <c:spPr>
            <a:ln w="28540">
              <a:noFill/>
            </a:ln>
          </c:spPr>
          <c:invertIfNegative val="0"/>
          <c:cat>
            <c:strRef>
              <c:f>Лист1!$A$2:$A$4</c:f>
              <c:strCache>
                <c:ptCount val="3"/>
                <c:pt idx="0">
                  <c:v>2020</c:v>
                </c:pt>
                <c:pt idx="1">
                  <c:v>2021</c:v>
                </c:pt>
                <c:pt idx="2">
                  <c:v>2022</c:v>
                </c:pt>
              </c:strCache>
            </c:strRef>
          </c:cat>
          <c:val>
            <c:numRef>
              <c:f>Лист1!$C$2:$C$4</c:f>
              <c:numCache>
                <c:formatCode>General</c:formatCode>
                <c:ptCount val="3"/>
              </c:numCache>
            </c:numRef>
          </c:val>
        </c:ser>
        <c:ser>
          <c:idx val="2"/>
          <c:order val="2"/>
          <c:tx>
            <c:strRef>
              <c:f>Лист1!$D$1</c:f>
              <c:strCache>
                <c:ptCount val="1"/>
                <c:pt idx="0">
                  <c:v>Столбец3</c:v>
                </c:pt>
              </c:strCache>
            </c:strRef>
          </c:tx>
          <c:spPr>
            <a:ln w="28540">
              <a:noFill/>
            </a:ln>
          </c:spPr>
          <c:invertIfNegative val="0"/>
          <c:cat>
            <c:strRef>
              <c:f>Лист1!$A$2:$A$4</c:f>
              <c:strCache>
                <c:ptCount val="3"/>
                <c:pt idx="0">
                  <c:v>2020</c:v>
                </c:pt>
                <c:pt idx="1">
                  <c:v>2021</c:v>
                </c:pt>
                <c:pt idx="2">
                  <c:v>2022</c:v>
                </c:pt>
              </c:strCache>
            </c:strRef>
          </c:cat>
          <c:val>
            <c:numRef>
              <c:f>Лист1!$D$2:$D$4</c:f>
              <c:numCache>
                <c:formatCode>General</c:formatCode>
                <c:ptCount val="3"/>
              </c:numCache>
            </c:numRef>
          </c:val>
        </c:ser>
        <c:ser>
          <c:idx val="3"/>
          <c:order val="3"/>
          <c:tx>
            <c:strRef>
              <c:f>Лист1!$E$1</c:f>
              <c:strCache>
                <c:ptCount val="1"/>
                <c:pt idx="0">
                  <c:v>Столбец4</c:v>
                </c:pt>
              </c:strCache>
            </c:strRef>
          </c:tx>
          <c:spPr>
            <a:ln w="28540">
              <a:noFill/>
            </a:ln>
          </c:spPr>
          <c:invertIfNegative val="0"/>
          <c:cat>
            <c:strRef>
              <c:f>Лист1!$A$2:$A$4</c:f>
              <c:strCache>
                <c:ptCount val="3"/>
                <c:pt idx="0">
                  <c:v>2020</c:v>
                </c:pt>
                <c:pt idx="1">
                  <c:v>2021</c:v>
                </c:pt>
                <c:pt idx="2">
                  <c:v>2022</c:v>
                </c:pt>
              </c:strCache>
            </c:strRef>
          </c:cat>
          <c:val>
            <c:numRef>
              <c:f>Лист1!$E$2:$E$4</c:f>
              <c:numCache>
                <c:formatCode>General</c:formatCode>
                <c:ptCount val="3"/>
              </c:numCache>
            </c:numRef>
          </c:val>
        </c:ser>
        <c:dLbls>
          <c:showLegendKey val="0"/>
          <c:showVal val="0"/>
          <c:showCatName val="0"/>
          <c:showSerName val="0"/>
          <c:showPercent val="0"/>
          <c:showBubbleSize val="0"/>
        </c:dLbls>
        <c:gapWidth val="150"/>
        <c:shape val="cylinder"/>
        <c:axId val="26755456"/>
        <c:axId val="26756992"/>
        <c:axId val="0"/>
      </c:bar3DChart>
      <c:catAx>
        <c:axId val="26755456"/>
        <c:scaling>
          <c:orientation val="minMax"/>
        </c:scaling>
        <c:delete val="0"/>
        <c:axPos val="b"/>
        <c:numFmt formatCode="@" sourceLinked="1"/>
        <c:majorTickMark val="out"/>
        <c:minorTickMark val="none"/>
        <c:tickLblPos val="nextTo"/>
        <c:crossAx val="26756992"/>
        <c:crosses val="autoZero"/>
        <c:auto val="1"/>
        <c:lblAlgn val="ctr"/>
        <c:lblOffset val="100"/>
        <c:noMultiLvlLbl val="0"/>
      </c:catAx>
      <c:valAx>
        <c:axId val="26756992"/>
        <c:scaling>
          <c:orientation val="minMax"/>
        </c:scaling>
        <c:delete val="0"/>
        <c:axPos val="l"/>
        <c:majorGridlines/>
        <c:numFmt formatCode="General" sourceLinked="1"/>
        <c:majorTickMark val="out"/>
        <c:minorTickMark val="none"/>
        <c:tickLblPos val="nextTo"/>
        <c:crossAx val="26755456"/>
        <c:crosses val="autoZero"/>
        <c:crossBetween val="between"/>
      </c:valAx>
      <c:spPr>
        <a:noFill/>
        <a:ln w="25369">
          <a:noFill/>
        </a:ln>
      </c:spPr>
    </c:plotArea>
    <c:plotVisOnly val="1"/>
    <c:dispBlanksAs val="gap"/>
    <c:showDLblsOverMax val="0"/>
  </c:chart>
  <c:txPr>
    <a:bodyPr/>
    <a:lstStyle/>
    <a:p>
      <a:pPr>
        <a:defRPr sz="1598" baseline="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34152538522561E-2"/>
          <c:y val="7.7809473897477513E-2"/>
          <c:w val="0.55307911016859146"/>
          <c:h val="0.81727665489332091"/>
        </c:manualLayout>
      </c:layout>
      <c:doughnutChart>
        <c:varyColors val="1"/>
        <c:ser>
          <c:idx val="0"/>
          <c:order val="0"/>
          <c:tx>
            <c:strRef>
              <c:f>Лист1!$B$1</c:f>
              <c:strCache>
                <c:ptCount val="1"/>
                <c:pt idx="0">
                  <c:v>Столбец1</c:v>
                </c:pt>
              </c:strCache>
            </c:strRef>
          </c:tx>
          <c:explosion val="10"/>
          <c:dPt>
            <c:idx val="0"/>
            <c:bubble3D val="0"/>
          </c:dPt>
          <c:dPt>
            <c:idx val="1"/>
            <c:bubble3D val="0"/>
          </c:dPt>
          <c:dPt>
            <c:idx val="2"/>
            <c:bubble3D val="0"/>
          </c:dPt>
          <c:dLbls>
            <c:dLbl>
              <c:idx val="0"/>
              <c:layout/>
              <c:tx>
                <c:rich>
                  <a:bodyPr/>
                  <a:lstStyle/>
                  <a:p>
                    <a:r>
                      <a:rPr lang="ru-RU" dirty="0" smtClean="0"/>
                      <a:t>12</a:t>
                    </a:r>
                    <a:r>
                      <a:rPr lang="ru-RU" baseline="0" dirty="0" smtClean="0"/>
                      <a:t> 885,7</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Лист1!$A$2:$A$3</c:f>
              <c:strCache>
                <c:ptCount val="2"/>
                <c:pt idx="0">
                  <c:v>дотации на выравнивание уровня бюджетной обеспеченности поселений из регионального фонда финансовой поддержки - 79%</c:v>
                </c:pt>
                <c:pt idx="1">
                  <c:v>районный фонд финансовой поддержки поселений - 21%</c:v>
                </c:pt>
              </c:strCache>
            </c:strRef>
          </c:cat>
          <c:val>
            <c:numRef>
              <c:f>Лист1!$B$2:$B$3</c:f>
              <c:numCache>
                <c:formatCode>0.0</c:formatCode>
                <c:ptCount val="2"/>
                <c:pt idx="0">
                  <c:v>12885.7</c:v>
                </c:pt>
                <c:pt idx="1">
                  <c:v>3500</c:v>
                </c:pt>
              </c:numCache>
            </c:numRef>
          </c:val>
        </c:ser>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56654158913200725"/>
          <c:y val="1.4119410687837312E-2"/>
          <c:w val="0.41925396207877541"/>
          <c:h val="0.9822566306502073"/>
        </c:manualLayout>
      </c:layout>
      <c:overlay val="0"/>
    </c:legend>
    <c:plotVisOnly val="1"/>
    <c:dispBlanksAs val="zero"/>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3.2882410428973052E-2"/>
          <c:w val="0.9625850340136054"/>
          <c:h val="0.85509802112382993"/>
        </c:manualLayout>
      </c:layout>
      <c:bar3DChart>
        <c:barDir val="col"/>
        <c:grouping val="clustered"/>
        <c:varyColors val="0"/>
        <c:ser>
          <c:idx val="0"/>
          <c:order val="0"/>
          <c:tx>
            <c:strRef>
              <c:f>Лист1!$B$1</c:f>
              <c:strCache>
                <c:ptCount val="1"/>
                <c:pt idx="0">
                  <c:v>ГОД</c:v>
                </c:pt>
              </c:strCache>
            </c:strRef>
          </c:tx>
          <c:invertIfNegative val="0"/>
          <c:cat>
            <c:numRef>
              <c:f>Лист1!$A$2:$A$4</c:f>
              <c:numCache>
                <c:formatCode>General</c:formatCode>
                <c:ptCount val="3"/>
                <c:pt idx="0">
                  <c:v>2020</c:v>
                </c:pt>
                <c:pt idx="1">
                  <c:v>2021</c:v>
                </c:pt>
                <c:pt idx="2">
                  <c:v>2022</c:v>
                </c:pt>
              </c:numCache>
            </c:numRef>
          </c:cat>
          <c:val>
            <c:numRef>
              <c:f>Лист1!$B$2:$B$4</c:f>
              <c:numCache>
                <c:formatCode>0.0</c:formatCode>
                <c:ptCount val="3"/>
                <c:pt idx="0">
                  <c:v>1459260</c:v>
                </c:pt>
                <c:pt idx="1">
                  <c:v>1479368</c:v>
                </c:pt>
                <c:pt idx="2">
                  <c:v>1472780</c:v>
                </c:pt>
              </c:numCache>
            </c:numRef>
          </c:val>
        </c:ser>
        <c:dLbls>
          <c:showLegendKey val="0"/>
          <c:showVal val="0"/>
          <c:showCatName val="0"/>
          <c:showSerName val="0"/>
          <c:showPercent val="0"/>
          <c:showBubbleSize val="0"/>
        </c:dLbls>
        <c:gapWidth val="150"/>
        <c:shape val="cylinder"/>
        <c:axId val="125452672"/>
        <c:axId val="125454208"/>
        <c:axId val="0"/>
      </c:bar3DChart>
      <c:catAx>
        <c:axId val="125452672"/>
        <c:scaling>
          <c:orientation val="minMax"/>
        </c:scaling>
        <c:delete val="0"/>
        <c:axPos val="b"/>
        <c:numFmt formatCode="General" sourceLinked="1"/>
        <c:majorTickMark val="out"/>
        <c:minorTickMark val="none"/>
        <c:tickLblPos val="nextTo"/>
        <c:crossAx val="125454208"/>
        <c:crosses val="autoZero"/>
        <c:auto val="1"/>
        <c:lblAlgn val="ctr"/>
        <c:lblOffset val="100"/>
        <c:noMultiLvlLbl val="0"/>
      </c:catAx>
      <c:valAx>
        <c:axId val="125454208"/>
        <c:scaling>
          <c:orientation val="minMax"/>
        </c:scaling>
        <c:delete val="1"/>
        <c:axPos val="l"/>
        <c:numFmt formatCode="0.0" sourceLinked="1"/>
        <c:majorTickMark val="out"/>
        <c:minorTickMark val="none"/>
        <c:tickLblPos val="nextTo"/>
        <c:crossAx val="125452672"/>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10"/>
    </c:view3D>
    <c:floor>
      <c:thickness val="0"/>
    </c:floor>
    <c:sideWall>
      <c:thickness val="0"/>
    </c:sideWall>
    <c:backWall>
      <c:thickness val="0"/>
    </c:backWall>
    <c:plotArea>
      <c:layout>
        <c:manualLayout>
          <c:layoutTarget val="inner"/>
          <c:xMode val="edge"/>
          <c:yMode val="edge"/>
          <c:x val="6.4891074340008542E-2"/>
          <c:y val="7.7953408334333974E-4"/>
          <c:w val="0.92770718313208567"/>
          <c:h val="0.98805793940301667"/>
        </c:manualLayout>
      </c:layout>
      <c:pie3DChart>
        <c:varyColors val="1"/>
        <c:ser>
          <c:idx val="0"/>
          <c:order val="0"/>
          <c:tx>
            <c:strRef>
              <c:f>Лист1!$B$1</c:f>
              <c:strCache>
                <c:ptCount val="1"/>
                <c:pt idx="0">
                  <c:v>Столбец1</c:v>
                </c:pt>
              </c:strCache>
            </c:strRef>
          </c:tx>
          <c:explosion val="44"/>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Lbls>
            <c:dLbl>
              <c:idx val="0"/>
              <c:layout>
                <c:manualLayout>
                  <c:x val="-0.1170076603058797"/>
                  <c:y val="2.6295948429086606E-2"/>
                </c:manualLayout>
              </c:layout>
              <c:tx>
                <c:rich>
                  <a:bodyPr/>
                  <a:lstStyle/>
                  <a:p>
                    <a:pPr>
                      <a:defRPr sz="1400"/>
                    </a:pPr>
                    <a:r>
                      <a:rPr lang="ru-RU" sz="1400" dirty="0" smtClean="0"/>
                      <a:t>Общегосударственные вопросы – 167489,0 (11,4</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1"/>
              <c:layout>
                <c:manualLayout>
                  <c:x val="-5.7591986007098063E-2"/>
                  <c:y val="-0.16552870243025361"/>
                </c:manualLayout>
              </c:layout>
              <c:tx>
                <c:rich>
                  <a:bodyPr/>
                  <a:lstStyle/>
                  <a:p>
                    <a:pPr>
                      <a:defRPr sz="1400"/>
                    </a:pPr>
                    <a:r>
                      <a:rPr lang="ru-RU" sz="1400" dirty="0" smtClean="0"/>
                      <a:t>Национальная оборона – 2430,0 (</a:t>
                    </a:r>
                    <a:r>
                      <a:rPr lang="en-US" sz="1400" dirty="0" smtClean="0"/>
                      <a:t>0,</a:t>
                    </a:r>
                    <a:r>
                      <a:rPr lang="ru-RU" sz="1400" dirty="0" smtClean="0"/>
                      <a:t>2</a:t>
                    </a:r>
                    <a:r>
                      <a:rPr lang="en-US" sz="1400" dirty="0" smtClean="0"/>
                      <a:t>%</a:t>
                    </a:r>
                    <a:r>
                      <a:rPr lang="ru-RU" sz="1400" dirty="0" smtClean="0"/>
                      <a:t>)</a:t>
                    </a:r>
                  </a:p>
                  <a:p>
                    <a:pPr>
                      <a:defRPr sz="1400"/>
                    </a:pPr>
                    <a:endParaRPr lang="en-US" dirty="0"/>
                  </a:p>
                </c:rich>
              </c:tx>
              <c:spPr/>
              <c:dLblPos val="bestFit"/>
              <c:showLegendKey val="0"/>
              <c:showVal val="0"/>
              <c:showCatName val="0"/>
              <c:showSerName val="0"/>
              <c:showPercent val="0"/>
              <c:showBubbleSize val="0"/>
            </c:dLbl>
            <c:dLbl>
              <c:idx val="2"/>
              <c:layout>
                <c:manualLayout>
                  <c:x val="2.5695716454854925E-2"/>
                  <c:y val="-5.4303145931628473E-2"/>
                </c:manualLayout>
              </c:layout>
              <c:tx>
                <c:rich>
                  <a:bodyPr/>
                  <a:lstStyle/>
                  <a:p>
                    <a:pPr>
                      <a:defRPr sz="1400"/>
                    </a:pPr>
                    <a:r>
                      <a:rPr lang="ru-RU" sz="1400" dirty="0" smtClean="0"/>
                      <a:t>Межбюджетные</a:t>
                    </a:r>
                    <a:r>
                      <a:rPr lang="ru-RU" sz="1400" baseline="0" dirty="0" smtClean="0"/>
                      <a:t> трансферты</a:t>
                    </a:r>
                    <a:r>
                      <a:rPr lang="ru-RU" sz="1400" dirty="0" smtClean="0"/>
                      <a:t> – 21436,0 (1,5</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3"/>
              <c:layout>
                <c:manualLayout>
                  <c:x val="-1.1476066595025531E-7"/>
                  <c:y val="0.21020556739233895"/>
                </c:manualLayout>
              </c:layout>
              <c:tx>
                <c:rich>
                  <a:bodyPr/>
                  <a:lstStyle/>
                  <a:p>
                    <a:pPr>
                      <a:defRPr sz="1400"/>
                    </a:pPr>
                    <a:r>
                      <a:rPr lang="ru-RU" sz="1400" dirty="0" smtClean="0"/>
                      <a:t>Национальная экономика – 96379,0 (6,5</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4"/>
              <c:layout>
                <c:manualLayout>
                  <c:x val="1.4427710936702951E-2"/>
                  <c:y val="0.34839266365952398"/>
                </c:manualLayout>
              </c:layout>
              <c:tx>
                <c:rich>
                  <a:bodyPr/>
                  <a:lstStyle/>
                  <a:p>
                    <a:pPr>
                      <a:defRPr sz="1400"/>
                    </a:pPr>
                    <a:r>
                      <a:rPr lang="ru-RU" sz="1400" baseline="0" dirty="0" smtClean="0"/>
                      <a:t>Обслуживание муниципального долга – 7000,0 (0,1</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5"/>
              <c:layout>
                <c:manualLayout>
                  <c:x val="-9.9750659500857666E-2"/>
                  <c:y val="-0.20738999717476034"/>
                </c:manualLayout>
              </c:layout>
              <c:tx>
                <c:rich>
                  <a:bodyPr/>
                  <a:lstStyle/>
                  <a:p>
                    <a:pPr>
                      <a:defRPr sz="1400"/>
                    </a:pPr>
                    <a:r>
                      <a:rPr lang="ru-RU" sz="1400" dirty="0" smtClean="0"/>
                      <a:t>Образование  - 948863,0 (65</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6"/>
              <c:layout>
                <c:manualLayout>
                  <c:x val="-9.1201448922265376E-3"/>
                  <c:y val="0.17239710950027717"/>
                </c:manualLayout>
              </c:layout>
              <c:tx>
                <c:rich>
                  <a:bodyPr/>
                  <a:lstStyle/>
                  <a:p>
                    <a:pPr>
                      <a:defRPr sz="1400"/>
                    </a:pPr>
                    <a:r>
                      <a:rPr lang="ru-RU" sz="1400" dirty="0" smtClean="0"/>
                      <a:t>Культура – 83 553,0 (5,8</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7"/>
              <c:layout>
                <c:manualLayout>
                  <c:x val="-0.11628769897926861"/>
                  <c:y val="5.9175312332115301E-3"/>
                </c:manualLayout>
              </c:layout>
              <c:tx>
                <c:rich>
                  <a:bodyPr/>
                  <a:lstStyle/>
                  <a:p>
                    <a:pPr>
                      <a:defRPr sz="1400"/>
                    </a:pPr>
                    <a:r>
                      <a:rPr lang="ru-RU" sz="1400" dirty="0" smtClean="0"/>
                      <a:t>Социальная политика – 38 286,0 (2,7</a:t>
                    </a:r>
                    <a:r>
                      <a:rPr lang="en-US" sz="1400" dirty="0" smtClean="0"/>
                      <a:t>%</a:t>
                    </a:r>
                    <a:r>
                      <a:rPr lang="ru-RU" sz="1400" dirty="0" smtClean="0"/>
                      <a:t>)</a:t>
                    </a:r>
                    <a:endParaRPr lang="en-US" sz="1400" dirty="0"/>
                  </a:p>
                </c:rich>
              </c:tx>
              <c:spPr/>
              <c:dLblPos val="bestFit"/>
              <c:showLegendKey val="0"/>
              <c:showVal val="0"/>
              <c:showCatName val="0"/>
              <c:showSerName val="0"/>
              <c:showPercent val="0"/>
              <c:showBubbleSize val="0"/>
            </c:dLbl>
            <c:dLbl>
              <c:idx val="8"/>
              <c:layout>
                <c:manualLayout>
                  <c:x val="-0.10389760412295787"/>
                  <c:y val="-9.2972165954163397E-2"/>
                </c:manualLayout>
              </c:layout>
              <c:tx>
                <c:rich>
                  <a:bodyPr/>
                  <a:lstStyle/>
                  <a:p>
                    <a:pPr>
                      <a:defRPr sz="1400"/>
                    </a:pPr>
                    <a:r>
                      <a:rPr lang="ru-RU" sz="1400" dirty="0" smtClean="0"/>
                      <a:t>Физическая культура и спорт – 78 808,0 (5,4</a:t>
                    </a:r>
                    <a:r>
                      <a:rPr lang="en-US" sz="1400" dirty="0" smtClean="0"/>
                      <a:t>%</a:t>
                    </a:r>
                    <a:r>
                      <a:rPr lang="ru-RU" sz="1400" dirty="0" smtClean="0"/>
                      <a:t>)</a:t>
                    </a:r>
                    <a:endParaRPr lang="en-US" sz="1800" dirty="0"/>
                  </a:p>
                </c:rich>
              </c:tx>
              <c:spPr/>
              <c:dLblPos val="bestFit"/>
              <c:showLegendKey val="0"/>
              <c:showVal val="0"/>
              <c:showCatName val="0"/>
              <c:showSerName val="0"/>
              <c:showPercent val="0"/>
              <c:showBubbleSize val="0"/>
            </c:dLbl>
            <c:dLbl>
              <c:idx val="9"/>
              <c:layout>
                <c:manualLayout>
                  <c:x val="9.5485487838357669E-2"/>
                  <c:y val="-7.6553518406630619E-2"/>
                </c:manualLayout>
              </c:layout>
              <c:tx>
                <c:rich>
                  <a:bodyPr/>
                  <a:lstStyle/>
                  <a:p>
                    <a:pPr>
                      <a:defRPr sz="1400"/>
                    </a:pPr>
                    <a:r>
                      <a:rPr lang="ru-RU" sz="1400" dirty="0" smtClean="0"/>
                      <a:t>Средства массовой информации – 15016,0 (</a:t>
                    </a:r>
                    <a:r>
                      <a:rPr lang="en-US" sz="1400" dirty="0" smtClean="0"/>
                      <a:t>1%</a:t>
                    </a:r>
                    <a:r>
                      <a:rPr lang="ru-RU" sz="1400" dirty="0" smtClean="0"/>
                      <a:t>)</a:t>
                    </a:r>
                    <a:endParaRPr lang="en-US" dirty="0"/>
                  </a:p>
                </c:rich>
              </c:tx>
              <c:spPr/>
              <c:dLblPos val="bestFit"/>
              <c:showLegendKey val="0"/>
              <c:showVal val="0"/>
              <c:showCatName val="0"/>
              <c:showSerName val="0"/>
              <c:showPercent val="0"/>
              <c:showBubbleSize val="0"/>
            </c:dLbl>
            <c:dLbl>
              <c:idx val="10"/>
              <c:layout>
                <c:manualLayout>
                  <c:x val="0.20853755000592225"/>
                  <c:y val="-9.8276510367253503E-2"/>
                </c:manualLayout>
              </c:layout>
              <c:tx>
                <c:rich>
                  <a:bodyPr/>
                  <a:lstStyle/>
                  <a:p>
                    <a:pPr>
                      <a:defRPr sz="1400"/>
                    </a:pPr>
                    <a:r>
                      <a:rPr lang="ru-RU" sz="1400" dirty="0" smtClean="0"/>
                      <a:t>Межбюджетные трансферты – 9285,0 (1,0</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showLegendKey val="0"/>
            <c:showVal val="0"/>
            <c:showCatName val="0"/>
            <c:showSerName val="0"/>
            <c:showPercent val="0"/>
            <c:showBubbleSize val="0"/>
          </c:dLbls>
          <c:cat>
            <c:strRef>
              <c:f>Лист1!$A$2:$A$11</c:f>
              <c:strCache>
                <c:ptCount val="10"/>
                <c:pt idx="0">
                  <c:v>Общегосударственные расходы -167489,0 т.р.</c:v>
                </c:pt>
                <c:pt idx="1">
                  <c:v>Национальная оборона - 2430,0 т.р.</c:v>
                </c:pt>
                <c:pt idx="2">
                  <c:v>Межбюджетные трансферты - 21 436,0т.р.</c:v>
                </c:pt>
                <c:pt idx="3">
                  <c:v>Национальная экономика - 96 379,0 т.р.</c:v>
                </c:pt>
                <c:pt idx="4">
                  <c:v>Обслуживание муниципального долга- 7 000,0 т.р.</c:v>
                </c:pt>
                <c:pt idx="5">
                  <c:v>Образование - 948 863,0 т.р.</c:v>
                </c:pt>
                <c:pt idx="6">
                  <c:v>Культура - 83 553,0 т.р</c:v>
                </c:pt>
                <c:pt idx="7">
                  <c:v>Социальная политика - 38 286,0 т.р.</c:v>
                </c:pt>
                <c:pt idx="8">
                  <c:v>Физическая культура и спорт - 78 808,0 т.о.</c:v>
                </c:pt>
                <c:pt idx="9">
                  <c:v>Средства массовой информации - 15060,0 т.р.</c:v>
                </c:pt>
              </c:strCache>
            </c:strRef>
          </c:cat>
          <c:val>
            <c:numRef>
              <c:f>Лист1!$B$2:$B$11</c:f>
              <c:numCache>
                <c:formatCode>0.00%</c:formatCode>
                <c:ptCount val="10"/>
                <c:pt idx="0">
                  <c:v>0.114</c:v>
                </c:pt>
                <c:pt idx="1">
                  <c:v>2E-3</c:v>
                </c:pt>
                <c:pt idx="2">
                  <c:v>1.4999999999999999E-2</c:v>
                </c:pt>
                <c:pt idx="3">
                  <c:v>6.5000000000000002E-2</c:v>
                </c:pt>
                <c:pt idx="4">
                  <c:v>5.0000000000000001E-3</c:v>
                </c:pt>
                <c:pt idx="5">
                  <c:v>0.65</c:v>
                </c:pt>
                <c:pt idx="6">
                  <c:v>5.8000000000000003E-2</c:v>
                </c:pt>
                <c:pt idx="7">
                  <c:v>2.7E-2</c:v>
                </c:pt>
                <c:pt idx="8">
                  <c:v>5.3999999999999999E-2</c:v>
                </c:pt>
                <c:pt idx="9">
                  <c:v>0.01</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txPr>
    <a:bodyPr/>
    <a:lstStyle/>
    <a:p>
      <a:pPr>
        <a:defRPr sz="1800"/>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21259842519682E-2"/>
          <c:y val="0.10820152559055118"/>
          <c:w val="0.52239796587926512"/>
          <c:h val="0.78359694881889763"/>
        </c:manualLayout>
      </c:layout>
      <c:doughnutChart>
        <c:varyColors val="1"/>
        <c:ser>
          <c:idx val="0"/>
          <c:order val="0"/>
          <c:tx>
            <c:strRef>
              <c:f>Лист1!$B$1</c:f>
              <c:strCache>
                <c:ptCount val="1"/>
                <c:pt idx="0">
                  <c:v>Столбец1</c:v>
                </c:pt>
              </c:strCache>
            </c:strRef>
          </c:tx>
          <c:spPr>
            <a:effectLst>
              <a:innerShdw blurRad="63500" dist="50800" dir="13500000">
                <a:prstClr val="black">
                  <a:alpha val="50000"/>
                </a:prstClr>
              </a:innerShdw>
            </a:effectLst>
            <a:scene3d>
              <a:camera prst="orthographicFront"/>
              <a:lightRig rig="soft" dir="t">
                <a:rot lat="0" lon="0" rev="0"/>
              </a:lightRig>
            </a:scene3d>
            <a:sp3d prstMaterial="matte">
              <a:bevelT w="63500" h="63500" prst="artDeco"/>
              <a:contourClr>
                <a:srgbClr val="000000"/>
              </a:contourClr>
            </a:sp3d>
          </c:spPr>
          <c:dPt>
            <c:idx val="0"/>
            <c:bubble3D val="0"/>
          </c:dPt>
          <c:dPt>
            <c:idx val="1"/>
            <c:bubble3D val="0"/>
          </c:dPt>
          <c:dLbls>
            <c:dLbl>
              <c:idx val="0"/>
              <c:layout>
                <c:manualLayout>
                  <c:x val="-2.4999999999999963E-2"/>
                  <c:y val="2.1874999999999999E-2"/>
                </c:manualLayout>
              </c:layout>
              <c:tx>
                <c:rich>
                  <a:bodyPr/>
                  <a:lstStyle/>
                  <a:p>
                    <a:pPr>
                      <a:defRPr/>
                    </a:pPr>
                    <a:r>
                      <a:rPr lang="ru-RU" dirty="0" smtClean="0"/>
                      <a:t>1175577</a:t>
                    </a:r>
                    <a:r>
                      <a:rPr lang="en-US" dirty="0" smtClean="0"/>
                      <a:t>,0</a:t>
                    </a:r>
                    <a:r>
                      <a:rPr lang="ru-RU" dirty="0" smtClean="0"/>
                      <a:t> </a:t>
                    </a:r>
                    <a:endParaRPr lang="en-US" dirty="0"/>
                  </a:p>
                </c:rich>
              </c:tx>
              <c:spPr/>
              <c:showLegendKey val="0"/>
              <c:showVal val="0"/>
              <c:showCatName val="0"/>
              <c:showSerName val="0"/>
              <c:showPercent val="0"/>
              <c:showBubbleSize val="0"/>
            </c:dLbl>
            <c:dLbl>
              <c:idx val="2"/>
              <c:layout>
                <c:manualLayout>
                  <c:x val="4.583333333333333E-2"/>
                  <c:y val="-5.3124999999999999E-2"/>
                </c:manualLayout>
              </c:layout>
              <c:tx>
                <c:rich>
                  <a:bodyPr/>
                  <a:lstStyle/>
                  <a:p>
                    <a:r>
                      <a:rPr lang="ru-RU" dirty="0" smtClean="0"/>
                      <a:t>262945</a:t>
                    </a:r>
                    <a:r>
                      <a:rPr lang="en-US" dirty="0" smtClean="0"/>
                      <a:t>,0</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Муниципальные программы МО "Тахтамукайский район" - 81%</c:v>
                </c:pt>
                <c:pt idx="1">
                  <c:v>Ведомственные целевые программы - 1 %</c:v>
                </c:pt>
                <c:pt idx="2">
                  <c:v>Иные расходы - 18%</c:v>
                </c:pt>
              </c:strCache>
            </c:strRef>
          </c:cat>
          <c:val>
            <c:numRef>
              <c:f>Лист1!$B$2:$B$4</c:f>
              <c:numCache>
                <c:formatCode>0.0</c:formatCode>
                <c:ptCount val="3"/>
                <c:pt idx="0">
                  <c:v>1175577</c:v>
                </c:pt>
                <c:pt idx="1">
                  <c:v>20738</c:v>
                </c:pt>
                <c:pt idx="2">
                  <c:v>262945</c:v>
                </c:pt>
              </c:numCache>
            </c:numRef>
          </c:val>
        </c:ser>
        <c:dLbls>
          <c:showLegendKey val="0"/>
          <c:showVal val="0"/>
          <c:showCatName val="0"/>
          <c:showSerName val="0"/>
          <c:showPercent val="0"/>
          <c:showBubbleSize val="0"/>
          <c:showLeaderLines val="0"/>
        </c:dLbls>
        <c:firstSliceAng val="0"/>
        <c:holeSize val="50"/>
      </c:doughnutChart>
      <c:spPr>
        <a:noFill/>
        <a:ln w="25410">
          <a:noFill/>
        </a:ln>
      </c:spPr>
    </c:plotArea>
    <c:legend>
      <c:legendPos val="r"/>
      <c:layout/>
      <c:overlay val="0"/>
      <c:txPr>
        <a:bodyPr/>
        <a:lstStyle/>
        <a:p>
          <a:pPr>
            <a:defRPr sz="1400"/>
          </a:pPr>
          <a:endParaRPr lang="ru-RU"/>
        </a:p>
      </c:txPr>
    </c:legend>
    <c:plotVisOnly val="1"/>
    <c:dispBlanksAs val="zero"/>
    <c:showDLblsOverMax val="0"/>
  </c:chart>
  <c:txPr>
    <a:bodyPr/>
    <a:lstStyle/>
    <a:p>
      <a:pPr>
        <a:defRPr sz="1801"/>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98B2C-4671-44E2-937B-2735125C5681}" type="doc">
      <dgm:prSet loTypeId="urn:microsoft.com/office/officeart/2005/8/layout/hierarchy2" loCatId="hierarchy" qsTypeId="urn:microsoft.com/office/officeart/2005/8/quickstyle/simple1#1" qsCatId="simple" csTypeId="urn:microsoft.com/office/officeart/2005/8/colors/accent1_2#1" csCatId="accent1" phldr="1"/>
      <dgm:spPr/>
      <dgm:t>
        <a:bodyPr/>
        <a:lstStyle/>
        <a:p>
          <a:endParaRPr lang="ru-RU"/>
        </a:p>
      </dgm:t>
    </dgm:pt>
    <dgm:pt modelId="{9F99C633-B1E4-478A-BB74-4ECD5ABE7B0B}">
      <dgm:prSet phldrT="[Текст]" custT="1"/>
      <dgm:spPr/>
      <dgm:t>
        <a:bodyPr/>
        <a:lstStyle/>
        <a:p>
          <a:r>
            <a:rPr lang="ru-RU" sz="1600" b="1" dirty="0" smtClean="0"/>
            <a:t>Доходы бюджета – </a:t>
          </a:r>
          <a:r>
            <a:rPr lang="ru-RU" sz="1600" dirty="0" smtClean="0"/>
            <a:t>поступающие в бюджет денежные средства</a:t>
          </a:r>
          <a:endParaRPr lang="ru-RU" sz="1600" dirty="0"/>
        </a:p>
      </dgm:t>
    </dgm:pt>
    <dgm:pt modelId="{2824473A-8929-4306-B9EE-B02489E76449}" type="parTrans" cxnId="{FD786FF0-E71F-44A3-8180-7C9507C25AEE}">
      <dgm:prSet/>
      <dgm:spPr/>
      <dgm:t>
        <a:bodyPr/>
        <a:lstStyle/>
        <a:p>
          <a:endParaRPr lang="ru-RU"/>
        </a:p>
      </dgm:t>
    </dgm:pt>
    <dgm:pt modelId="{3F2DED37-66FD-4951-AB16-86099861CA17}" type="sibTrans" cxnId="{FD786FF0-E71F-44A3-8180-7C9507C25AEE}">
      <dgm:prSet/>
      <dgm:spPr/>
      <dgm:t>
        <a:bodyPr/>
        <a:lstStyle/>
        <a:p>
          <a:endParaRPr lang="ru-RU"/>
        </a:p>
      </dgm:t>
    </dgm:pt>
    <dgm:pt modelId="{FCFBDC90-F017-4689-AE3A-B7214FE5E57F}">
      <dgm:prSet phldrT="[Текст]" custT="1"/>
      <dgm:spPr/>
      <dgm:t>
        <a:bodyPr/>
        <a:lstStyle/>
        <a:p>
          <a:r>
            <a:rPr lang="ru-RU" sz="1600" b="1" dirty="0" smtClean="0"/>
            <a:t>Налоговые и неналоговые доходы</a:t>
          </a:r>
          <a:endParaRPr lang="ru-RU" sz="1600" b="1" dirty="0"/>
        </a:p>
      </dgm:t>
    </dgm:pt>
    <dgm:pt modelId="{E00A011D-2C4D-4734-9B20-389A4C64BFCB}" type="parTrans" cxnId="{5AAD6D69-8BD8-4314-899B-D19577F7055D}">
      <dgm:prSet/>
      <dgm:spPr/>
      <dgm:t>
        <a:bodyPr/>
        <a:lstStyle/>
        <a:p>
          <a:endParaRPr lang="ru-RU"/>
        </a:p>
      </dgm:t>
    </dgm:pt>
    <dgm:pt modelId="{8DB44CFD-3BF2-40FC-9E4C-08D5F6521FE3}" type="sibTrans" cxnId="{5AAD6D69-8BD8-4314-899B-D19577F7055D}">
      <dgm:prSet/>
      <dgm:spPr/>
      <dgm:t>
        <a:bodyPr/>
        <a:lstStyle/>
        <a:p>
          <a:endParaRPr lang="ru-RU"/>
        </a:p>
      </dgm:t>
    </dgm:pt>
    <dgm:pt modelId="{4A212A13-2A76-4E76-BCED-4E4E6C6CD0B2}">
      <dgm:prSet phldrT="[Текст]" custT="1"/>
      <dgm:spPr/>
      <dgm:t>
        <a:bodyPr/>
        <a:lstStyle/>
        <a:p>
          <a:r>
            <a:rPr lang="ru-RU" sz="1200" b="1" dirty="0" smtClean="0"/>
            <a:t>Налоговые доходы – </a:t>
          </a:r>
          <a:r>
            <a:rPr lang="ru-RU" sz="1200" b="0" dirty="0" smtClean="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endParaRPr lang="ru-RU" sz="1400" b="1" dirty="0"/>
        </a:p>
      </dgm:t>
    </dgm:pt>
    <dgm:pt modelId="{A5DB936D-B9F5-45B2-ACE2-912B8501DA54}" type="parTrans" cxnId="{F6A9E1EB-3419-4C83-AC84-ED5C8AC2E69B}">
      <dgm:prSet/>
      <dgm:spPr/>
      <dgm:t>
        <a:bodyPr/>
        <a:lstStyle/>
        <a:p>
          <a:endParaRPr lang="ru-RU"/>
        </a:p>
      </dgm:t>
    </dgm:pt>
    <dgm:pt modelId="{5F1CCF0C-27FD-45F0-8053-DB09C3FD1AEF}" type="sibTrans" cxnId="{F6A9E1EB-3419-4C83-AC84-ED5C8AC2E69B}">
      <dgm:prSet/>
      <dgm:spPr/>
      <dgm:t>
        <a:bodyPr/>
        <a:lstStyle/>
        <a:p>
          <a:endParaRPr lang="ru-RU"/>
        </a:p>
      </dgm:t>
    </dgm:pt>
    <dgm:pt modelId="{80C1E42E-906A-409E-A3A6-5B8ADC7F98DA}">
      <dgm:prSet phldrT="[Текст]" custT="1"/>
      <dgm:spPr/>
      <dgm:t>
        <a:bodyPr/>
        <a:lstStyle/>
        <a:p>
          <a:r>
            <a:rPr lang="ru-RU" sz="1200" b="1" dirty="0" smtClean="0"/>
            <a:t>Неналоговые доходы –</a:t>
          </a:r>
          <a:r>
            <a:rPr lang="ru-RU" sz="1200" b="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endParaRPr lang="ru-RU" sz="1200" b="1" dirty="0"/>
        </a:p>
      </dgm:t>
    </dgm:pt>
    <dgm:pt modelId="{646D331A-43A4-4635-B42D-7A68D5370C5F}" type="parTrans" cxnId="{D0F55B3D-D204-414E-85ED-CC795EDAD990}">
      <dgm:prSet/>
      <dgm:spPr/>
      <dgm:t>
        <a:bodyPr/>
        <a:lstStyle/>
        <a:p>
          <a:endParaRPr lang="ru-RU"/>
        </a:p>
      </dgm:t>
    </dgm:pt>
    <dgm:pt modelId="{7609816F-8088-4F30-8E47-B9CA8F103E8F}" type="sibTrans" cxnId="{D0F55B3D-D204-414E-85ED-CC795EDAD990}">
      <dgm:prSet/>
      <dgm:spPr/>
      <dgm:t>
        <a:bodyPr/>
        <a:lstStyle/>
        <a:p>
          <a:endParaRPr lang="ru-RU"/>
        </a:p>
      </dgm:t>
    </dgm:pt>
    <dgm:pt modelId="{1CD54C41-14A0-4309-837E-20FBB27F5322}">
      <dgm:prSet phldrT="[Текст]" custT="1"/>
      <dgm:spPr/>
      <dgm:t>
        <a:bodyPr/>
        <a:lstStyle/>
        <a:p>
          <a:r>
            <a:rPr lang="ru-RU" sz="1200" b="1" dirty="0" smtClean="0"/>
            <a:t>Безвозмездные поступления</a:t>
          </a:r>
          <a:endParaRPr lang="ru-RU" sz="1200" b="1" dirty="0"/>
        </a:p>
      </dgm:t>
    </dgm:pt>
    <dgm:pt modelId="{1206CF80-4E23-411C-8FC4-3245F0CCACAF}" type="parTrans" cxnId="{8A6424BF-47BE-4F6F-91C4-39552FC3FDD4}">
      <dgm:prSet/>
      <dgm:spPr/>
      <dgm:t>
        <a:bodyPr/>
        <a:lstStyle/>
        <a:p>
          <a:endParaRPr lang="ru-RU"/>
        </a:p>
      </dgm:t>
    </dgm:pt>
    <dgm:pt modelId="{77C22729-4ECC-4A91-AC47-8AB343B18692}" type="sibTrans" cxnId="{8A6424BF-47BE-4F6F-91C4-39552FC3FDD4}">
      <dgm:prSet/>
      <dgm:spPr/>
      <dgm:t>
        <a:bodyPr/>
        <a:lstStyle/>
        <a:p>
          <a:endParaRPr lang="ru-RU"/>
        </a:p>
      </dgm:t>
    </dgm:pt>
    <dgm:pt modelId="{B7CBFD9E-9AE0-4A70-B2E5-EF6D44A9C70D}">
      <dgm:prSet phldrT="[Текст]" custT="1"/>
      <dgm:spPr/>
      <dgm:t>
        <a:bodyPr/>
        <a:lstStyle/>
        <a:p>
          <a:r>
            <a:rPr lang="ru-RU" sz="1200" b="0" dirty="0" smtClean="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endParaRPr lang="ru-RU" sz="1200" b="0" dirty="0"/>
        </a:p>
      </dgm:t>
    </dgm:pt>
    <dgm:pt modelId="{1734201A-EEA0-448C-834F-618DA00242E5}" type="parTrans" cxnId="{4787EC63-C0C0-4596-A893-165834E7CBA6}">
      <dgm:prSet/>
      <dgm:spPr/>
      <dgm:t>
        <a:bodyPr/>
        <a:lstStyle/>
        <a:p>
          <a:endParaRPr lang="ru-RU"/>
        </a:p>
      </dgm:t>
    </dgm:pt>
    <dgm:pt modelId="{D04C2E76-2B53-44B8-B35B-AA8B02018AE7}" type="sibTrans" cxnId="{4787EC63-C0C0-4596-A893-165834E7CBA6}">
      <dgm:prSet/>
      <dgm:spPr/>
      <dgm:t>
        <a:bodyPr/>
        <a:lstStyle/>
        <a:p>
          <a:endParaRPr lang="ru-RU"/>
        </a:p>
      </dgm:t>
    </dgm:pt>
    <dgm:pt modelId="{70906917-DAC0-4CBF-836E-673430D5114A}" type="pres">
      <dgm:prSet presAssocID="{60298B2C-4671-44E2-937B-2735125C5681}" presName="diagram" presStyleCnt="0">
        <dgm:presLayoutVars>
          <dgm:chPref val="1"/>
          <dgm:dir/>
          <dgm:animOne val="branch"/>
          <dgm:animLvl val="lvl"/>
          <dgm:resizeHandles val="exact"/>
        </dgm:presLayoutVars>
      </dgm:prSet>
      <dgm:spPr/>
      <dgm:t>
        <a:bodyPr/>
        <a:lstStyle/>
        <a:p>
          <a:endParaRPr lang="ru-RU"/>
        </a:p>
      </dgm:t>
    </dgm:pt>
    <dgm:pt modelId="{04F21A93-759A-4544-BD81-6B7F1E995C7B}" type="pres">
      <dgm:prSet presAssocID="{9F99C633-B1E4-478A-BB74-4ECD5ABE7B0B}" presName="root1" presStyleCnt="0"/>
      <dgm:spPr/>
    </dgm:pt>
    <dgm:pt modelId="{7100687B-A798-4149-8E47-6C6982D5BD7A}" type="pres">
      <dgm:prSet presAssocID="{9F99C633-B1E4-478A-BB74-4ECD5ABE7B0B}" presName="LevelOneTextNode" presStyleLbl="node0" presStyleIdx="0" presStyleCnt="1" custScaleY="201353">
        <dgm:presLayoutVars>
          <dgm:chPref val="3"/>
        </dgm:presLayoutVars>
      </dgm:prSet>
      <dgm:spPr/>
      <dgm:t>
        <a:bodyPr/>
        <a:lstStyle/>
        <a:p>
          <a:endParaRPr lang="ru-RU"/>
        </a:p>
      </dgm:t>
    </dgm:pt>
    <dgm:pt modelId="{9F1B8141-4A73-4BC8-9D9C-DC5C6EF4BEB3}" type="pres">
      <dgm:prSet presAssocID="{9F99C633-B1E4-478A-BB74-4ECD5ABE7B0B}" presName="level2hierChild" presStyleCnt="0"/>
      <dgm:spPr/>
    </dgm:pt>
    <dgm:pt modelId="{0DBD8CEC-BF8F-4605-A8DC-6FCCB57140BC}" type="pres">
      <dgm:prSet presAssocID="{E00A011D-2C4D-4734-9B20-389A4C64BFCB}" presName="conn2-1" presStyleLbl="parChTrans1D2" presStyleIdx="0" presStyleCnt="2"/>
      <dgm:spPr/>
      <dgm:t>
        <a:bodyPr/>
        <a:lstStyle/>
        <a:p>
          <a:endParaRPr lang="ru-RU"/>
        </a:p>
      </dgm:t>
    </dgm:pt>
    <dgm:pt modelId="{2BB1B041-F2DB-4F37-9896-270249ED5AD2}" type="pres">
      <dgm:prSet presAssocID="{E00A011D-2C4D-4734-9B20-389A4C64BFCB}" presName="connTx" presStyleLbl="parChTrans1D2" presStyleIdx="0" presStyleCnt="2"/>
      <dgm:spPr/>
      <dgm:t>
        <a:bodyPr/>
        <a:lstStyle/>
        <a:p>
          <a:endParaRPr lang="ru-RU"/>
        </a:p>
      </dgm:t>
    </dgm:pt>
    <dgm:pt modelId="{58E1768C-B3A5-400B-870F-516CE3C21660}" type="pres">
      <dgm:prSet presAssocID="{FCFBDC90-F017-4689-AE3A-B7214FE5E57F}" presName="root2" presStyleCnt="0"/>
      <dgm:spPr/>
    </dgm:pt>
    <dgm:pt modelId="{09CF62FD-6E0F-4599-A284-00E40D75B1CB}" type="pres">
      <dgm:prSet presAssocID="{FCFBDC90-F017-4689-AE3A-B7214FE5E57F}" presName="LevelTwoTextNode" presStyleLbl="node2" presStyleIdx="0" presStyleCnt="2" custScaleX="122965" custScaleY="160108" custLinFactY="-1325" custLinFactNeighborX="-1641" custLinFactNeighborY="-100000">
        <dgm:presLayoutVars>
          <dgm:chPref val="3"/>
        </dgm:presLayoutVars>
      </dgm:prSet>
      <dgm:spPr/>
      <dgm:t>
        <a:bodyPr/>
        <a:lstStyle/>
        <a:p>
          <a:endParaRPr lang="ru-RU"/>
        </a:p>
      </dgm:t>
    </dgm:pt>
    <dgm:pt modelId="{C835C94F-C7A3-490E-94E8-6F95DCA9E112}" type="pres">
      <dgm:prSet presAssocID="{FCFBDC90-F017-4689-AE3A-B7214FE5E57F}" presName="level3hierChild" presStyleCnt="0"/>
      <dgm:spPr/>
    </dgm:pt>
    <dgm:pt modelId="{43E3EE72-EF08-4E5B-8685-FC4727767429}" type="pres">
      <dgm:prSet presAssocID="{A5DB936D-B9F5-45B2-ACE2-912B8501DA54}" presName="conn2-1" presStyleLbl="parChTrans1D3" presStyleIdx="0" presStyleCnt="3"/>
      <dgm:spPr/>
      <dgm:t>
        <a:bodyPr/>
        <a:lstStyle/>
        <a:p>
          <a:endParaRPr lang="ru-RU"/>
        </a:p>
      </dgm:t>
    </dgm:pt>
    <dgm:pt modelId="{426C5E4F-4923-41D5-9067-D1FD153CED25}" type="pres">
      <dgm:prSet presAssocID="{A5DB936D-B9F5-45B2-ACE2-912B8501DA54}" presName="connTx" presStyleLbl="parChTrans1D3" presStyleIdx="0" presStyleCnt="3"/>
      <dgm:spPr/>
      <dgm:t>
        <a:bodyPr/>
        <a:lstStyle/>
        <a:p>
          <a:endParaRPr lang="ru-RU"/>
        </a:p>
      </dgm:t>
    </dgm:pt>
    <dgm:pt modelId="{0FA29ADE-B8AA-4E8C-932B-CEAFF9039EE7}" type="pres">
      <dgm:prSet presAssocID="{4A212A13-2A76-4E76-BCED-4E4E6C6CD0B2}" presName="root2" presStyleCnt="0"/>
      <dgm:spPr/>
    </dgm:pt>
    <dgm:pt modelId="{43A454CD-0B9C-44CF-8337-C53328FBC8D3}" type="pres">
      <dgm:prSet presAssocID="{4A212A13-2A76-4E76-BCED-4E4E6C6CD0B2}" presName="LevelTwoTextNode" presStyleLbl="node3" presStyleIdx="0" presStyleCnt="3" custAng="0" custScaleX="288552" custScaleY="182431" custLinFactNeighborX="1189" custLinFactNeighborY="34671">
        <dgm:presLayoutVars>
          <dgm:chPref val="3"/>
        </dgm:presLayoutVars>
      </dgm:prSet>
      <dgm:spPr/>
      <dgm:t>
        <a:bodyPr/>
        <a:lstStyle/>
        <a:p>
          <a:endParaRPr lang="ru-RU"/>
        </a:p>
      </dgm:t>
    </dgm:pt>
    <dgm:pt modelId="{0621A219-6EF7-4BCF-9850-CBBBE98B25E2}" type="pres">
      <dgm:prSet presAssocID="{4A212A13-2A76-4E76-BCED-4E4E6C6CD0B2}" presName="level3hierChild" presStyleCnt="0"/>
      <dgm:spPr/>
    </dgm:pt>
    <dgm:pt modelId="{E384971A-BD6D-4588-BAC6-EE6FFA9B096F}" type="pres">
      <dgm:prSet presAssocID="{646D331A-43A4-4635-B42D-7A68D5370C5F}" presName="conn2-1" presStyleLbl="parChTrans1D3" presStyleIdx="1" presStyleCnt="3"/>
      <dgm:spPr/>
      <dgm:t>
        <a:bodyPr/>
        <a:lstStyle/>
        <a:p>
          <a:endParaRPr lang="ru-RU"/>
        </a:p>
      </dgm:t>
    </dgm:pt>
    <dgm:pt modelId="{2E7F2CAA-668D-468C-B031-0A633D0D6DCB}" type="pres">
      <dgm:prSet presAssocID="{646D331A-43A4-4635-B42D-7A68D5370C5F}" presName="connTx" presStyleLbl="parChTrans1D3" presStyleIdx="1" presStyleCnt="3"/>
      <dgm:spPr/>
      <dgm:t>
        <a:bodyPr/>
        <a:lstStyle/>
        <a:p>
          <a:endParaRPr lang="ru-RU"/>
        </a:p>
      </dgm:t>
    </dgm:pt>
    <dgm:pt modelId="{F4EDC641-CC06-44A4-9618-B775DA32EBB5}" type="pres">
      <dgm:prSet presAssocID="{80C1E42E-906A-409E-A3A6-5B8ADC7F98DA}" presName="root2" presStyleCnt="0"/>
      <dgm:spPr/>
    </dgm:pt>
    <dgm:pt modelId="{5983FF5F-2E13-4FAF-ACAB-2CB87D3C51A7}" type="pres">
      <dgm:prSet presAssocID="{80C1E42E-906A-409E-A3A6-5B8ADC7F98DA}" presName="LevelTwoTextNode" presStyleLbl="node3" presStyleIdx="1" presStyleCnt="3" custScaleX="305343" custScaleY="184747" custLinFactNeighborX="1189" custLinFactNeighborY="19006">
        <dgm:presLayoutVars>
          <dgm:chPref val="3"/>
        </dgm:presLayoutVars>
      </dgm:prSet>
      <dgm:spPr/>
      <dgm:t>
        <a:bodyPr/>
        <a:lstStyle/>
        <a:p>
          <a:endParaRPr lang="ru-RU"/>
        </a:p>
      </dgm:t>
    </dgm:pt>
    <dgm:pt modelId="{D84095F8-242B-42A3-8437-FB3A6E0E0CE1}" type="pres">
      <dgm:prSet presAssocID="{80C1E42E-906A-409E-A3A6-5B8ADC7F98DA}" presName="level3hierChild" presStyleCnt="0"/>
      <dgm:spPr/>
    </dgm:pt>
    <dgm:pt modelId="{0709AEFA-A1F3-4AAC-B37D-4680EFA87652}" type="pres">
      <dgm:prSet presAssocID="{1206CF80-4E23-411C-8FC4-3245F0CCACAF}" presName="conn2-1" presStyleLbl="parChTrans1D2" presStyleIdx="1" presStyleCnt="2"/>
      <dgm:spPr/>
      <dgm:t>
        <a:bodyPr/>
        <a:lstStyle/>
        <a:p>
          <a:endParaRPr lang="ru-RU"/>
        </a:p>
      </dgm:t>
    </dgm:pt>
    <dgm:pt modelId="{8D7B3DFD-5BFB-4E47-867B-CD43DCF7353B}" type="pres">
      <dgm:prSet presAssocID="{1206CF80-4E23-411C-8FC4-3245F0CCACAF}" presName="connTx" presStyleLbl="parChTrans1D2" presStyleIdx="1" presStyleCnt="2"/>
      <dgm:spPr/>
      <dgm:t>
        <a:bodyPr/>
        <a:lstStyle/>
        <a:p>
          <a:endParaRPr lang="ru-RU"/>
        </a:p>
      </dgm:t>
    </dgm:pt>
    <dgm:pt modelId="{4E71A3A1-CAA2-444D-A077-EC919193ABE5}" type="pres">
      <dgm:prSet presAssocID="{1CD54C41-14A0-4309-837E-20FBB27F5322}" presName="root2" presStyleCnt="0"/>
      <dgm:spPr/>
    </dgm:pt>
    <dgm:pt modelId="{94A3241F-3A13-4630-8C47-37A967A3C7F1}" type="pres">
      <dgm:prSet presAssocID="{1CD54C41-14A0-4309-837E-20FBB27F5322}" presName="LevelTwoTextNode" presStyleLbl="node2" presStyleIdx="1" presStyleCnt="2" custScaleX="124263">
        <dgm:presLayoutVars>
          <dgm:chPref val="3"/>
        </dgm:presLayoutVars>
      </dgm:prSet>
      <dgm:spPr/>
      <dgm:t>
        <a:bodyPr/>
        <a:lstStyle/>
        <a:p>
          <a:endParaRPr lang="ru-RU"/>
        </a:p>
      </dgm:t>
    </dgm:pt>
    <dgm:pt modelId="{CBE2E7A0-FB01-4EC3-9F6F-6E3FC925F318}" type="pres">
      <dgm:prSet presAssocID="{1CD54C41-14A0-4309-837E-20FBB27F5322}" presName="level3hierChild" presStyleCnt="0"/>
      <dgm:spPr/>
    </dgm:pt>
    <dgm:pt modelId="{08B1F378-4070-4A70-BDDB-17A84E60317C}" type="pres">
      <dgm:prSet presAssocID="{1734201A-EEA0-448C-834F-618DA00242E5}" presName="conn2-1" presStyleLbl="parChTrans1D3" presStyleIdx="2" presStyleCnt="3"/>
      <dgm:spPr/>
      <dgm:t>
        <a:bodyPr/>
        <a:lstStyle/>
        <a:p>
          <a:endParaRPr lang="ru-RU"/>
        </a:p>
      </dgm:t>
    </dgm:pt>
    <dgm:pt modelId="{BC686C23-2DA0-4913-BE26-286B7BB38D9C}" type="pres">
      <dgm:prSet presAssocID="{1734201A-EEA0-448C-834F-618DA00242E5}" presName="connTx" presStyleLbl="parChTrans1D3" presStyleIdx="2" presStyleCnt="3"/>
      <dgm:spPr/>
      <dgm:t>
        <a:bodyPr/>
        <a:lstStyle/>
        <a:p>
          <a:endParaRPr lang="ru-RU"/>
        </a:p>
      </dgm:t>
    </dgm:pt>
    <dgm:pt modelId="{A18B1498-BF20-44DB-81EB-91E3DE478A94}" type="pres">
      <dgm:prSet presAssocID="{B7CBFD9E-9AE0-4A70-B2E5-EF6D44A9C70D}" presName="root2" presStyleCnt="0"/>
      <dgm:spPr/>
    </dgm:pt>
    <dgm:pt modelId="{62E71A64-6FA4-45CC-B986-484EC2B9D6C7}" type="pres">
      <dgm:prSet presAssocID="{B7CBFD9E-9AE0-4A70-B2E5-EF6D44A9C70D}" presName="LevelTwoTextNode" presStyleLbl="node3" presStyleIdx="2" presStyleCnt="3" custScaleX="300206" custScaleY="260231" custLinFactNeighborX="2685" custLinFactNeighborY="8098">
        <dgm:presLayoutVars>
          <dgm:chPref val="3"/>
        </dgm:presLayoutVars>
      </dgm:prSet>
      <dgm:spPr/>
      <dgm:t>
        <a:bodyPr/>
        <a:lstStyle/>
        <a:p>
          <a:endParaRPr lang="ru-RU"/>
        </a:p>
      </dgm:t>
    </dgm:pt>
    <dgm:pt modelId="{07C800DE-6F57-464C-9273-94C3B8CD5A6C}" type="pres">
      <dgm:prSet presAssocID="{B7CBFD9E-9AE0-4A70-B2E5-EF6D44A9C70D}" presName="level3hierChild" presStyleCnt="0"/>
      <dgm:spPr/>
    </dgm:pt>
  </dgm:ptLst>
  <dgm:cxnLst>
    <dgm:cxn modelId="{3053F838-C228-4933-8DC0-035F1139CCED}" type="presOf" srcId="{A5DB936D-B9F5-45B2-ACE2-912B8501DA54}" destId="{426C5E4F-4923-41D5-9067-D1FD153CED25}" srcOrd="1" destOrd="0" presId="urn:microsoft.com/office/officeart/2005/8/layout/hierarchy2"/>
    <dgm:cxn modelId="{5AAD6D69-8BD8-4314-899B-D19577F7055D}" srcId="{9F99C633-B1E4-478A-BB74-4ECD5ABE7B0B}" destId="{FCFBDC90-F017-4689-AE3A-B7214FE5E57F}" srcOrd="0" destOrd="0" parTransId="{E00A011D-2C4D-4734-9B20-389A4C64BFCB}" sibTransId="{8DB44CFD-3BF2-40FC-9E4C-08D5F6521FE3}"/>
    <dgm:cxn modelId="{C99026CD-08E4-4792-A074-B79C5309D04E}" type="presOf" srcId="{4A212A13-2A76-4E76-BCED-4E4E6C6CD0B2}" destId="{43A454CD-0B9C-44CF-8337-C53328FBC8D3}" srcOrd="0" destOrd="0" presId="urn:microsoft.com/office/officeart/2005/8/layout/hierarchy2"/>
    <dgm:cxn modelId="{E0C0362E-CDBF-4A6C-860E-053763E32F77}" type="presOf" srcId="{A5DB936D-B9F5-45B2-ACE2-912B8501DA54}" destId="{43E3EE72-EF08-4E5B-8685-FC4727767429}" srcOrd="0" destOrd="0" presId="urn:microsoft.com/office/officeart/2005/8/layout/hierarchy2"/>
    <dgm:cxn modelId="{FD786FF0-E71F-44A3-8180-7C9507C25AEE}" srcId="{60298B2C-4671-44E2-937B-2735125C5681}" destId="{9F99C633-B1E4-478A-BB74-4ECD5ABE7B0B}" srcOrd="0" destOrd="0" parTransId="{2824473A-8929-4306-B9EE-B02489E76449}" sibTransId="{3F2DED37-66FD-4951-AB16-86099861CA17}"/>
    <dgm:cxn modelId="{D102FD6C-85A5-4637-862B-35CA10AAEFBB}" type="presOf" srcId="{9F99C633-B1E4-478A-BB74-4ECD5ABE7B0B}" destId="{7100687B-A798-4149-8E47-6C6982D5BD7A}" srcOrd="0" destOrd="0" presId="urn:microsoft.com/office/officeart/2005/8/layout/hierarchy2"/>
    <dgm:cxn modelId="{4787EC63-C0C0-4596-A893-165834E7CBA6}" srcId="{1CD54C41-14A0-4309-837E-20FBB27F5322}" destId="{B7CBFD9E-9AE0-4A70-B2E5-EF6D44A9C70D}" srcOrd="0" destOrd="0" parTransId="{1734201A-EEA0-448C-834F-618DA00242E5}" sibTransId="{D04C2E76-2B53-44B8-B35B-AA8B02018AE7}"/>
    <dgm:cxn modelId="{D0F55B3D-D204-414E-85ED-CC795EDAD990}" srcId="{FCFBDC90-F017-4689-AE3A-B7214FE5E57F}" destId="{80C1E42E-906A-409E-A3A6-5B8ADC7F98DA}" srcOrd="1" destOrd="0" parTransId="{646D331A-43A4-4635-B42D-7A68D5370C5F}" sibTransId="{7609816F-8088-4F30-8E47-B9CA8F103E8F}"/>
    <dgm:cxn modelId="{125EEBC8-D259-487C-9081-C9E643A5F307}" type="presOf" srcId="{1734201A-EEA0-448C-834F-618DA00242E5}" destId="{08B1F378-4070-4A70-BDDB-17A84E60317C}" srcOrd="0" destOrd="0" presId="urn:microsoft.com/office/officeart/2005/8/layout/hierarchy2"/>
    <dgm:cxn modelId="{F6C6614D-D7CC-4910-A7A1-2DC0F6B5BD2E}" type="presOf" srcId="{646D331A-43A4-4635-B42D-7A68D5370C5F}" destId="{2E7F2CAA-668D-468C-B031-0A633D0D6DCB}" srcOrd="1" destOrd="0" presId="urn:microsoft.com/office/officeart/2005/8/layout/hierarchy2"/>
    <dgm:cxn modelId="{F0E36571-C76F-4916-BF65-FB0801E67ED7}" type="presOf" srcId="{646D331A-43A4-4635-B42D-7A68D5370C5F}" destId="{E384971A-BD6D-4588-BAC6-EE6FFA9B096F}" srcOrd="0" destOrd="0" presId="urn:microsoft.com/office/officeart/2005/8/layout/hierarchy2"/>
    <dgm:cxn modelId="{8A6424BF-47BE-4F6F-91C4-39552FC3FDD4}" srcId="{9F99C633-B1E4-478A-BB74-4ECD5ABE7B0B}" destId="{1CD54C41-14A0-4309-837E-20FBB27F5322}" srcOrd="1" destOrd="0" parTransId="{1206CF80-4E23-411C-8FC4-3245F0CCACAF}" sibTransId="{77C22729-4ECC-4A91-AC47-8AB343B18692}"/>
    <dgm:cxn modelId="{5E4DABB7-BF4A-4260-BA8D-0DBDA62887A1}" type="presOf" srcId="{E00A011D-2C4D-4734-9B20-389A4C64BFCB}" destId="{2BB1B041-F2DB-4F37-9896-270249ED5AD2}" srcOrd="1" destOrd="0" presId="urn:microsoft.com/office/officeart/2005/8/layout/hierarchy2"/>
    <dgm:cxn modelId="{0AFD30DB-3D47-47EC-A220-74CCECD9E84B}" type="presOf" srcId="{FCFBDC90-F017-4689-AE3A-B7214FE5E57F}" destId="{09CF62FD-6E0F-4599-A284-00E40D75B1CB}" srcOrd="0" destOrd="0" presId="urn:microsoft.com/office/officeart/2005/8/layout/hierarchy2"/>
    <dgm:cxn modelId="{2C22B61A-17F7-4A77-A737-8D92D2AA2B76}" type="presOf" srcId="{60298B2C-4671-44E2-937B-2735125C5681}" destId="{70906917-DAC0-4CBF-836E-673430D5114A}" srcOrd="0" destOrd="0" presId="urn:microsoft.com/office/officeart/2005/8/layout/hierarchy2"/>
    <dgm:cxn modelId="{E6BA0250-708A-43F6-BC73-C2937EB823A6}" type="presOf" srcId="{1206CF80-4E23-411C-8FC4-3245F0CCACAF}" destId="{8D7B3DFD-5BFB-4E47-867B-CD43DCF7353B}" srcOrd="1" destOrd="0" presId="urn:microsoft.com/office/officeart/2005/8/layout/hierarchy2"/>
    <dgm:cxn modelId="{C39F1130-BDC0-4E19-A3C5-3FE33766DE73}" type="presOf" srcId="{B7CBFD9E-9AE0-4A70-B2E5-EF6D44A9C70D}" destId="{62E71A64-6FA4-45CC-B986-484EC2B9D6C7}" srcOrd="0" destOrd="0" presId="urn:microsoft.com/office/officeart/2005/8/layout/hierarchy2"/>
    <dgm:cxn modelId="{F6A9E1EB-3419-4C83-AC84-ED5C8AC2E69B}" srcId="{FCFBDC90-F017-4689-AE3A-B7214FE5E57F}" destId="{4A212A13-2A76-4E76-BCED-4E4E6C6CD0B2}" srcOrd="0" destOrd="0" parTransId="{A5DB936D-B9F5-45B2-ACE2-912B8501DA54}" sibTransId="{5F1CCF0C-27FD-45F0-8053-DB09C3FD1AEF}"/>
    <dgm:cxn modelId="{56914F25-43A6-4D7F-B90F-6493D056AECC}" type="presOf" srcId="{1206CF80-4E23-411C-8FC4-3245F0CCACAF}" destId="{0709AEFA-A1F3-4AAC-B37D-4680EFA87652}" srcOrd="0" destOrd="0" presId="urn:microsoft.com/office/officeart/2005/8/layout/hierarchy2"/>
    <dgm:cxn modelId="{9189E5C4-6F95-4EFF-911A-C3CDD576E1FF}" type="presOf" srcId="{80C1E42E-906A-409E-A3A6-5B8ADC7F98DA}" destId="{5983FF5F-2E13-4FAF-ACAB-2CB87D3C51A7}" srcOrd="0" destOrd="0" presId="urn:microsoft.com/office/officeart/2005/8/layout/hierarchy2"/>
    <dgm:cxn modelId="{E427439D-CB21-4607-9937-9C7AE5C11966}" type="presOf" srcId="{1CD54C41-14A0-4309-837E-20FBB27F5322}" destId="{94A3241F-3A13-4630-8C47-37A967A3C7F1}" srcOrd="0" destOrd="0" presId="urn:microsoft.com/office/officeart/2005/8/layout/hierarchy2"/>
    <dgm:cxn modelId="{79950429-8285-499C-9CDF-FC169563B8D0}" type="presOf" srcId="{E00A011D-2C4D-4734-9B20-389A4C64BFCB}" destId="{0DBD8CEC-BF8F-4605-A8DC-6FCCB57140BC}" srcOrd="0" destOrd="0" presId="urn:microsoft.com/office/officeart/2005/8/layout/hierarchy2"/>
    <dgm:cxn modelId="{B6A3585E-3C65-48B5-A326-E85A02FD2C4B}" type="presOf" srcId="{1734201A-EEA0-448C-834F-618DA00242E5}" destId="{BC686C23-2DA0-4913-BE26-286B7BB38D9C}" srcOrd="1" destOrd="0" presId="urn:microsoft.com/office/officeart/2005/8/layout/hierarchy2"/>
    <dgm:cxn modelId="{054E9DD2-EFD7-4F25-8115-ABDAD01F7F61}" type="presParOf" srcId="{70906917-DAC0-4CBF-836E-673430D5114A}" destId="{04F21A93-759A-4544-BD81-6B7F1E995C7B}" srcOrd="0" destOrd="0" presId="urn:microsoft.com/office/officeart/2005/8/layout/hierarchy2"/>
    <dgm:cxn modelId="{B49AA7C6-3331-486A-AE95-8C62F7C43894}" type="presParOf" srcId="{04F21A93-759A-4544-BD81-6B7F1E995C7B}" destId="{7100687B-A798-4149-8E47-6C6982D5BD7A}" srcOrd="0" destOrd="0" presId="urn:microsoft.com/office/officeart/2005/8/layout/hierarchy2"/>
    <dgm:cxn modelId="{0E97924F-6A5B-410B-84DE-1813348DE901}" type="presParOf" srcId="{04F21A93-759A-4544-BD81-6B7F1E995C7B}" destId="{9F1B8141-4A73-4BC8-9D9C-DC5C6EF4BEB3}" srcOrd="1" destOrd="0" presId="urn:microsoft.com/office/officeart/2005/8/layout/hierarchy2"/>
    <dgm:cxn modelId="{F1705863-3958-4DAF-8BD0-49524336298E}" type="presParOf" srcId="{9F1B8141-4A73-4BC8-9D9C-DC5C6EF4BEB3}" destId="{0DBD8CEC-BF8F-4605-A8DC-6FCCB57140BC}" srcOrd="0" destOrd="0" presId="urn:microsoft.com/office/officeart/2005/8/layout/hierarchy2"/>
    <dgm:cxn modelId="{D316FA67-E4C9-4F38-9FF0-689CF3FE39A4}" type="presParOf" srcId="{0DBD8CEC-BF8F-4605-A8DC-6FCCB57140BC}" destId="{2BB1B041-F2DB-4F37-9896-270249ED5AD2}" srcOrd="0" destOrd="0" presId="urn:microsoft.com/office/officeart/2005/8/layout/hierarchy2"/>
    <dgm:cxn modelId="{E9CC9733-3D09-4A78-94CB-0CBFA1F75E72}" type="presParOf" srcId="{9F1B8141-4A73-4BC8-9D9C-DC5C6EF4BEB3}" destId="{58E1768C-B3A5-400B-870F-516CE3C21660}" srcOrd="1" destOrd="0" presId="urn:microsoft.com/office/officeart/2005/8/layout/hierarchy2"/>
    <dgm:cxn modelId="{5A5FF081-075C-4ED1-8B41-E84908560160}" type="presParOf" srcId="{58E1768C-B3A5-400B-870F-516CE3C21660}" destId="{09CF62FD-6E0F-4599-A284-00E40D75B1CB}" srcOrd="0" destOrd="0" presId="urn:microsoft.com/office/officeart/2005/8/layout/hierarchy2"/>
    <dgm:cxn modelId="{988D426F-26F0-4C45-A76E-045B025682FE}" type="presParOf" srcId="{58E1768C-B3A5-400B-870F-516CE3C21660}" destId="{C835C94F-C7A3-490E-94E8-6F95DCA9E112}" srcOrd="1" destOrd="0" presId="urn:microsoft.com/office/officeart/2005/8/layout/hierarchy2"/>
    <dgm:cxn modelId="{131B495C-28AC-4512-88DC-24616F7B30EB}" type="presParOf" srcId="{C835C94F-C7A3-490E-94E8-6F95DCA9E112}" destId="{43E3EE72-EF08-4E5B-8685-FC4727767429}" srcOrd="0" destOrd="0" presId="urn:microsoft.com/office/officeart/2005/8/layout/hierarchy2"/>
    <dgm:cxn modelId="{703C2D90-3C89-454C-B626-048BD230585D}" type="presParOf" srcId="{43E3EE72-EF08-4E5B-8685-FC4727767429}" destId="{426C5E4F-4923-41D5-9067-D1FD153CED25}" srcOrd="0" destOrd="0" presId="urn:microsoft.com/office/officeart/2005/8/layout/hierarchy2"/>
    <dgm:cxn modelId="{1A69EF6C-1B17-4EDB-BA96-E9E62D752872}" type="presParOf" srcId="{C835C94F-C7A3-490E-94E8-6F95DCA9E112}" destId="{0FA29ADE-B8AA-4E8C-932B-CEAFF9039EE7}" srcOrd="1" destOrd="0" presId="urn:microsoft.com/office/officeart/2005/8/layout/hierarchy2"/>
    <dgm:cxn modelId="{266A4FE1-FB4F-4AC6-BE3B-9099AE263175}" type="presParOf" srcId="{0FA29ADE-B8AA-4E8C-932B-CEAFF9039EE7}" destId="{43A454CD-0B9C-44CF-8337-C53328FBC8D3}" srcOrd="0" destOrd="0" presId="urn:microsoft.com/office/officeart/2005/8/layout/hierarchy2"/>
    <dgm:cxn modelId="{D51D51F7-A651-47A1-A574-1F08B97C1DD0}" type="presParOf" srcId="{0FA29ADE-B8AA-4E8C-932B-CEAFF9039EE7}" destId="{0621A219-6EF7-4BCF-9850-CBBBE98B25E2}" srcOrd="1" destOrd="0" presId="urn:microsoft.com/office/officeart/2005/8/layout/hierarchy2"/>
    <dgm:cxn modelId="{A27741B0-1450-49AB-AAC7-25D7D948954C}" type="presParOf" srcId="{C835C94F-C7A3-490E-94E8-6F95DCA9E112}" destId="{E384971A-BD6D-4588-BAC6-EE6FFA9B096F}" srcOrd="2" destOrd="0" presId="urn:microsoft.com/office/officeart/2005/8/layout/hierarchy2"/>
    <dgm:cxn modelId="{4D8FCAC3-40E5-4548-A10A-1F7CD158529E}" type="presParOf" srcId="{E384971A-BD6D-4588-BAC6-EE6FFA9B096F}" destId="{2E7F2CAA-668D-468C-B031-0A633D0D6DCB}" srcOrd="0" destOrd="0" presId="urn:microsoft.com/office/officeart/2005/8/layout/hierarchy2"/>
    <dgm:cxn modelId="{97F54DDF-7C5A-46F6-82B3-F96034FDA2D4}" type="presParOf" srcId="{C835C94F-C7A3-490E-94E8-6F95DCA9E112}" destId="{F4EDC641-CC06-44A4-9618-B775DA32EBB5}" srcOrd="3" destOrd="0" presId="urn:microsoft.com/office/officeart/2005/8/layout/hierarchy2"/>
    <dgm:cxn modelId="{653266E0-53B5-4D36-9CC4-A51268E21F4F}" type="presParOf" srcId="{F4EDC641-CC06-44A4-9618-B775DA32EBB5}" destId="{5983FF5F-2E13-4FAF-ACAB-2CB87D3C51A7}" srcOrd="0" destOrd="0" presId="urn:microsoft.com/office/officeart/2005/8/layout/hierarchy2"/>
    <dgm:cxn modelId="{804FBAFD-6927-4BD6-9724-9A13B725F705}" type="presParOf" srcId="{F4EDC641-CC06-44A4-9618-B775DA32EBB5}" destId="{D84095F8-242B-42A3-8437-FB3A6E0E0CE1}" srcOrd="1" destOrd="0" presId="urn:microsoft.com/office/officeart/2005/8/layout/hierarchy2"/>
    <dgm:cxn modelId="{0FDC3E33-C0B3-46B1-B3DD-18537E37050E}" type="presParOf" srcId="{9F1B8141-4A73-4BC8-9D9C-DC5C6EF4BEB3}" destId="{0709AEFA-A1F3-4AAC-B37D-4680EFA87652}" srcOrd="2" destOrd="0" presId="urn:microsoft.com/office/officeart/2005/8/layout/hierarchy2"/>
    <dgm:cxn modelId="{8548A77C-3D5B-45EA-93FE-A5A3EC49C096}" type="presParOf" srcId="{0709AEFA-A1F3-4AAC-B37D-4680EFA87652}" destId="{8D7B3DFD-5BFB-4E47-867B-CD43DCF7353B}" srcOrd="0" destOrd="0" presId="urn:microsoft.com/office/officeart/2005/8/layout/hierarchy2"/>
    <dgm:cxn modelId="{352FE3B0-F2B0-4DF2-ABEE-53111AB2E7C6}" type="presParOf" srcId="{9F1B8141-4A73-4BC8-9D9C-DC5C6EF4BEB3}" destId="{4E71A3A1-CAA2-444D-A077-EC919193ABE5}" srcOrd="3" destOrd="0" presId="urn:microsoft.com/office/officeart/2005/8/layout/hierarchy2"/>
    <dgm:cxn modelId="{0D8C017A-5D4C-4D8F-90F3-80D5828815D7}" type="presParOf" srcId="{4E71A3A1-CAA2-444D-A077-EC919193ABE5}" destId="{94A3241F-3A13-4630-8C47-37A967A3C7F1}" srcOrd="0" destOrd="0" presId="urn:microsoft.com/office/officeart/2005/8/layout/hierarchy2"/>
    <dgm:cxn modelId="{D87DAEFB-A8E2-4164-AA21-C1E465FAE5D7}" type="presParOf" srcId="{4E71A3A1-CAA2-444D-A077-EC919193ABE5}" destId="{CBE2E7A0-FB01-4EC3-9F6F-6E3FC925F318}" srcOrd="1" destOrd="0" presId="urn:microsoft.com/office/officeart/2005/8/layout/hierarchy2"/>
    <dgm:cxn modelId="{2CC6DDEE-0CE0-45D4-997B-3B414EFA7021}" type="presParOf" srcId="{CBE2E7A0-FB01-4EC3-9F6F-6E3FC925F318}" destId="{08B1F378-4070-4A70-BDDB-17A84E60317C}" srcOrd="0" destOrd="0" presId="urn:microsoft.com/office/officeart/2005/8/layout/hierarchy2"/>
    <dgm:cxn modelId="{445B663A-CDCA-4C03-BF31-60CA9237DDD7}" type="presParOf" srcId="{08B1F378-4070-4A70-BDDB-17A84E60317C}" destId="{BC686C23-2DA0-4913-BE26-286B7BB38D9C}" srcOrd="0" destOrd="0" presId="urn:microsoft.com/office/officeart/2005/8/layout/hierarchy2"/>
    <dgm:cxn modelId="{3F7234E8-27ED-4AAA-BA15-980FD4B95E35}" type="presParOf" srcId="{CBE2E7A0-FB01-4EC3-9F6F-6E3FC925F318}" destId="{A18B1498-BF20-44DB-81EB-91E3DE478A94}" srcOrd="1" destOrd="0" presId="urn:microsoft.com/office/officeart/2005/8/layout/hierarchy2"/>
    <dgm:cxn modelId="{BBFF8EA8-9C85-4E8C-9880-7E1723B9A6B5}" type="presParOf" srcId="{A18B1498-BF20-44DB-81EB-91E3DE478A94}" destId="{62E71A64-6FA4-45CC-B986-484EC2B9D6C7}" srcOrd="0" destOrd="0" presId="urn:microsoft.com/office/officeart/2005/8/layout/hierarchy2"/>
    <dgm:cxn modelId="{6D06320F-7B17-40FC-A294-EDB5E235CC4E}" type="presParOf" srcId="{A18B1498-BF20-44DB-81EB-91E3DE478A94}" destId="{07C800DE-6F57-464C-9273-94C3B8CD5A6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C6F5BD-A666-4B70-8FCC-24644398D34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C7877C8-E098-4B34-BAA2-A3ABC68FCCA9}">
      <dgm:prSet phldrT="[Текст]" custT="1"/>
      <dgm:spPr/>
      <dgm:t>
        <a:bodyPr/>
        <a:lstStyle/>
        <a:p>
          <a:r>
            <a:rPr lang="ru-RU" sz="1400" dirty="0" smtClean="0"/>
            <a:t>Федеральный уровень</a:t>
          </a:r>
          <a:endParaRPr lang="ru-RU" sz="1400" dirty="0"/>
        </a:p>
      </dgm:t>
    </dgm:pt>
    <dgm:pt modelId="{2719060D-8A49-47E2-BEF4-A10FA57341D2}" type="parTrans" cxnId="{DB7D337D-2841-4DE4-8475-FA8634E26135}">
      <dgm:prSet/>
      <dgm:spPr/>
      <dgm:t>
        <a:bodyPr/>
        <a:lstStyle/>
        <a:p>
          <a:endParaRPr lang="ru-RU"/>
        </a:p>
      </dgm:t>
    </dgm:pt>
    <dgm:pt modelId="{AE994612-A04A-462E-A2C0-1D21FCF04505}" type="sibTrans" cxnId="{DB7D337D-2841-4DE4-8475-FA8634E26135}">
      <dgm:prSet/>
      <dgm:spPr/>
      <dgm:t>
        <a:bodyPr/>
        <a:lstStyle/>
        <a:p>
          <a:endParaRPr lang="ru-RU"/>
        </a:p>
      </dgm:t>
    </dgm:pt>
    <dgm:pt modelId="{81E6EA58-541D-4934-8EB5-30A2307507DC}">
      <dgm:prSet phldrT="[Текст]" custT="1"/>
      <dgm:spPr/>
      <dgm:t>
        <a:bodyPr/>
        <a:lstStyle/>
        <a:p>
          <a:pPr algn="ctr"/>
          <a:r>
            <a:rPr lang="ru-RU" sz="1200" dirty="0" smtClean="0"/>
            <a:t>Определяет масштаб проблемы, правовые и финансовые механизмы  ее решения</a:t>
          </a:r>
          <a:endParaRPr lang="ru-RU" sz="1200" dirty="0"/>
        </a:p>
      </dgm:t>
    </dgm:pt>
    <dgm:pt modelId="{47BA82EA-C172-465D-8F22-1B3004BFDB3F}" type="parTrans" cxnId="{424FB380-1BE8-43D7-9DED-DD272EB250DD}">
      <dgm:prSet/>
      <dgm:spPr/>
      <dgm:t>
        <a:bodyPr/>
        <a:lstStyle/>
        <a:p>
          <a:endParaRPr lang="ru-RU"/>
        </a:p>
      </dgm:t>
    </dgm:pt>
    <dgm:pt modelId="{793E3606-F7A8-48C5-9680-BB1CE402402B}" type="sibTrans" cxnId="{424FB380-1BE8-43D7-9DED-DD272EB250DD}">
      <dgm:prSet/>
      <dgm:spPr/>
      <dgm:t>
        <a:bodyPr/>
        <a:lstStyle/>
        <a:p>
          <a:endParaRPr lang="ru-RU"/>
        </a:p>
      </dgm:t>
    </dgm:pt>
    <dgm:pt modelId="{C837EC00-F3E7-47CB-9AE0-1E0ECF71EFDF}">
      <dgm:prSet phldrT="[Текст]" custT="1"/>
      <dgm:spPr/>
      <dgm:t>
        <a:bodyPr/>
        <a:lstStyle/>
        <a:p>
          <a:r>
            <a:rPr lang="ru-RU" sz="1400" dirty="0" smtClean="0"/>
            <a:t>Региональный уровень</a:t>
          </a:r>
          <a:endParaRPr lang="ru-RU" sz="1400" dirty="0"/>
        </a:p>
      </dgm:t>
    </dgm:pt>
    <dgm:pt modelId="{EE8D1655-31E8-4C69-978D-B05C9ADF03B3}" type="parTrans" cxnId="{9BBA270F-93B8-4DD2-9CBC-D2D660DE4E4B}">
      <dgm:prSet/>
      <dgm:spPr/>
      <dgm:t>
        <a:bodyPr/>
        <a:lstStyle/>
        <a:p>
          <a:endParaRPr lang="ru-RU"/>
        </a:p>
      </dgm:t>
    </dgm:pt>
    <dgm:pt modelId="{50AEDB1D-CDF9-4FA8-B7E0-1CA4D870E031}" type="sibTrans" cxnId="{9BBA270F-93B8-4DD2-9CBC-D2D660DE4E4B}">
      <dgm:prSet/>
      <dgm:spPr/>
      <dgm:t>
        <a:bodyPr/>
        <a:lstStyle/>
        <a:p>
          <a:endParaRPr lang="ru-RU"/>
        </a:p>
      </dgm:t>
    </dgm:pt>
    <dgm:pt modelId="{4C01699D-9F47-4654-BB21-E14AB31F30DD}">
      <dgm:prSet phldrT="[Текст]" custT="1"/>
      <dgm:spPr/>
      <dgm:t>
        <a:bodyPr/>
        <a:lstStyle/>
        <a:p>
          <a:r>
            <a:rPr lang="ru-RU" sz="1200" dirty="0" smtClean="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endParaRPr lang="ru-RU" sz="1200" dirty="0"/>
        </a:p>
      </dgm:t>
    </dgm:pt>
    <dgm:pt modelId="{39406606-2AB5-49DA-A131-9C9551176CBF}" type="parTrans" cxnId="{58920543-ACA6-4031-AA92-49EF2F083DD1}">
      <dgm:prSet/>
      <dgm:spPr/>
      <dgm:t>
        <a:bodyPr/>
        <a:lstStyle/>
        <a:p>
          <a:endParaRPr lang="ru-RU"/>
        </a:p>
      </dgm:t>
    </dgm:pt>
    <dgm:pt modelId="{5DD606A9-6177-4353-BE74-FD5B58ED02C2}" type="sibTrans" cxnId="{58920543-ACA6-4031-AA92-49EF2F083DD1}">
      <dgm:prSet/>
      <dgm:spPr/>
      <dgm:t>
        <a:bodyPr/>
        <a:lstStyle/>
        <a:p>
          <a:endParaRPr lang="ru-RU"/>
        </a:p>
      </dgm:t>
    </dgm:pt>
    <dgm:pt modelId="{146A13A6-2B7E-4B57-BDF1-1A453519F0C4}">
      <dgm:prSet phldrT="[Текст]" custT="1"/>
      <dgm:spPr/>
      <dgm:t>
        <a:bodyPr/>
        <a:lstStyle/>
        <a:p>
          <a:r>
            <a:rPr lang="ru-RU" sz="1400" dirty="0" smtClean="0"/>
            <a:t>Местный бюджет</a:t>
          </a:r>
          <a:endParaRPr lang="ru-RU" sz="1400" dirty="0"/>
        </a:p>
      </dgm:t>
    </dgm:pt>
    <dgm:pt modelId="{7C4971CD-55CC-4789-B6BB-71DC69ACE3AA}" type="parTrans" cxnId="{BEF4980D-3D05-4173-8246-429F82AC933A}">
      <dgm:prSet/>
      <dgm:spPr/>
      <dgm:t>
        <a:bodyPr/>
        <a:lstStyle/>
        <a:p>
          <a:endParaRPr lang="ru-RU"/>
        </a:p>
      </dgm:t>
    </dgm:pt>
    <dgm:pt modelId="{D1071F64-30DA-4BB8-B635-BB1F028CE3D4}" type="sibTrans" cxnId="{BEF4980D-3D05-4173-8246-429F82AC933A}">
      <dgm:prSet/>
      <dgm:spPr/>
      <dgm:t>
        <a:bodyPr/>
        <a:lstStyle/>
        <a:p>
          <a:endParaRPr lang="ru-RU"/>
        </a:p>
      </dgm:t>
    </dgm:pt>
    <dgm:pt modelId="{B83341E2-355D-4796-9FAE-9650C0807B0D}">
      <dgm:prSet phldrT="[Текст]" custT="1"/>
      <dgm:spPr/>
      <dgm:t>
        <a:bodyPr/>
        <a:lstStyle/>
        <a:p>
          <a:r>
            <a:rPr lang="ru-RU" sz="1200" dirty="0" smtClean="0">
              <a:latin typeface="+mj-lt"/>
            </a:rPr>
            <a:t>Предусматривает план действий , привлечение ресурсов для  строительства и оснащения объектов строительства, эффективное управление бюджетными средствами,</a:t>
          </a:r>
          <a:endParaRPr lang="ru-RU" sz="1200" dirty="0">
            <a:latin typeface="+mj-lt"/>
          </a:endParaRPr>
        </a:p>
      </dgm:t>
    </dgm:pt>
    <dgm:pt modelId="{A47D9CE8-F6F2-46CC-A30E-70B55BCE962D}" type="parTrans" cxnId="{0CC3EF41-C767-4369-B030-7A316D0F816B}">
      <dgm:prSet/>
      <dgm:spPr/>
      <dgm:t>
        <a:bodyPr/>
        <a:lstStyle/>
        <a:p>
          <a:endParaRPr lang="ru-RU"/>
        </a:p>
      </dgm:t>
    </dgm:pt>
    <dgm:pt modelId="{B691C522-1018-49AA-9817-7DBF1E7F2799}" type="sibTrans" cxnId="{0CC3EF41-C767-4369-B030-7A316D0F816B}">
      <dgm:prSet/>
      <dgm:spPr/>
      <dgm:t>
        <a:bodyPr/>
        <a:lstStyle/>
        <a:p>
          <a:endParaRPr lang="ru-RU"/>
        </a:p>
      </dgm:t>
    </dgm:pt>
    <dgm:pt modelId="{ECB37C6C-FA33-436B-BFC6-FDA819237AE3}" type="pres">
      <dgm:prSet presAssocID="{A5C6F5BD-A666-4B70-8FCC-24644398D34C}" presName="Name0" presStyleCnt="0">
        <dgm:presLayoutVars>
          <dgm:dir/>
          <dgm:animLvl val="lvl"/>
          <dgm:resizeHandles val="exact"/>
        </dgm:presLayoutVars>
      </dgm:prSet>
      <dgm:spPr/>
      <dgm:t>
        <a:bodyPr/>
        <a:lstStyle/>
        <a:p>
          <a:endParaRPr lang="ru-RU"/>
        </a:p>
      </dgm:t>
    </dgm:pt>
    <dgm:pt modelId="{98EA887A-4E73-4018-ACB7-7E1D09CA13C8}" type="pres">
      <dgm:prSet presAssocID="{A5C6F5BD-A666-4B70-8FCC-24644398D34C}" presName="tSp" presStyleCnt="0"/>
      <dgm:spPr/>
    </dgm:pt>
    <dgm:pt modelId="{524A8544-AD8D-4D95-997D-DA5FE96A0506}" type="pres">
      <dgm:prSet presAssocID="{A5C6F5BD-A666-4B70-8FCC-24644398D34C}" presName="bSp" presStyleCnt="0"/>
      <dgm:spPr/>
    </dgm:pt>
    <dgm:pt modelId="{E16535AD-205C-444A-B872-873A34EFEA2E}" type="pres">
      <dgm:prSet presAssocID="{A5C6F5BD-A666-4B70-8FCC-24644398D34C}" presName="process" presStyleCnt="0"/>
      <dgm:spPr/>
    </dgm:pt>
    <dgm:pt modelId="{1B6E6D49-437A-4235-8338-C9FA320EA67F}" type="pres">
      <dgm:prSet presAssocID="{4C7877C8-E098-4B34-BAA2-A3ABC68FCCA9}" presName="composite1" presStyleCnt="0"/>
      <dgm:spPr/>
    </dgm:pt>
    <dgm:pt modelId="{772FC8FA-B121-4542-9E8F-5AF0538C1280}" type="pres">
      <dgm:prSet presAssocID="{4C7877C8-E098-4B34-BAA2-A3ABC68FCCA9}" presName="dummyNode1" presStyleLbl="node1" presStyleIdx="0" presStyleCnt="3"/>
      <dgm:spPr/>
    </dgm:pt>
    <dgm:pt modelId="{55F524DF-BE28-4CE3-A943-0868370541B2}" type="pres">
      <dgm:prSet presAssocID="{4C7877C8-E098-4B34-BAA2-A3ABC68FCCA9}" presName="childNode1" presStyleLbl="bgAcc1" presStyleIdx="0" presStyleCnt="3">
        <dgm:presLayoutVars>
          <dgm:bulletEnabled val="1"/>
        </dgm:presLayoutVars>
      </dgm:prSet>
      <dgm:spPr/>
      <dgm:t>
        <a:bodyPr/>
        <a:lstStyle/>
        <a:p>
          <a:endParaRPr lang="ru-RU"/>
        </a:p>
      </dgm:t>
    </dgm:pt>
    <dgm:pt modelId="{03878389-F188-40B2-A416-E1A3F49A52F8}" type="pres">
      <dgm:prSet presAssocID="{4C7877C8-E098-4B34-BAA2-A3ABC68FCCA9}" presName="childNode1tx" presStyleLbl="bgAcc1" presStyleIdx="0" presStyleCnt="3">
        <dgm:presLayoutVars>
          <dgm:bulletEnabled val="1"/>
        </dgm:presLayoutVars>
      </dgm:prSet>
      <dgm:spPr/>
      <dgm:t>
        <a:bodyPr/>
        <a:lstStyle/>
        <a:p>
          <a:endParaRPr lang="ru-RU"/>
        </a:p>
      </dgm:t>
    </dgm:pt>
    <dgm:pt modelId="{3B777D00-55DC-497E-9480-C6A8F0CB21F6}" type="pres">
      <dgm:prSet presAssocID="{4C7877C8-E098-4B34-BAA2-A3ABC68FCCA9}" presName="parentNode1" presStyleLbl="node1" presStyleIdx="0" presStyleCnt="3">
        <dgm:presLayoutVars>
          <dgm:chMax val="1"/>
          <dgm:bulletEnabled val="1"/>
        </dgm:presLayoutVars>
      </dgm:prSet>
      <dgm:spPr/>
      <dgm:t>
        <a:bodyPr/>
        <a:lstStyle/>
        <a:p>
          <a:endParaRPr lang="ru-RU"/>
        </a:p>
      </dgm:t>
    </dgm:pt>
    <dgm:pt modelId="{6FC66590-3DA3-4D65-8B7C-35FE4E670E66}" type="pres">
      <dgm:prSet presAssocID="{4C7877C8-E098-4B34-BAA2-A3ABC68FCCA9}" presName="connSite1" presStyleCnt="0"/>
      <dgm:spPr/>
    </dgm:pt>
    <dgm:pt modelId="{0F0DDA91-7B1F-4086-BA22-2612ABDE1692}" type="pres">
      <dgm:prSet presAssocID="{AE994612-A04A-462E-A2C0-1D21FCF04505}" presName="Name9" presStyleLbl="sibTrans2D1" presStyleIdx="0" presStyleCnt="2"/>
      <dgm:spPr/>
      <dgm:t>
        <a:bodyPr/>
        <a:lstStyle/>
        <a:p>
          <a:endParaRPr lang="ru-RU"/>
        </a:p>
      </dgm:t>
    </dgm:pt>
    <dgm:pt modelId="{9088BEA7-0B8B-4B3A-9574-7B7FFB001337}" type="pres">
      <dgm:prSet presAssocID="{C837EC00-F3E7-47CB-9AE0-1E0ECF71EFDF}" presName="composite2" presStyleCnt="0"/>
      <dgm:spPr/>
    </dgm:pt>
    <dgm:pt modelId="{C81CAAFC-5A63-498F-8738-FF1E6885EB79}" type="pres">
      <dgm:prSet presAssocID="{C837EC00-F3E7-47CB-9AE0-1E0ECF71EFDF}" presName="dummyNode2" presStyleLbl="node1" presStyleIdx="0" presStyleCnt="3"/>
      <dgm:spPr/>
    </dgm:pt>
    <dgm:pt modelId="{5263AC0C-57E2-4B7E-9482-C55B560B3D6E}" type="pres">
      <dgm:prSet presAssocID="{C837EC00-F3E7-47CB-9AE0-1E0ECF71EFDF}" presName="childNode2" presStyleLbl="bgAcc1" presStyleIdx="1" presStyleCnt="3" custScaleY="168989" custLinFactNeighborX="-2494" custLinFactNeighborY="17863">
        <dgm:presLayoutVars>
          <dgm:bulletEnabled val="1"/>
        </dgm:presLayoutVars>
      </dgm:prSet>
      <dgm:spPr/>
      <dgm:t>
        <a:bodyPr/>
        <a:lstStyle/>
        <a:p>
          <a:endParaRPr lang="ru-RU"/>
        </a:p>
      </dgm:t>
    </dgm:pt>
    <dgm:pt modelId="{FD8098E3-6799-4FFF-8263-E50D1CAA9894}" type="pres">
      <dgm:prSet presAssocID="{C837EC00-F3E7-47CB-9AE0-1E0ECF71EFDF}" presName="childNode2tx" presStyleLbl="bgAcc1" presStyleIdx="1" presStyleCnt="3">
        <dgm:presLayoutVars>
          <dgm:bulletEnabled val="1"/>
        </dgm:presLayoutVars>
      </dgm:prSet>
      <dgm:spPr/>
      <dgm:t>
        <a:bodyPr/>
        <a:lstStyle/>
        <a:p>
          <a:endParaRPr lang="ru-RU"/>
        </a:p>
      </dgm:t>
    </dgm:pt>
    <dgm:pt modelId="{E1F38C98-9155-4C5B-BA2B-01F8D6E44D91}" type="pres">
      <dgm:prSet presAssocID="{C837EC00-F3E7-47CB-9AE0-1E0ECF71EFDF}" presName="parentNode2" presStyleLbl="node1" presStyleIdx="1" presStyleCnt="3">
        <dgm:presLayoutVars>
          <dgm:chMax val="0"/>
          <dgm:bulletEnabled val="1"/>
        </dgm:presLayoutVars>
      </dgm:prSet>
      <dgm:spPr/>
      <dgm:t>
        <a:bodyPr/>
        <a:lstStyle/>
        <a:p>
          <a:endParaRPr lang="ru-RU"/>
        </a:p>
      </dgm:t>
    </dgm:pt>
    <dgm:pt modelId="{B0770140-25BA-4BD4-ABC2-C6CC521FD70F}" type="pres">
      <dgm:prSet presAssocID="{C837EC00-F3E7-47CB-9AE0-1E0ECF71EFDF}" presName="connSite2" presStyleCnt="0"/>
      <dgm:spPr/>
    </dgm:pt>
    <dgm:pt modelId="{9F92F024-5E80-4186-9995-DBDD6A91B4C7}" type="pres">
      <dgm:prSet presAssocID="{50AEDB1D-CDF9-4FA8-B7E0-1CA4D870E031}" presName="Name18" presStyleLbl="sibTrans2D1" presStyleIdx="1" presStyleCnt="2" custAng="20289698" custLinFactNeighborX="-4687" custLinFactNeighborY="-2911"/>
      <dgm:spPr/>
      <dgm:t>
        <a:bodyPr/>
        <a:lstStyle/>
        <a:p>
          <a:endParaRPr lang="ru-RU"/>
        </a:p>
      </dgm:t>
    </dgm:pt>
    <dgm:pt modelId="{4B9E77C2-CD54-45CE-959E-C1052C07BE34}" type="pres">
      <dgm:prSet presAssocID="{146A13A6-2B7E-4B57-BDF1-1A453519F0C4}" presName="composite1" presStyleCnt="0"/>
      <dgm:spPr/>
    </dgm:pt>
    <dgm:pt modelId="{0F1151D0-4E97-4E3F-A6D8-AA314CD9BC74}" type="pres">
      <dgm:prSet presAssocID="{146A13A6-2B7E-4B57-BDF1-1A453519F0C4}" presName="dummyNode1" presStyleLbl="node1" presStyleIdx="1" presStyleCnt="3"/>
      <dgm:spPr/>
    </dgm:pt>
    <dgm:pt modelId="{25E57405-2AE0-4827-8187-88AAC89AFD81}" type="pres">
      <dgm:prSet presAssocID="{146A13A6-2B7E-4B57-BDF1-1A453519F0C4}" presName="childNode1" presStyleLbl="bgAcc1" presStyleIdx="2" presStyleCnt="3" custScaleY="181752" custLinFactNeighborX="-1606" custLinFactNeighborY="27459">
        <dgm:presLayoutVars>
          <dgm:bulletEnabled val="1"/>
        </dgm:presLayoutVars>
      </dgm:prSet>
      <dgm:spPr/>
      <dgm:t>
        <a:bodyPr/>
        <a:lstStyle/>
        <a:p>
          <a:endParaRPr lang="ru-RU"/>
        </a:p>
      </dgm:t>
    </dgm:pt>
    <dgm:pt modelId="{B62587D9-5CE6-4572-8E1C-DADCF67E50D9}" type="pres">
      <dgm:prSet presAssocID="{146A13A6-2B7E-4B57-BDF1-1A453519F0C4}" presName="childNode1tx" presStyleLbl="bgAcc1" presStyleIdx="2" presStyleCnt="3">
        <dgm:presLayoutVars>
          <dgm:bulletEnabled val="1"/>
        </dgm:presLayoutVars>
      </dgm:prSet>
      <dgm:spPr/>
      <dgm:t>
        <a:bodyPr/>
        <a:lstStyle/>
        <a:p>
          <a:endParaRPr lang="ru-RU"/>
        </a:p>
      </dgm:t>
    </dgm:pt>
    <dgm:pt modelId="{CB28327E-CD5A-4BFF-A781-EBBC375FC581}" type="pres">
      <dgm:prSet presAssocID="{146A13A6-2B7E-4B57-BDF1-1A453519F0C4}" presName="parentNode1" presStyleLbl="node1" presStyleIdx="2" presStyleCnt="3" custLinFactNeighborX="-18436" custLinFactNeighborY="28164">
        <dgm:presLayoutVars>
          <dgm:chMax val="1"/>
          <dgm:bulletEnabled val="1"/>
        </dgm:presLayoutVars>
      </dgm:prSet>
      <dgm:spPr/>
      <dgm:t>
        <a:bodyPr/>
        <a:lstStyle/>
        <a:p>
          <a:endParaRPr lang="ru-RU"/>
        </a:p>
      </dgm:t>
    </dgm:pt>
    <dgm:pt modelId="{8BBAFD7E-4878-4A7F-8DD5-8E2734E5F1A6}" type="pres">
      <dgm:prSet presAssocID="{146A13A6-2B7E-4B57-BDF1-1A453519F0C4}" presName="connSite1" presStyleCnt="0"/>
      <dgm:spPr/>
    </dgm:pt>
  </dgm:ptLst>
  <dgm:cxnLst>
    <dgm:cxn modelId="{9BBA270F-93B8-4DD2-9CBC-D2D660DE4E4B}" srcId="{A5C6F5BD-A666-4B70-8FCC-24644398D34C}" destId="{C837EC00-F3E7-47CB-9AE0-1E0ECF71EFDF}" srcOrd="1" destOrd="0" parTransId="{EE8D1655-31E8-4C69-978D-B05C9ADF03B3}" sibTransId="{50AEDB1D-CDF9-4FA8-B7E0-1CA4D870E031}"/>
    <dgm:cxn modelId="{5EAA9547-71AB-4FD5-A85C-AF0D718F4B5B}" type="presOf" srcId="{81E6EA58-541D-4934-8EB5-30A2307507DC}" destId="{03878389-F188-40B2-A416-E1A3F49A52F8}" srcOrd="1" destOrd="0" presId="urn:microsoft.com/office/officeart/2005/8/layout/hProcess4"/>
    <dgm:cxn modelId="{C6A97093-04C3-4220-B37B-4E04798BE5E5}" type="presOf" srcId="{B83341E2-355D-4796-9FAE-9650C0807B0D}" destId="{B62587D9-5CE6-4572-8E1C-DADCF67E50D9}" srcOrd="1" destOrd="0" presId="urn:microsoft.com/office/officeart/2005/8/layout/hProcess4"/>
    <dgm:cxn modelId="{14300B7B-7AA7-45AF-A1FE-03A5CC419D58}" type="presOf" srcId="{146A13A6-2B7E-4B57-BDF1-1A453519F0C4}" destId="{CB28327E-CD5A-4BFF-A781-EBBC375FC581}" srcOrd="0" destOrd="0" presId="urn:microsoft.com/office/officeart/2005/8/layout/hProcess4"/>
    <dgm:cxn modelId="{854A5656-03CB-4933-8B80-4C1CA2B0EE2E}" type="presOf" srcId="{4C7877C8-E098-4B34-BAA2-A3ABC68FCCA9}" destId="{3B777D00-55DC-497E-9480-C6A8F0CB21F6}" srcOrd="0" destOrd="0" presId="urn:microsoft.com/office/officeart/2005/8/layout/hProcess4"/>
    <dgm:cxn modelId="{80759E41-1BA9-4CDC-B613-490CE83EE606}" type="presOf" srcId="{B83341E2-355D-4796-9FAE-9650C0807B0D}" destId="{25E57405-2AE0-4827-8187-88AAC89AFD81}" srcOrd="0" destOrd="0" presId="urn:microsoft.com/office/officeart/2005/8/layout/hProcess4"/>
    <dgm:cxn modelId="{5C5B1277-0C26-4025-AC00-9B0BCC5CCB3A}" type="presOf" srcId="{AE994612-A04A-462E-A2C0-1D21FCF04505}" destId="{0F0DDA91-7B1F-4086-BA22-2612ABDE1692}" srcOrd="0" destOrd="0" presId="urn:microsoft.com/office/officeart/2005/8/layout/hProcess4"/>
    <dgm:cxn modelId="{0CC3EF41-C767-4369-B030-7A316D0F816B}" srcId="{146A13A6-2B7E-4B57-BDF1-1A453519F0C4}" destId="{B83341E2-355D-4796-9FAE-9650C0807B0D}" srcOrd="0" destOrd="0" parTransId="{A47D9CE8-F6F2-46CC-A30E-70B55BCE962D}" sibTransId="{B691C522-1018-49AA-9817-7DBF1E7F2799}"/>
    <dgm:cxn modelId="{A74F5D10-F343-4E84-BA95-E692F3133683}" type="presOf" srcId="{81E6EA58-541D-4934-8EB5-30A2307507DC}" destId="{55F524DF-BE28-4CE3-A943-0868370541B2}" srcOrd="0" destOrd="0" presId="urn:microsoft.com/office/officeart/2005/8/layout/hProcess4"/>
    <dgm:cxn modelId="{33A70394-3206-4F35-91D8-1A10C360439E}" type="presOf" srcId="{A5C6F5BD-A666-4B70-8FCC-24644398D34C}" destId="{ECB37C6C-FA33-436B-BFC6-FDA819237AE3}" srcOrd="0" destOrd="0" presId="urn:microsoft.com/office/officeart/2005/8/layout/hProcess4"/>
    <dgm:cxn modelId="{DB7D337D-2841-4DE4-8475-FA8634E26135}" srcId="{A5C6F5BD-A666-4B70-8FCC-24644398D34C}" destId="{4C7877C8-E098-4B34-BAA2-A3ABC68FCCA9}" srcOrd="0" destOrd="0" parTransId="{2719060D-8A49-47E2-BEF4-A10FA57341D2}" sibTransId="{AE994612-A04A-462E-A2C0-1D21FCF04505}"/>
    <dgm:cxn modelId="{58920543-ACA6-4031-AA92-49EF2F083DD1}" srcId="{C837EC00-F3E7-47CB-9AE0-1E0ECF71EFDF}" destId="{4C01699D-9F47-4654-BB21-E14AB31F30DD}" srcOrd="0" destOrd="0" parTransId="{39406606-2AB5-49DA-A131-9C9551176CBF}" sibTransId="{5DD606A9-6177-4353-BE74-FD5B58ED02C2}"/>
    <dgm:cxn modelId="{BEF4980D-3D05-4173-8246-429F82AC933A}" srcId="{A5C6F5BD-A666-4B70-8FCC-24644398D34C}" destId="{146A13A6-2B7E-4B57-BDF1-1A453519F0C4}" srcOrd="2" destOrd="0" parTransId="{7C4971CD-55CC-4789-B6BB-71DC69ACE3AA}" sibTransId="{D1071F64-30DA-4BB8-B635-BB1F028CE3D4}"/>
    <dgm:cxn modelId="{424FB380-1BE8-43D7-9DED-DD272EB250DD}" srcId="{4C7877C8-E098-4B34-BAA2-A3ABC68FCCA9}" destId="{81E6EA58-541D-4934-8EB5-30A2307507DC}" srcOrd="0" destOrd="0" parTransId="{47BA82EA-C172-465D-8F22-1B3004BFDB3F}" sibTransId="{793E3606-F7A8-48C5-9680-BB1CE402402B}"/>
    <dgm:cxn modelId="{5765F3CF-F91D-4E0C-9E3F-7C1F0B9344F3}" type="presOf" srcId="{4C01699D-9F47-4654-BB21-E14AB31F30DD}" destId="{5263AC0C-57E2-4B7E-9482-C55B560B3D6E}" srcOrd="0" destOrd="0" presId="urn:microsoft.com/office/officeart/2005/8/layout/hProcess4"/>
    <dgm:cxn modelId="{5B8AB057-528F-4C50-A223-C7C18B8FDF6F}" type="presOf" srcId="{C837EC00-F3E7-47CB-9AE0-1E0ECF71EFDF}" destId="{E1F38C98-9155-4C5B-BA2B-01F8D6E44D91}" srcOrd="0" destOrd="0" presId="urn:microsoft.com/office/officeart/2005/8/layout/hProcess4"/>
    <dgm:cxn modelId="{32101B2D-92BA-45C3-AD19-112206F98488}" type="presOf" srcId="{50AEDB1D-CDF9-4FA8-B7E0-1CA4D870E031}" destId="{9F92F024-5E80-4186-9995-DBDD6A91B4C7}" srcOrd="0" destOrd="0" presId="urn:microsoft.com/office/officeart/2005/8/layout/hProcess4"/>
    <dgm:cxn modelId="{B9A1DEA1-AA73-45A8-B303-F197BA14B8BC}" type="presOf" srcId="{4C01699D-9F47-4654-BB21-E14AB31F30DD}" destId="{FD8098E3-6799-4FFF-8263-E50D1CAA9894}" srcOrd="1" destOrd="0" presId="urn:microsoft.com/office/officeart/2005/8/layout/hProcess4"/>
    <dgm:cxn modelId="{E5CD29A5-475B-4E41-A383-7D5F734D89C3}" type="presParOf" srcId="{ECB37C6C-FA33-436B-BFC6-FDA819237AE3}" destId="{98EA887A-4E73-4018-ACB7-7E1D09CA13C8}" srcOrd="0" destOrd="0" presId="urn:microsoft.com/office/officeart/2005/8/layout/hProcess4"/>
    <dgm:cxn modelId="{C1369D93-783F-4634-A877-CE873AFF43B1}" type="presParOf" srcId="{ECB37C6C-FA33-436B-BFC6-FDA819237AE3}" destId="{524A8544-AD8D-4D95-997D-DA5FE96A0506}" srcOrd="1" destOrd="0" presId="urn:microsoft.com/office/officeart/2005/8/layout/hProcess4"/>
    <dgm:cxn modelId="{F265680D-4F49-4DAA-88E8-30D6FE6D711B}" type="presParOf" srcId="{ECB37C6C-FA33-436B-BFC6-FDA819237AE3}" destId="{E16535AD-205C-444A-B872-873A34EFEA2E}" srcOrd="2" destOrd="0" presId="urn:microsoft.com/office/officeart/2005/8/layout/hProcess4"/>
    <dgm:cxn modelId="{F898009A-C8C7-4C17-9DD4-3B5740588F37}" type="presParOf" srcId="{E16535AD-205C-444A-B872-873A34EFEA2E}" destId="{1B6E6D49-437A-4235-8338-C9FA320EA67F}" srcOrd="0" destOrd="0" presId="urn:microsoft.com/office/officeart/2005/8/layout/hProcess4"/>
    <dgm:cxn modelId="{C0D7B6E4-A267-4D28-AD75-EF3CE17EF872}" type="presParOf" srcId="{1B6E6D49-437A-4235-8338-C9FA320EA67F}" destId="{772FC8FA-B121-4542-9E8F-5AF0538C1280}" srcOrd="0" destOrd="0" presId="urn:microsoft.com/office/officeart/2005/8/layout/hProcess4"/>
    <dgm:cxn modelId="{A80914ED-ACB6-41AB-A30E-B65CEDE8045B}" type="presParOf" srcId="{1B6E6D49-437A-4235-8338-C9FA320EA67F}" destId="{55F524DF-BE28-4CE3-A943-0868370541B2}" srcOrd="1" destOrd="0" presId="urn:microsoft.com/office/officeart/2005/8/layout/hProcess4"/>
    <dgm:cxn modelId="{DD7F3F91-FCCB-433A-B8FF-DBE2B7AFC2DF}" type="presParOf" srcId="{1B6E6D49-437A-4235-8338-C9FA320EA67F}" destId="{03878389-F188-40B2-A416-E1A3F49A52F8}" srcOrd="2" destOrd="0" presId="urn:microsoft.com/office/officeart/2005/8/layout/hProcess4"/>
    <dgm:cxn modelId="{FF0234EB-A059-45F1-9F1E-9B44279403F4}" type="presParOf" srcId="{1B6E6D49-437A-4235-8338-C9FA320EA67F}" destId="{3B777D00-55DC-497E-9480-C6A8F0CB21F6}" srcOrd="3" destOrd="0" presId="urn:microsoft.com/office/officeart/2005/8/layout/hProcess4"/>
    <dgm:cxn modelId="{8B94F9FF-FC57-4830-8DF3-B7BE2C08A379}" type="presParOf" srcId="{1B6E6D49-437A-4235-8338-C9FA320EA67F}" destId="{6FC66590-3DA3-4D65-8B7C-35FE4E670E66}" srcOrd="4" destOrd="0" presId="urn:microsoft.com/office/officeart/2005/8/layout/hProcess4"/>
    <dgm:cxn modelId="{158C9267-365D-4353-9275-6F41C84DABCB}" type="presParOf" srcId="{E16535AD-205C-444A-B872-873A34EFEA2E}" destId="{0F0DDA91-7B1F-4086-BA22-2612ABDE1692}" srcOrd="1" destOrd="0" presId="urn:microsoft.com/office/officeart/2005/8/layout/hProcess4"/>
    <dgm:cxn modelId="{69060BBA-B2DD-4685-A555-0B96199CFC39}" type="presParOf" srcId="{E16535AD-205C-444A-B872-873A34EFEA2E}" destId="{9088BEA7-0B8B-4B3A-9574-7B7FFB001337}" srcOrd="2" destOrd="0" presId="urn:microsoft.com/office/officeart/2005/8/layout/hProcess4"/>
    <dgm:cxn modelId="{078BA736-EB49-4EE0-94FA-2E3BEE1803B9}" type="presParOf" srcId="{9088BEA7-0B8B-4B3A-9574-7B7FFB001337}" destId="{C81CAAFC-5A63-498F-8738-FF1E6885EB79}" srcOrd="0" destOrd="0" presId="urn:microsoft.com/office/officeart/2005/8/layout/hProcess4"/>
    <dgm:cxn modelId="{3F734825-65AE-41B5-BC76-96808465D517}" type="presParOf" srcId="{9088BEA7-0B8B-4B3A-9574-7B7FFB001337}" destId="{5263AC0C-57E2-4B7E-9482-C55B560B3D6E}" srcOrd="1" destOrd="0" presId="urn:microsoft.com/office/officeart/2005/8/layout/hProcess4"/>
    <dgm:cxn modelId="{CB2E78E1-9966-470D-9921-61C110F1044F}" type="presParOf" srcId="{9088BEA7-0B8B-4B3A-9574-7B7FFB001337}" destId="{FD8098E3-6799-4FFF-8263-E50D1CAA9894}" srcOrd="2" destOrd="0" presId="urn:microsoft.com/office/officeart/2005/8/layout/hProcess4"/>
    <dgm:cxn modelId="{41E8A5C3-FF4C-40BB-AEC0-201F46CA2DA1}" type="presParOf" srcId="{9088BEA7-0B8B-4B3A-9574-7B7FFB001337}" destId="{E1F38C98-9155-4C5B-BA2B-01F8D6E44D91}" srcOrd="3" destOrd="0" presId="urn:microsoft.com/office/officeart/2005/8/layout/hProcess4"/>
    <dgm:cxn modelId="{C0759ABA-2208-4E44-8EB3-4259584F370F}" type="presParOf" srcId="{9088BEA7-0B8B-4B3A-9574-7B7FFB001337}" destId="{B0770140-25BA-4BD4-ABC2-C6CC521FD70F}" srcOrd="4" destOrd="0" presId="urn:microsoft.com/office/officeart/2005/8/layout/hProcess4"/>
    <dgm:cxn modelId="{DE743941-ADE6-4241-A559-DAC4C6BAF195}" type="presParOf" srcId="{E16535AD-205C-444A-B872-873A34EFEA2E}" destId="{9F92F024-5E80-4186-9995-DBDD6A91B4C7}" srcOrd="3" destOrd="0" presId="urn:microsoft.com/office/officeart/2005/8/layout/hProcess4"/>
    <dgm:cxn modelId="{3C877AE5-3BD1-494E-BDFF-A9E92A8E7983}" type="presParOf" srcId="{E16535AD-205C-444A-B872-873A34EFEA2E}" destId="{4B9E77C2-CD54-45CE-959E-C1052C07BE34}" srcOrd="4" destOrd="0" presId="urn:microsoft.com/office/officeart/2005/8/layout/hProcess4"/>
    <dgm:cxn modelId="{D570B99E-371F-4B62-A182-A5423E466F1C}" type="presParOf" srcId="{4B9E77C2-CD54-45CE-959E-C1052C07BE34}" destId="{0F1151D0-4E97-4E3F-A6D8-AA314CD9BC74}" srcOrd="0" destOrd="0" presId="urn:microsoft.com/office/officeart/2005/8/layout/hProcess4"/>
    <dgm:cxn modelId="{2FFD85FB-5032-49BE-A1E7-A2F935A44258}" type="presParOf" srcId="{4B9E77C2-CD54-45CE-959E-C1052C07BE34}" destId="{25E57405-2AE0-4827-8187-88AAC89AFD81}" srcOrd="1" destOrd="0" presId="urn:microsoft.com/office/officeart/2005/8/layout/hProcess4"/>
    <dgm:cxn modelId="{D67B16DB-B323-425D-A477-49D5CB5C87C1}" type="presParOf" srcId="{4B9E77C2-CD54-45CE-959E-C1052C07BE34}" destId="{B62587D9-5CE6-4572-8E1C-DADCF67E50D9}" srcOrd="2" destOrd="0" presId="urn:microsoft.com/office/officeart/2005/8/layout/hProcess4"/>
    <dgm:cxn modelId="{040E144B-BC86-421E-BDF2-A9305A80E9EA}" type="presParOf" srcId="{4B9E77C2-CD54-45CE-959E-C1052C07BE34}" destId="{CB28327E-CD5A-4BFF-A781-EBBC375FC581}" srcOrd="3" destOrd="0" presId="urn:microsoft.com/office/officeart/2005/8/layout/hProcess4"/>
    <dgm:cxn modelId="{369E1567-5A76-4942-8A5D-F858B36A3B9D}" type="presParOf" srcId="{4B9E77C2-CD54-45CE-959E-C1052C07BE34}" destId="{8BBAFD7E-4878-4A7F-8DD5-8E2734E5F1A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0687B-A798-4149-8E47-6C6982D5BD7A}">
      <dsp:nvSpPr>
        <dsp:cNvPr id="0" name=""/>
        <dsp:cNvSpPr/>
      </dsp:nvSpPr>
      <dsp:spPr>
        <a:xfrm>
          <a:off x="7699" y="2198401"/>
          <a:ext cx="1346934" cy="13560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Доходы бюджета – </a:t>
          </a:r>
          <a:r>
            <a:rPr lang="ru-RU" sz="1600" kern="1200" dirty="0" smtClean="0"/>
            <a:t>поступающие в бюджет денежные средства</a:t>
          </a:r>
          <a:endParaRPr lang="ru-RU" sz="1600" kern="1200" dirty="0"/>
        </a:p>
      </dsp:txBody>
      <dsp:txXfrm>
        <a:off x="47149" y="2237851"/>
        <a:ext cx="1268034" cy="1277146"/>
      </dsp:txXfrm>
    </dsp:sp>
    <dsp:sp modelId="{0DBD8CEC-BF8F-4605-A8DC-6FCCB57140BC}">
      <dsp:nvSpPr>
        <dsp:cNvPr id="0" name=""/>
        <dsp:cNvSpPr/>
      </dsp:nvSpPr>
      <dsp:spPr>
        <a:xfrm rot="17206886">
          <a:off x="718213" y="2008841"/>
          <a:ext cx="1789512" cy="21863"/>
        </a:xfrm>
        <a:custGeom>
          <a:avLst/>
          <a:gdLst/>
          <a:ahLst/>
          <a:cxnLst/>
          <a:rect l="0" t="0" r="0" b="0"/>
          <a:pathLst>
            <a:path>
              <a:moveTo>
                <a:pt x="0" y="10931"/>
              </a:moveTo>
              <a:lnTo>
                <a:pt x="1789512" y="10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568232" y="1975035"/>
        <a:ext cx="89475" cy="89475"/>
      </dsp:txXfrm>
    </dsp:sp>
    <dsp:sp modelId="{09CF62FD-6E0F-4599-A284-00E40D75B1CB}">
      <dsp:nvSpPr>
        <dsp:cNvPr id="0" name=""/>
        <dsp:cNvSpPr/>
      </dsp:nvSpPr>
      <dsp:spPr>
        <a:xfrm>
          <a:off x="1871305" y="623984"/>
          <a:ext cx="1656258" cy="10782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Налоговые и неналоговые доходы</a:t>
          </a:r>
          <a:endParaRPr lang="ru-RU" sz="1600" b="1" kern="1200" dirty="0"/>
        </a:p>
      </dsp:txBody>
      <dsp:txXfrm>
        <a:off x="1902887" y="655566"/>
        <a:ext cx="1593094" cy="1015111"/>
      </dsp:txXfrm>
    </dsp:sp>
    <dsp:sp modelId="{43E3EE72-EF08-4E5B-8685-FC4727767429}">
      <dsp:nvSpPr>
        <dsp:cNvPr id="0" name=""/>
        <dsp:cNvSpPr/>
      </dsp:nvSpPr>
      <dsp:spPr>
        <a:xfrm rot="1371898">
          <a:off x="3502965" y="1273826"/>
          <a:ext cx="626088" cy="21863"/>
        </a:xfrm>
        <a:custGeom>
          <a:avLst/>
          <a:gdLst/>
          <a:ahLst/>
          <a:cxnLst/>
          <a:rect l="0" t="0" r="0" b="0"/>
          <a:pathLst>
            <a:path>
              <a:moveTo>
                <a:pt x="0" y="10931"/>
              </a:moveTo>
              <a:lnTo>
                <a:pt x="626088"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00357" y="1269106"/>
        <a:ext cx="31304" cy="31304"/>
      </dsp:txXfrm>
    </dsp:sp>
    <dsp:sp modelId="{43A454CD-0B9C-44CF-8337-C53328FBC8D3}">
      <dsp:nvSpPr>
        <dsp:cNvPr id="0" name=""/>
        <dsp:cNvSpPr/>
      </dsp:nvSpPr>
      <dsp:spPr>
        <a:xfrm>
          <a:off x="4104455" y="792088"/>
          <a:ext cx="3886607" cy="12286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Налоговые доходы – </a:t>
          </a:r>
          <a:r>
            <a:rPr lang="ru-RU" sz="1200" b="0" kern="1200" dirty="0" smtClean="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pPr lvl="0" algn="ctr" defTabSz="533400">
            <a:lnSpc>
              <a:spcPct val="90000"/>
            </a:lnSpc>
            <a:spcBef>
              <a:spcPct val="0"/>
            </a:spcBef>
            <a:spcAft>
              <a:spcPct val="35000"/>
            </a:spcAft>
          </a:pPr>
          <a:endParaRPr lang="ru-RU" sz="1400" b="1" kern="1200" dirty="0"/>
        </a:p>
      </dsp:txBody>
      <dsp:txXfrm>
        <a:off x="4140440" y="828073"/>
        <a:ext cx="3814637" cy="1156643"/>
      </dsp:txXfrm>
    </dsp:sp>
    <dsp:sp modelId="{E384971A-BD6D-4588-BAC6-EE6FFA9B096F}">
      <dsp:nvSpPr>
        <dsp:cNvPr id="0" name=""/>
        <dsp:cNvSpPr/>
      </dsp:nvSpPr>
      <dsp:spPr>
        <a:xfrm rot="4135335">
          <a:off x="3021359" y="1889793"/>
          <a:ext cx="1580985" cy="21863"/>
        </a:xfrm>
        <a:custGeom>
          <a:avLst/>
          <a:gdLst/>
          <a:ahLst/>
          <a:cxnLst/>
          <a:rect l="0" t="0" r="0" b="0"/>
          <a:pathLst>
            <a:path>
              <a:moveTo>
                <a:pt x="0" y="10931"/>
              </a:moveTo>
              <a:lnTo>
                <a:pt x="1580985"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3772327" y="1861200"/>
        <a:ext cx="79049" cy="79049"/>
      </dsp:txXfrm>
    </dsp:sp>
    <dsp:sp modelId="{5983FF5F-2E13-4FAF-ACAB-2CB87D3C51A7}">
      <dsp:nvSpPr>
        <dsp:cNvPr id="0" name=""/>
        <dsp:cNvSpPr/>
      </dsp:nvSpPr>
      <dsp:spPr>
        <a:xfrm>
          <a:off x="4096140" y="2016223"/>
          <a:ext cx="4112771" cy="12442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Неналоговые доходы –</a:t>
          </a:r>
          <a:r>
            <a:rPr lang="ru-RU" sz="1200" b="0" kern="120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pPr lvl="0" algn="ctr" defTabSz="533400">
            <a:lnSpc>
              <a:spcPct val="90000"/>
            </a:lnSpc>
            <a:spcBef>
              <a:spcPct val="0"/>
            </a:spcBef>
            <a:spcAft>
              <a:spcPct val="35000"/>
            </a:spcAft>
          </a:pPr>
          <a:endParaRPr lang="ru-RU" sz="1200" b="1" kern="1200" dirty="0"/>
        </a:p>
      </dsp:txBody>
      <dsp:txXfrm>
        <a:off x="4132582" y="2052665"/>
        <a:ext cx="4039887" cy="1171326"/>
      </dsp:txXfrm>
    </dsp:sp>
    <dsp:sp modelId="{0709AEFA-A1F3-4AAC-B37D-4680EFA87652}">
      <dsp:nvSpPr>
        <dsp:cNvPr id="0" name=""/>
        <dsp:cNvSpPr/>
      </dsp:nvSpPr>
      <dsp:spPr>
        <a:xfrm rot="3984114">
          <a:off x="951090" y="3482151"/>
          <a:ext cx="1345862" cy="21863"/>
        </a:xfrm>
        <a:custGeom>
          <a:avLst/>
          <a:gdLst/>
          <a:ahLst/>
          <a:cxnLst/>
          <a:rect l="0" t="0" r="0" b="0"/>
          <a:pathLst>
            <a:path>
              <a:moveTo>
                <a:pt x="0" y="10931"/>
              </a:moveTo>
              <a:lnTo>
                <a:pt x="1345862" y="10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590374" y="3459436"/>
        <a:ext cx="67293" cy="67293"/>
      </dsp:txXfrm>
    </dsp:sp>
    <dsp:sp modelId="{94A3241F-3A13-4630-8C47-37A967A3C7F1}">
      <dsp:nvSpPr>
        <dsp:cNvPr id="0" name=""/>
        <dsp:cNvSpPr/>
      </dsp:nvSpPr>
      <dsp:spPr>
        <a:xfrm>
          <a:off x="1893408" y="3773007"/>
          <a:ext cx="1673741" cy="673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Безвозмездные поступления</a:t>
          </a:r>
          <a:endParaRPr lang="ru-RU" sz="1200" b="1" kern="1200" dirty="0"/>
        </a:p>
      </dsp:txBody>
      <dsp:txXfrm>
        <a:off x="1913133" y="3792732"/>
        <a:ext cx="1634291" cy="634017"/>
      </dsp:txXfrm>
    </dsp:sp>
    <dsp:sp modelId="{08B1F378-4070-4A70-BDDB-17A84E60317C}">
      <dsp:nvSpPr>
        <dsp:cNvPr id="0" name=""/>
        <dsp:cNvSpPr/>
      </dsp:nvSpPr>
      <dsp:spPr>
        <a:xfrm rot="325124">
          <a:off x="3565859" y="4126077"/>
          <a:ext cx="577520" cy="21863"/>
        </a:xfrm>
        <a:custGeom>
          <a:avLst/>
          <a:gdLst/>
          <a:ahLst/>
          <a:cxnLst/>
          <a:rect l="0" t="0" r="0" b="0"/>
          <a:pathLst>
            <a:path>
              <a:moveTo>
                <a:pt x="0" y="10931"/>
              </a:moveTo>
              <a:lnTo>
                <a:pt x="577520"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40181" y="4122571"/>
        <a:ext cx="28876" cy="28876"/>
      </dsp:txXfrm>
    </dsp:sp>
    <dsp:sp modelId="{62E71A64-6FA4-45CC-B986-484EC2B9D6C7}">
      <dsp:nvSpPr>
        <dsp:cNvPr id="0" name=""/>
        <dsp:cNvSpPr/>
      </dsp:nvSpPr>
      <dsp:spPr>
        <a:xfrm>
          <a:off x="4142089" y="3287992"/>
          <a:ext cx="4043579" cy="1752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0" kern="1200" dirty="0" smtClean="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pPr lvl="0" algn="ctr" defTabSz="533400">
            <a:lnSpc>
              <a:spcPct val="90000"/>
            </a:lnSpc>
            <a:spcBef>
              <a:spcPct val="0"/>
            </a:spcBef>
            <a:spcAft>
              <a:spcPct val="35000"/>
            </a:spcAft>
          </a:pPr>
          <a:endParaRPr lang="ru-RU" sz="1200" b="0" kern="1200" dirty="0"/>
        </a:p>
      </dsp:txBody>
      <dsp:txXfrm>
        <a:off x="4193420" y="3339323"/>
        <a:ext cx="3940917" cy="1649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524DF-BE28-4CE3-A943-0868370541B2}">
      <dsp:nvSpPr>
        <dsp:cNvPr id="0" name=""/>
        <dsp:cNvSpPr/>
      </dsp:nvSpPr>
      <dsp:spPr>
        <a:xfrm>
          <a:off x="3660" y="1010859"/>
          <a:ext cx="2350560" cy="19387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Char char="••"/>
          </a:pPr>
          <a:r>
            <a:rPr lang="ru-RU" sz="1200" kern="1200" dirty="0" smtClean="0"/>
            <a:t>Определяет масштаб проблемы, правовые и финансовые механизмы  ее решения</a:t>
          </a:r>
          <a:endParaRPr lang="ru-RU" sz="1200" kern="1200" dirty="0"/>
        </a:p>
      </dsp:txBody>
      <dsp:txXfrm>
        <a:off x="48275" y="1055474"/>
        <a:ext cx="2261330" cy="1434050"/>
      </dsp:txXfrm>
    </dsp:sp>
    <dsp:sp modelId="{0F0DDA91-7B1F-4086-BA22-2612ABDE1692}">
      <dsp:nvSpPr>
        <dsp:cNvPr id="0" name=""/>
        <dsp:cNvSpPr/>
      </dsp:nvSpPr>
      <dsp:spPr>
        <a:xfrm>
          <a:off x="1398079" y="1632059"/>
          <a:ext cx="2632233" cy="2632233"/>
        </a:xfrm>
        <a:prstGeom prst="leftCircularArrow">
          <a:avLst>
            <a:gd name="adj1" fmla="val 3472"/>
            <a:gd name="adj2" fmla="val 430537"/>
            <a:gd name="adj3" fmla="val 2779843"/>
            <a:gd name="adj4" fmla="val 9598285"/>
            <a:gd name="adj5" fmla="val 405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777D00-55DC-497E-9480-C6A8F0CB21F6}">
      <dsp:nvSpPr>
        <dsp:cNvPr id="0" name=""/>
        <dsp:cNvSpPr/>
      </dsp:nvSpPr>
      <dsp:spPr>
        <a:xfrm>
          <a:off x="526007" y="2534140"/>
          <a:ext cx="2089386" cy="830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Федеральный уровень</a:t>
          </a:r>
          <a:endParaRPr lang="ru-RU" sz="1400" kern="1200" dirty="0"/>
        </a:p>
      </dsp:txBody>
      <dsp:txXfrm>
        <a:off x="550343" y="2558476"/>
        <a:ext cx="2040714" cy="782208"/>
      </dsp:txXfrm>
    </dsp:sp>
    <dsp:sp modelId="{5263AC0C-57E2-4B7E-9482-C55B560B3D6E}">
      <dsp:nvSpPr>
        <dsp:cNvPr id="0" name=""/>
        <dsp:cNvSpPr/>
      </dsp:nvSpPr>
      <dsp:spPr>
        <a:xfrm>
          <a:off x="2991994" y="684215"/>
          <a:ext cx="2350560" cy="32762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endParaRPr lang="ru-RU" sz="1200" kern="1200" dirty="0"/>
        </a:p>
      </dsp:txBody>
      <dsp:txXfrm>
        <a:off x="3060840" y="1455109"/>
        <a:ext cx="2212868" cy="2436484"/>
      </dsp:txXfrm>
    </dsp:sp>
    <dsp:sp modelId="{9F92F024-5E80-4186-9995-DBDD6A91B4C7}">
      <dsp:nvSpPr>
        <dsp:cNvPr id="0" name=""/>
        <dsp:cNvSpPr/>
      </dsp:nvSpPr>
      <dsp:spPr>
        <a:xfrm rot="20289698">
          <a:off x="4139479" y="-180241"/>
          <a:ext cx="2933143" cy="2933143"/>
        </a:xfrm>
        <a:prstGeom prst="circularArrow">
          <a:avLst>
            <a:gd name="adj1" fmla="val 3116"/>
            <a:gd name="adj2" fmla="val 383118"/>
            <a:gd name="adj3" fmla="val 19741051"/>
            <a:gd name="adj4" fmla="val 12875191"/>
            <a:gd name="adj5" fmla="val 3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F38C98-9155-4C5B-BA2B-01F8D6E44D91}">
      <dsp:nvSpPr>
        <dsp:cNvPr id="0" name=""/>
        <dsp:cNvSpPr/>
      </dsp:nvSpPr>
      <dsp:spPr>
        <a:xfrm>
          <a:off x="3572963" y="595419"/>
          <a:ext cx="2089386" cy="830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Региональный уровень</a:t>
          </a:r>
          <a:endParaRPr lang="ru-RU" sz="1400" kern="1200" dirty="0"/>
        </a:p>
      </dsp:txBody>
      <dsp:txXfrm>
        <a:off x="3597299" y="619755"/>
        <a:ext cx="2040714" cy="782208"/>
      </dsp:txXfrm>
    </dsp:sp>
    <dsp:sp modelId="{25E57405-2AE0-4827-8187-88AAC89AFD81}">
      <dsp:nvSpPr>
        <dsp:cNvPr id="0" name=""/>
        <dsp:cNvSpPr/>
      </dsp:nvSpPr>
      <dsp:spPr>
        <a:xfrm>
          <a:off x="6059823" y="436776"/>
          <a:ext cx="2350560" cy="35236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latin typeface="+mj-lt"/>
            </a:rPr>
            <a:t>Предусматривает план действий , привлечение ресурсов для  строительства и оснащения объектов строительства, эффективное управление бюджетными средствами,</a:t>
          </a:r>
          <a:endParaRPr lang="ru-RU" sz="1200" kern="1200" dirty="0">
            <a:latin typeface="+mj-lt"/>
          </a:endParaRPr>
        </a:p>
      </dsp:txBody>
      <dsp:txXfrm>
        <a:off x="6128669" y="505622"/>
        <a:ext cx="2212868" cy="2630900"/>
      </dsp:txXfrm>
    </dsp:sp>
    <dsp:sp modelId="{CB28327E-CD5A-4BFF-A781-EBBC375FC581}">
      <dsp:nvSpPr>
        <dsp:cNvPr id="0" name=""/>
        <dsp:cNvSpPr/>
      </dsp:nvSpPr>
      <dsp:spPr>
        <a:xfrm>
          <a:off x="6234721" y="2768149"/>
          <a:ext cx="2089386" cy="830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Местный бюджет</a:t>
          </a:r>
          <a:endParaRPr lang="ru-RU" sz="1400" kern="1200" dirty="0"/>
        </a:p>
      </dsp:txBody>
      <dsp:txXfrm>
        <a:off x="6259057" y="2792485"/>
        <a:ext cx="2040714" cy="7822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0.09643</cdr:x>
      <cdr:y>0.35593</cdr:y>
    </cdr:from>
    <cdr:to>
      <cdr:x>0.33612</cdr:x>
      <cdr:y>0.4683</cdr:y>
    </cdr:to>
    <cdr:sp macro="" textlink="">
      <cdr:nvSpPr>
        <cdr:cNvPr id="2" name="TextBox 1"/>
        <cdr:cNvSpPr txBox="1"/>
      </cdr:nvSpPr>
      <cdr:spPr>
        <a:xfrm xmlns:a="http://schemas.openxmlformats.org/drawingml/2006/main">
          <a:off x="720080" y="1512168"/>
          <a:ext cx="1789909" cy="4774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t>1 459 260 </a:t>
          </a:r>
          <a:r>
            <a:rPr lang="ru-RU" sz="1400" b="1" dirty="0" err="1" smtClean="0"/>
            <a:t>т.р</a:t>
          </a:r>
          <a:r>
            <a:rPr lang="ru-RU" sz="1400" b="1" dirty="0" smtClean="0"/>
            <a:t>.</a:t>
          </a:r>
        </a:p>
        <a:p xmlns:a="http://schemas.openxmlformats.org/drawingml/2006/main">
          <a:endParaRPr lang="ru-RU"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0.16529</cdr:x>
      <cdr:y>0.34175</cdr:y>
    </cdr:from>
    <cdr:to>
      <cdr:x>0.30577</cdr:x>
      <cdr:y>0.40505</cdr:y>
    </cdr:to>
    <cdr:cxnSp macro="">
      <cdr:nvCxnSpPr>
        <cdr:cNvPr id="3" name="Прямая соединительная линия 2"/>
        <cdr:cNvCxnSpPr/>
      </cdr:nvCxnSpPr>
      <cdr:spPr>
        <a:xfrm xmlns:a="http://schemas.openxmlformats.org/drawingml/2006/main" flipH="1">
          <a:off x="1440284" y="1943878"/>
          <a:ext cx="1224132" cy="36003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0.82638</cdr:x>
      <cdr:y>0.43037</cdr:y>
    </cdr:from>
    <cdr:to>
      <cdr:x>0.85117</cdr:x>
      <cdr:y>0.62026</cdr:y>
    </cdr:to>
    <cdr:cxnSp macro="">
      <cdr:nvCxnSpPr>
        <cdr:cNvPr id="22" name="Прямая соединительная линия 21"/>
        <cdr:cNvCxnSpPr/>
      </cdr:nvCxnSpPr>
      <cdr:spPr>
        <a:xfrm xmlns:a="http://schemas.openxmlformats.org/drawingml/2006/main">
          <a:off x="7200924" y="2447925"/>
          <a:ext cx="216024" cy="108012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0.85117</cdr:x>
      <cdr:y>0.34175</cdr:y>
    </cdr:from>
    <cdr:to>
      <cdr:x>0.94207</cdr:x>
      <cdr:y>0.481</cdr:y>
    </cdr:to>
    <cdr:cxnSp macro="">
      <cdr:nvCxnSpPr>
        <cdr:cNvPr id="24" name="Прямая соединительная линия 23"/>
        <cdr:cNvCxnSpPr/>
      </cdr:nvCxnSpPr>
      <cdr:spPr>
        <a:xfrm xmlns:a="http://schemas.openxmlformats.org/drawingml/2006/main">
          <a:off x="7416948" y="1943869"/>
          <a:ext cx="792088" cy="79208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0.52727</cdr:x>
      <cdr:y>0.81533</cdr:y>
    </cdr:from>
    <cdr:to>
      <cdr:x>0.88178</cdr:x>
      <cdr:y>0.96915</cdr:y>
    </cdr:to>
    <cdr:sp macro="" textlink="">
      <cdr:nvSpPr>
        <cdr:cNvPr id="2" name="TextBox 1"/>
        <cdr:cNvSpPr txBox="1"/>
      </cdr:nvSpPr>
      <cdr:spPr>
        <a:xfrm xmlns:a="http://schemas.openxmlformats.org/drawingml/2006/main">
          <a:off x="4176836" y="3817019"/>
          <a:ext cx="2808312"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0.60908</cdr:x>
      <cdr:y>0.81533</cdr:y>
    </cdr:from>
    <cdr:to>
      <cdr:x>0.94541</cdr:x>
      <cdr:y>0.98453</cdr:y>
    </cdr:to>
    <cdr:sp macro="" textlink="">
      <cdr:nvSpPr>
        <cdr:cNvPr id="3" name="TextBox 2"/>
        <cdr:cNvSpPr txBox="1"/>
      </cdr:nvSpPr>
      <cdr:spPr>
        <a:xfrm xmlns:a="http://schemas.openxmlformats.org/drawingml/2006/main">
          <a:off x="4824908" y="3817019"/>
          <a:ext cx="2664296"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6411"/>
          </a:xfrm>
          <a:prstGeom prst="rect">
            <a:avLst/>
          </a:prstGeom>
        </p:spPr>
        <p:txBody>
          <a:bodyPr vert="horz" lIns="91426" tIns="45713" rIns="91426" bIns="45713"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4" y="1"/>
            <a:ext cx="2945659" cy="496411"/>
          </a:xfrm>
          <a:prstGeom prst="rect">
            <a:avLst/>
          </a:prstGeom>
        </p:spPr>
        <p:txBody>
          <a:bodyPr vert="horz" lIns="91426" tIns="45713" rIns="91426" bIns="45713" rtlCol="0"/>
          <a:lstStyle>
            <a:lvl1pPr algn="r" fontAlgn="auto">
              <a:spcBef>
                <a:spcPts val="0"/>
              </a:spcBef>
              <a:spcAft>
                <a:spcPts val="0"/>
              </a:spcAft>
              <a:defRPr sz="1200" smtClean="0">
                <a:latin typeface="+mn-lt"/>
                <a:cs typeface="+mn-cs"/>
              </a:defRPr>
            </a:lvl1pPr>
          </a:lstStyle>
          <a:p>
            <a:pPr>
              <a:defRPr/>
            </a:pPr>
            <a:fld id="{FB1F5A27-42CB-475C-9260-FBCC358BAB1B}" type="datetimeFigureOut">
              <a:rPr lang="ru-RU"/>
              <a:pPr>
                <a:defRPr/>
              </a:pPr>
              <a:t>22.11.2019</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3" rIns="91426" bIns="45713" rtlCol="0" anchor="ctr"/>
          <a:lstStyle/>
          <a:p>
            <a:pPr lvl="0"/>
            <a:endParaRPr lang="ru-RU" noProof="0"/>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26" tIns="45713" rIns="91426" bIns="45713"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1" y="9430092"/>
            <a:ext cx="2945659" cy="496411"/>
          </a:xfrm>
          <a:prstGeom prst="rect">
            <a:avLst/>
          </a:prstGeom>
        </p:spPr>
        <p:txBody>
          <a:bodyPr vert="horz" lIns="91426" tIns="45713" rIns="91426" bIns="45713"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4" y="9430092"/>
            <a:ext cx="2945659" cy="496411"/>
          </a:xfrm>
          <a:prstGeom prst="rect">
            <a:avLst/>
          </a:prstGeom>
        </p:spPr>
        <p:txBody>
          <a:bodyPr vert="horz" lIns="91426" tIns="45713" rIns="91426" bIns="45713" rtlCol="0" anchor="b"/>
          <a:lstStyle>
            <a:lvl1pPr algn="r" fontAlgn="auto">
              <a:spcBef>
                <a:spcPts val="0"/>
              </a:spcBef>
              <a:spcAft>
                <a:spcPts val="0"/>
              </a:spcAft>
              <a:defRPr sz="1200" smtClean="0">
                <a:latin typeface="+mn-lt"/>
                <a:cs typeface="+mn-cs"/>
              </a:defRPr>
            </a:lvl1pPr>
          </a:lstStyle>
          <a:p>
            <a:pPr>
              <a:defRPr/>
            </a:pPr>
            <a:fld id="{5946F778-67AD-4C8B-9BD1-9BD7ACC5E3C3}" type="slidenum">
              <a:rPr lang="ru-RU"/>
              <a:pPr>
                <a:defRPr/>
              </a:pPr>
              <a:t>‹#›</a:t>
            </a:fld>
            <a:endParaRPr lang="ru-RU"/>
          </a:p>
        </p:txBody>
      </p:sp>
    </p:spTree>
    <p:extLst>
      <p:ext uri="{BB962C8B-B14F-4D97-AF65-F5344CB8AC3E}">
        <p14:creationId xmlns:p14="http://schemas.microsoft.com/office/powerpoint/2010/main" val="24491685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946F778-67AD-4C8B-9BD1-9BD7ACC5E3C3}" type="slidenum">
              <a:rPr lang="ru-RU" smtClean="0"/>
              <a:pPr>
                <a:defRPr/>
              </a:pPr>
              <a:t>21</a:t>
            </a:fld>
            <a:endParaRPr lang="ru-RU"/>
          </a:p>
        </p:txBody>
      </p:sp>
    </p:spTree>
    <p:extLst>
      <p:ext uri="{BB962C8B-B14F-4D97-AF65-F5344CB8AC3E}">
        <p14:creationId xmlns:p14="http://schemas.microsoft.com/office/powerpoint/2010/main" val="170722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pPr>
              <a:defRPr/>
            </a:pPr>
            <a:fld id="{A09BD795-D448-4A3F-A00A-84326D04F6C5}" type="datetimeFigureOut">
              <a:rPr lang="ru-RU" smtClean="0"/>
              <a:pPr>
                <a:defRPr/>
              </a:pPr>
              <a:t>22.11.2019</a:t>
            </a:fld>
            <a:endParaRPr lang="ru-RU"/>
          </a:p>
        </p:txBody>
      </p:sp>
      <p:sp>
        <p:nvSpPr>
          <p:cNvPr id="2" name="Нижний колонтитул 1"/>
          <p:cNvSpPr>
            <a:spLocks noGrp="1"/>
          </p:cNvSpPr>
          <p:nvPr>
            <p:ph type="ftr" sz="quarter" idx="11"/>
          </p:nvPr>
        </p:nvSpPr>
        <p:spPr/>
        <p:txBody>
          <a:bodyPr/>
          <a:lstStyle/>
          <a:p>
            <a:pPr>
              <a:defRPr/>
            </a:pPr>
            <a:endParaRPr lang="ru-RU"/>
          </a:p>
        </p:txBody>
      </p:sp>
      <p:sp>
        <p:nvSpPr>
          <p:cNvPr id="15" name="Номер слайда 14"/>
          <p:cNvSpPr>
            <a:spLocks noGrp="1"/>
          </p:cNvSpPr>
          <p:nvPr>
            <p:ph type="sldNum" sz="quarter" idx="12"/>
          </p:nvPr>
        </p:nvSpPr>
        <p:spPr>
          <a:xfrm>
            <a:off x="8229600" y="6473952"/>
            <a:ext cx="758952" cy="246888"/>
          </a:xfrm>
        </p:spPr>
        <p:txBody>
          <a:bodyPr/>
          <a:lstStyle/>
          <a:p>
            <a:pPr>
              <a:defRPr/>
            </a:pPr>
            <a:fld id="{8B8B13FA-52F1-4330-8C7A-7B395E7A0853}"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386E72E9-0073-416F-96FD-E125D3E2F58A}" type="datetimeFigureOut">
              <a:rPr lang="ru-RU" smtClean="0"/>
              <a:pPr>
                <a:defRPr/>
              </a:pPr>
              <a:t>22.11.2019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0734804-BBD6-4B3D-AC30-E6197ACC144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7EA03C3D-A8F4-4838-823F-BB8E199FFE03}" type="datetimeFigureOut">
              <a:rPr lang="ru-RU" smtClean="0"/>
              <a:pPr>
                <a:defRPr/>
              </a:pPr>
              <a:t>22.11.2019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DD35EDC-5959-47B7-AD00-FD40FC9CEB8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fld id="{CE47F05A-E00B-4E36-BA99-02540FC9A48E}" type="datetimeFigureOut">
              <a:rPr lang="ru-RU" smtClean="0"/>
              <a:pPr>
                <a:defRPr/>
              </a:pPr>
              <a:t>22.11.2019</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pPr>
              <a:defRPr/>
            </a:pPr>
            <a:endParaRPr lang="ru-RU"/>
          </a:p>
        </p:txBody>
      </p:sp>
      <p:sp>
        <p:nvSpPr>
          <p:cNvPr id="16" name="Номер слайда 15"/>
          <p:cNvSpPr>
            <a:spLocks noGrp="1"/>
          </p:cNvSpPr>
          <p:nvPr>
            <p:ph type="sldNum" sz="quarter" idx="12"/>
          </p:nvPr>
        </p:nvSpPr>
        <p:spPr>
          <a:xfrm>
            <a:off x="8229600" y="6473952"/>
            <a:ext cx="758952" cy="246888"/>
          </a:xfrm>
        </p:spPr>
        <p:txBody>
          <a:bodyPr/>
          <a:lstStyle/>
          <a:p>
            <a:pPr>
              <a:defRPr/>
            </a:pPr>
            <a:fld id="{931B28E2-EDC7-410C-A794-E6551B396A7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pPr>
              <a:defRPr/>
            </a:pPr>
            <a:fld id="{17050665-8D58-46AF-BE46-03C231992A2F}" type="datetimeFigureOut">
              <a:rPr lang="ru-RU" smtClean="0"/>
              <a:pPr>
                <a:defRPr/>
              </a:pPr>
              <a:t>22.11.2019</a:t>
            </a:fld>
            <a:endParaRPr lang="ru-RU"/>
          </a:p>
        </p:txBody>
      </p:sp>
      <p:sp>
        <p:nvSpPr>
          <p:cNvPr id="11" name="Нижний колонтитул 10"/>
          <p:cNvSpPr>
            <a:spLocks noGrp="1"/>
          </p:cNvSpPr>
          <p:nvPr>
            <p:ph type="ftr" sz="quarter" idx="11"/>
          </p:nvPr>
        </p:nvSpPr>
        <p:spPr/>
        <p:txBody>
          <a:bodyPr/>
          <a:lstStyle/>
          <a:p>
            <a:pPr>
              <a:defRPr/>
            </a:pPr>
            <a:endParaRPr lang="ru-RU"/>
          </a:p>
        </p:txBody>
      </p:sp>
      <p:sp>
        <p:nvSpPr>
          <p:cNvPr id="16" name="Номер слайда 15"/>
          <p:cNvSpPr>
            <a:spLocks noGrp="1"/>
          </p:cNvSpPr>
          <p:nvPr>
            <p:ph type="sldNum" sz="quarter" idx="12"/>
          </p:nvPr>
        </p:nvSpPr>
        <p:spPr/>
        <p:txBody>
          <a:bodyPr/>
          <a:lstStyle/>
          <a:p>
            <a:pPr>
              <a:defRPr/>
            </a:pPr>
            <a:fld id="{23FB87C4-EB18-434E-B80B-787384100E04}" type="slidenum">
              <a:rPr lang="ru-RU" smtClean="0"/>
              <a:pPr>
                <a:defRPr/>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pPr>
              <a:defRPr/>
            </a:pPr>
            <a:fld id="{ACC79D77-351F-44DA-A01B-7056FAB89389}" type="datetimeFigureOut">
              <a:rPr lang="ru-RU" smtClean="0"/>
              <a:pPr>
                <a:defRPr/>
              </a:pPr>
              <a:t>22.11.2019</a:t>
            </a:fld>
            <a:endParaRPr lang="ru-RU"/>
          </a:p>
        </p:txBody>
      </p:sp>
      <p:sp>
        <p:nvSpPr>
          <p:cNvPr id="10" name="Нижний колонтитул 9"/>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4FB5183C-BB96-4909-B130-09CAC8072E1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pPr>
              <a:defRPr/>
            </a:pPr>
            <a:fld id="{F721027D-4059-469F-8F00-9787C8EF1CA2}" type="datetimeFigureOut">
              <a:rPr lang="ru-RU" smtClean="0"/>
              <a:pPr>
                <a:defRPr/>
              </a:pPr>
              <a:t>22.11.2019</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229600" y="6477000"/>
            <a:ext cx="762000" cy="246888"/>
          </a:xfrm>
        </p:spPr>
        <p:txBody>
          <a:bodyPr/>
          <a:lstStyle/>
          <a:p>
            <a:pPr>
              <a:defRPr/>
            </a:pPr>
            <a:fld id="{B3BD102C-F4C8-4B06-BCC2-639851A0F63E}" type="slidenum">
              <a:rPr lang="ru-RU" smtClean="0"/>
              <a:pPr>
                <a:defRPr/>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pPr>
              <a:defRPr/>
            </a:pPr>
            <a:fld id="{966DB77F-2089-43E4-9221-E830DB73F88D}" type="datetimeFigureOut">
              <a:rPr lang="ru-RU" smtClean="0"/>
              <a:pPr>
                <a:defRPr/>
              </a:pPr>
              <a:t>22.11.2019</a:t>
            </a:fld>
            <a:endParaRPr lang="ru-RU"/>
          </a:p>
        </p:txBody>
      </p:sp>
      <p:sp>
        <p:nvSpPr>
          <p:cNvPr id="21" name="Нижний колонтитул 20"/>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D81A4BF-5887-41F4-8BF4-E9CB1E62700C}"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fld id="{35933479-A60A-480E-8C6B-268551222AF2}" type="datetimeFigureOut">
              <a:rPr lang="ru-RU" smtClean="0"/>
              <a:pPr>
                <a:defRPr/>
              </a:pPr>
              <a:t>22.11.2019</a:t>
            </a:fld>
            <a:endParaRPr lang="ru-RU"/>
          </a:p>
        </p:txBody>
      </p:sp>
      <p:sp>
        <p:nvSpPr>
          <p:cNvPr id="24" name="Нижний колонтитул 23"/>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2B39676-D1BC-4D34-9394-8C8B9EFAB3EB}"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fld id="{149DAFFF-998B-4488-923B-0AB275EDB2BC}" type="datetimeFigureOut">
              <a:rPr lang="ru-RU" smtClean="0"/>
              <a:pPr>
                <a:defRPr/>
              </a:pPr>
              <a:t>22.11.2019</a:t>
            </a:fld>
            <a:endParaRPr lang="ru-RU"/>
          </a:p>
        </p:txBody>
      </p:sp>
      <p:sp>
        <p:nvSpPr>
          <p:cNvPr id="29" name="Нижний колонтитул 28"/>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6F7D02AE-5329-41DA-9C10-C25949081A09}"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pPr>
              <a:defRPr/>
            </a:pPr>
            <a:fld id="{6F6BB943-E027-4F80-893C-9071788449DC}" type="datetimeFigureOut">
              <a:rPr lang="ru-RU" smtClean="0"/>
              <a:pPr>
                <a:defRPr/>
              </a:pPr>
              <a:t>22.11.2019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2115D3D8-EC33-4C94-992B-B0313F93D7AB}" type="slidenum">
              <a:rPr lang="ru-RU" smtClean="0"/>
              <a:pPr>
                <a:defRPr/>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078A734A-18AB-4DE1-A352-32BB22A22F73}" type="datetimeFigureOut">
              <a:rPr lang="ru-RU" smtClean="0"/>
              <a:pPr>
                <a:defRPr/>
              </a:pPr>
              <a:t>22.11.2019</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EC6A9F3C-A00C-4BF5-8980-103AC1BA867F}" type="slidenum">
              <a:rPr lang="ru-RU" smtClean="0"/>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4" y="260650"/>
            <a:ext cx="7175351" cy="648070"/>
          </a:xfrm>
        </p:spPr>
        <p:txBody>
          <a:bodyPr>
            <a:normAutofit fontScale="90000"/>
          </a:bodyPr>
          <a:lstStyle/>
          <a:p>
            <a:pPr fontAlgn="auto">
              <a:spcAft>
                <a:spcPts val="0"/>
              </a:spcAft>
              <a:buClr>
                <a:schemeClr val="accent6">
                  <a:lumMod val="75000"/>
                </a:schemeClr>
              </a:buClr>
              <a:defRPr/>
            </a:pPr>
            <a:r>
              <a:rPr lang="ru-RU" sz="4800" dirty="0" smtClean="0"/>
              <a:t>Бюджет для граждан</a:t>
            </a:r>
            <a:endParaRPr lang="ru-RU" sz="4800" dirty="0"/>
          </a:p>
        </p:txBody>
      </p:sp>
      <p:sp>
        <p:nvSpPr>
          <p:cNvPr id="3" name="Подзаголовок 2"/>
          <p:cNvSpPr>
            <a:spLocks noGrp="1"/>
          </p:cNvSpPr>
          <p:nvPr>
            <p:ph type="subTitle" idx="1"/>
          </p:nvPr>
        </p:nvSpPr>
        <p:spPr>
          <a:xfrm>
            <a:off x="1403350" y="6093296"/>
            <a:ext cx="6841058" cy="648072"/>
          </a:xfrm>
        </p:spPr>
        <p:txBody>
          <a:bodyPr rtlCol="0">
            <a:normAutofit fontScale="62500" lnSpcReduction="20000"/>
          </a:bodyPr>
          <a:lstStyle/>
          <a:p>
            <a:pPr algn="ctr" fontAlgn="auto">
              <a:buClr>
                <a:schemeClr val="accent6">
                  <a:lumMod val="75000"/>
                </a:schemeClr>
              </a:buClr>
              <a:defRPr/>
            </a:pPr>
            <a:r>
              <a:rPr lang="ru-RU" dirty="0" smtClean="0"/>
              <a:t>К проекту о бюджете муниципального образования «</a:t>
            </a:r>
            <a:r>
              <a:rPr lang="ru-RU" dirty="0" err="1" smtClean="0"/>
              <a:t>Тахтамукайский</a:t>
            </a:r>
            <a:r>
              <a:rPr lang="ru-RU" dirty="0" smtClean="0"/>
              <a:t> район» на 2020 год и плановый период 2021 и 2022 годов</a:t>
            </a:r>
            <a:r>
              <a:rPr lang="en-US" dirty="0" smtClean="0"/>
              <a:t> </a:t>
            </a:r>
            <a:r>
              <a:rPr lang="ru-RU" dirty="0" smtClean="0"/>
              <a:t> </a:t>
            </a:r>
            <a:endParaRPr lang="ru-RU"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3544" y="4502440"/>
            <a:ext cx="2646012" cy="16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761" y="2780557"/>
            <a:ext cx="2952328" cy="166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824797"/>
            <a:ext cx="2808312" cy="164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4959" y="2859129"/>
            <a:ext cx="2236249" cy="161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1" y="4485645"/>
            <a:ext cx="2879048" cy="165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5896" y="1016610"/>
            <a:ext cx="2659023" cy="174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4502440"/>
            <a:ext cx="2808312" cy="16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0449" y="1016610"/>
            <a:ext cx="2798338" cy="1574065"/>
          </a:xfrm>
          <a:prstGeom prst="rect">
            <a:avLst/>
          </a:prstGeom>
        </p:spPr>
      </p:pic>
      <p:pic>
        <p:nvPicPr>
          <p:cNvPr id="11" name="Рисунок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6216" y="1016610"/>
            <a:ext cx="2520280" cy="1748780"/>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ext uri="{D42A27DB-BD31-4B8C-83A1-F6EECF244321}">
                <p14:modId xmlns:p14="http://schemas.microsoft.com/office/powerpoint/2010/main" val="2156655181"/>
              </p:ext>
            </p:extLst>
          </p:nvPr>
        </p:nvGraphicFramePr>
        <p:xfrm>
          <a:off x="633413" y="209550"/>
          <a:ext cx="7877175" cy="622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6" y="332656"/>
            <a:ext cx="6512511" cy="1143000"/>
          </a:xfrm>
        </p:spPr>
        <p:txBody>
          <a:bodyPr/>
          <a:lstStyle/>
          <a:p>
            <a:pPr marL="320040" indent="-320040" algn="ctr" fontAlgn="auto">
              <a:spcAft>
                <a:spcPts val="0"/>
              </a:spcAft>
              <a:buClr>
                <a:schemeClr val="accent6">
                  <a:lumMod val="75000"/>
                </a:schemeClr>
              </a:buClr>
              <a:defRPr/>
            </a:pPr>
            <a:r>
              <a:rPr lang="ru-RU" sz="1600" dirty="0" smtClean="0">
                <a:effectLst>
                  <a:outerShdw blurRad="38100" dist="38100" dir="2700000" algn="tl">
                    <a:srgbClr val="000000">
                      <a:alpha val="43137"/>
                    </a:srgbClr>
                  </a:outerShdw>
                  <a:reflection blurRad="6350" stA="55000" endA="300" endPos="45500" dir="5400000" sy="-100000" algn="bl" rotWithShape="0"/>
                </a:effectLst>
              </a:rPr>
              <a:t>Из каких поступлений формируется доходная часть бюджета муниципального образования «</a:t>
            </a:r>
            <a:r>
              <a:rPr lang="ru-RU" sz="1600" dirty="0" err="1" smtClean="0">
                <a:effectLst>
                  <a:outerShdw blurRad="38100" dist="38100" dir="2700000" algn="tl">
                    <a:srgbClr val="000000">
                      <a:alpha val="43137"/>
                    </a:srgbClr>
                  </a:outerShdw>
                  <a:reflection blurRad="6350" stA="55000" endA="300" endPos="45500" dir="5400000" sy="-100000" algn="bl" rotWithShape="0"/>
                </a:effectLst>
              </a:rPr>
              <a:t>Тахтамукайский</a:t>
            </a:r>
            <a:r>
              <a:rPr lang="ru-RU" sz="1600" dirty="0" smtClean="0">
                <a:effectLst>
                  <a:outerShdw blurRad="38100" dist="38100" dir="2700000" algn="tl">
                    <a:srgbClr val="000000">
                      <a:alpha val="43137"/>
                    </a:srgbClr>
                  </a:outerShdw>
                  <a:reflection blurRad="6350" stA="55000" endA="300" endPos="45500" dir="5400000" sy="-100000" algn="bl" rotWithShape="0"/>
                </a:effectLst>
              </a:rPr>
              <a:t> район»</a:t>
            </a:r>
            <a:endParaRPr lang="ru-RU" sz="1600" dirty="0">
              <a:effectLst>
                <a:outerShdw blurRad="38100" dist="38100" dir="2700000" algn="tl">
                  <a:srgbClr val="000000">
                    <a:alpha val="43137"/>
                  </a:srgbClr>
                </a:outerShdw>
                <a:reflection blurRad="6350" stA="55000" endA="300" endPos="45500" dir="5400000" sy="-100000" algn="bl" rotWithShape="0"/>
              </a:effectLst>
            </a:endParaRPr>
          </a:p>
        </p:txBody>
      </p:sp>
      <p:graphicFrame>
        <p:nvGraphicFramePr>
          <p:cNvPr id="3" name="Схема 2"/>
          <p:cNvGraphicFramePr/>
          <p:nvPr>
            <p:extLst>
              <p:ext uri="{D42A27DB-BD31-4B8C-83A1-F6EECF244321}">
                <p14:modId xmlns:p14="http://schemas.microsoft.com/office/powerpoint/2010/main" val="1470948256"/>
              </p:ext>
            </p:extLst>
          </p:nvPr>
        </p:nvGraphicFramePr>
        <p:xfrm>
          <a:off x="467544" y="980728"/>
          <a:ext cx="8208912" cy="554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564281"/>
            <a:ext cx="1656184" cy="117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309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4" y="260648"/>
            <a:ext cx="6512511" cy="1143000"/>
          </a:xfrm>
        </p:spPr>
        <p:txBody>
          <a:bodyPr>
            <a:normAutofit/>
          </a:bodyPr>
          <a:lstStyle/>
          <a:p>
            <a:pPr marL="320040" indent="-320040" algn="ctr" fontAlgn="auto">
              <a:spcAft>
                <a:spcPts val="0"/>
              </a:spcAft>
              <a:buClr>
                <a:schemeClr val="accent6">
                  <a:lumMod val="75000"/>
                </a:schemeClr>
              </a:buClr>
              <a:defRPr/>
            </a:pPr>
            <a:r>
              <a:rPr lang="ru-RU" sz="2000" dirty="0" smtClean="0"/>
              <a:t>Структура доходов  бюджета МО «</a:t>
            </a:r>
            <a:r>
              <a:rPr lang="ru-RU" sz="2000" dirty="0" err="1" smtClean="0"/>
              <a:t>Тахтамукайский</a:t>
            </a:r>
            <a:r>
              <a:rPr lang="ru-RU" sz="2000" dirty="0" smtClean="0"/>
              <a:t> район» (2018-2022 гг.)</a:t>
            </a:r>
            <a:br>
              <a:rPr lang="ru-RU" sz="2000" dirty="0" smtClean="0"/>
            </a:br>
            <a:endParaRPr lang="ru-RU" sz="2000" dirty="0"/>
          </a:p>
        </p:txBody>
      </p:sp>
      <p:graphicFrame>
        <p:nvGraphicFramePr>
          <p:cNvPr id="3" name="Диаграмма 3"/>
          <p:cNvGraphicFramePr>
            <a:graphicFrameLocks/>
          </p:cNvGraphicFramePr>
          <p:nvPr>
            <p:extLst>
              <p:ext uri="{D42A27DB-BD31-4B8C-83A1-F6EECF244321}">
                <p14:modId xmlns:p14="http://schemas.microsoft.com/office/powerpoint/2010/main" val="3647310527"/>
              </p:ext>
            </p:extLst>
          </p:nvPr>
        </p:nvGraphicFramePr>
        <p:xfrm>
          <a:off x="827088" y="1196975"/>
          <a:ext cx="7777162" cy="5400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2" y="188641"/>
            <a:ext cx="6512511" cy="936104"/>
          </a:xfrm>
        </p:spPr>
        <p:txBody>
          <a:bodyPr>
            <a:normAutofit fontScale="90000"/>
          </a:bodyPr>
          <a:lstStyle/>
          <a:p>
            <a:pPr marL="320040" indent="-320040" algn="ctr" fontAlgn="auto">
              <a:spcAft>
                <a:spcPts val="0"/>
              </a:spcAft>
              <a:buClr>
                <a:schemeClr val="accent6">
                  <a:lumMod val="75000"/>
                </a:schemeClr>
              </a:buClr>
              <a:defRPr/>
            </a:pPr>
            <a:r>
              <a:rPr lang="ru-RU" sz="2000" dirty="0" smtClean="0"/>
              <a:t>Структура налоговых доходов в проекте бюджета МО «</a:t>
            </a:r>
            <a:r>
              <a:rPr lang="ru-RU" sz="2000" dirty="0" err="1" smtClean="0"/>
              <a:t>Тахтамукайский</a:t>
            </a:r>
            <a:r>
              <a:rPr lang="ru-RU" sz="2000" dirty="0" smtClean="0"/>
              <a:t> район»  на 2020 год</a:t>
            </a:r>
            <a:endParaRPr lang="ru-RU" sz="2000" dirty="0"/>
          </a:p>
        </p:txBody>
      </p:sp>
      <p:graphicFrame>
        <p:nvGraphicFramePr>
          <p:cNvPr id="3" name="Диаграмма 4"/>
          <p:cNvGraphicFramePr>
            <a:graphicFrameLocks/>
          </p:cNvGraphicFramePr>
          <p:nvPr>
            <p:extLst>
              <p:ext uri="{D42A27DB-BD31-4B8C-83A1-F6EECF244321}">
                <p14:modId xmlns:p14="http://schemas.microsoft.com/office/powerpoint/2010/main" val="2369972384"/>
              </p:ext>
            </p:extLst>
          </p:nvPr>
        </p:nvGraphicFramePr>
        <p:xfrm>
          <a:off x="107504" y="1268413"/>
          <a:ext cx="8928991" cy="53292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208912" cy="1863080"/>
          </a:xfrm>
        </p:spPr>
        <p:txBody>
          <a:bodyPr>
            <a:normAutofit fontScale="90000"/>
          </a:bodyPr>
          <a:lstStyle/>
          <a:p>
            <a:pPr marL="320040" indent="-320040" algn="ctr" fontAlgn="auto">
              <a:spcAft>
                <a:spcPts val="0"/>
              </a:spcAft>
              <a:buClr>
                <a:schemeClr val="accent6">
                  <a:lumMod val="75000"/>
                </a:schemeClr>
              </a:buClr>
              <a:defRPr/>
            </a:pPr>
            <a:r>
              <a:rPr lang="ru-RU" sz="2000" dirty="0" smtClean="0"/>
              <a:t>Безвозмездные поступления из республиканского бюджета</a:t>
            </a:r>
            <a:br>
              <a:rPr lang="ru-RU" sz="2000" dirty="0" smtClean="0"/>
            </a:br>
            <a:r>
              <a:rPr lang="ru-RU" sz="2000" dirty="0" smtClean="0"/>
              <a:t/>
            </a:r>
            <a:br>
              <a:rPr lang="ru-RU" sz="2000" dirty="0" smtClean="0"/>
            </a:br>
            <a:r>
              <a:rPr lang="ru-RU" sz="1400" dirty="0" smtClean="0"/>
              <a:t>Все жители России являются гражданами своей страны и должны иметь равный доступ к услугам. Именно поэтому существует система межбюджетных отношений – это отношения между органами государственной власти РФ, органами государственной власти субъектов РФ и органами местного самоуправления, связанные и формированием и исполнением соответствующих бюджетов. В рамках этих отношений распределяются финансовые потоки, при которых субъекты с низкими доходами получают межбюджетную помощь от вышестоящих бюджетов.</a:t>
            </a:r>
            <a:br>
              <a:rPr lang="ru-RU" sz="1400" dirty="0" smtClean="0"/>
            </a:br>
            <a:r>
              <a:rPr lang="ru-RU" sz="1400" dirty="0" smtClean="0"/>
              <a:t/>
            </a:r>
            <a:br>
              <a:rPr lang="ru-RU" sz="1400" dirty="0" smtClean="0"/>
            </a:br>
            <a:r>
              <a:rPr lang="ru-RU" sz="1800" dirty="0" smtClean="0"/>
              <a:t>Структура безвозмездных поступлений из республиканского бюджета  в  бюджете МО «</a:t>
            </a:r>
            <a:r>
              <a:rPr lang="ru-RU" sz="1800" dirty="0" err="1" smtClean="0"/>
              <a:t>Тахтамукайский</a:t>
            </a:r>
            <a:r>
              <a:rPr lang="ru-RU" sz="1800" dirty="0" smtClean="0"/>
              <a:t> район» на 2020-2022 гг. (</a:t>
            </a:r>
            <a:r>
              <a:rPr lang="ru-RU" sz="1800" dirty="0" err="1" smtClean="0"/>
              <a:t>тыс.руб</a:t>
            </a:r>
            <a:r>
              <a:rPr lang="ru-RU" sz="1800" dirty="0" smtClean="0"/>
              <a:t>.)</a:t>
            </a:r>
            <a:endParaRPr lang="ru-RU" sz="2000" dirty="0"/>
          </a:p>
        </p:txBody>
      </p:sp>
      <p:graphicFrame>
        <p:nvGraphicFramePr>
          <p:cNvPr id="3" name="Диаграмма 3"/>
          <p:cNvGraphicFramePr>
            <a:graphicFrameLocks/>
          </p:cNvGraphicFramePr>
          <p:nvPr>
            <p:extLst>
              <p:ext uri="{D42A27DB-BD31-4B8C-83A1-F6EECF244321}">
                <p14:modId xmlns:p14="http://schemas.microsoft.com/office/powerpoint/2010/main" val="2100536219"/>
              </p:ext>
            </p:extLst>
          </p:nvPr>
        </p:nvGraphicFramePr>
        <p:xfrm>
          <a:off x="827584" y="3330575"/>
          <a:ext cx="7920037" cy="35274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568952" cy="810344"/>
          </a:xfrm>
        </p:spPr>
        <p:txBody>
          <a:bodyPr/>
          <a:lstStyle/>
          <a:p>
            <a:r>
              <a:rPr lang="ru-RU" sz="1800" dirty="0" smtClean="0"/>
              <a:t>КРУПНЕЙШИЕ НАЛОГОПЛАТЕЛЬЩИКИ В ТАХТАМУКАЙСКОМ РАЙОНЕ</a:t>
            </a:r>
            <a:endParaRPr lang="ru-RU" sz="1800"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748347" y="2736489"/>
            <a:ext cx="1799705" cy="216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1484784"/>
            <a:ext cx="2160240" cy="307777"/>
          </a:xfrm>
          <a:prstGeom prst="rect">
            <a:avLst/>
          </a:prstGeom>
          <a:noFill/>
        </p:spPr>
        <p:txBody>
          <a:bodyPr wrap="square" rtlCol="0">
            <a:spAutoFit/>
          </a:bodyPr>
          <a:lstStyle/>
          <a:p>
            <a:r>
              <a:rPr lang="ru-RU" sz="1400" b="1" dirty="0" err="1" smtClean="0"/>
              <a:t>ООО«Пластиктрейд</a:t>
            </a:r>
            <a:r>
              <a:rPr lang="ru-RU" sz="1400" b="1" dirty="0" smtClean="0"/>
              <a:t>»</a:t>
            </a:r>
            <a:endParaRPr lang="ru-RU" sz="1400" b="1" dirty="0"/>
          </a:p>
        </p:txBody>
      </p:sp>
      <p:cxnSp>
        <p:nvCxnSpPr>
          <p:cNvPr id="7" name="Прямая со стрелкой 6"/>
          <p:cNvCxnSpPr/>
          <p:nvPr/>
        </p:nvCxnSpPr>
        <p:spPr>
          <a:xfrm>
            <a:off x="2195736" y="1792561"/>
            <a:ext cx="1296144" cy="772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35896" y="993505"/>
            <a:ext cx="1525555" cy="523220"/>
          </a:xfrm>
          <a:prstGeom prst="rect">
            <a:avLst/>
          </a:prstGeom>
          <a:noFill/>
        </p:spPr>
        <p:txBody>
          <a:bodyPr wrap="square" rtlCol="0">
            <a:spAutoFit/>
          </a:bodyPr>
          <a:lstStyle/>
          <a:p>
            <a:r>
              <a:rPr lang="ru-RU" sz="1400" b="1" dirty="0" smtClean="0"/>
              <a:t>ООО «Новые технологии»</a:t>
            </a:r>
            <a:endParaRPr lang="ru-RU" sz="1400" b="1" dirty="0"/>
          </a:p>
        </p:txBody>
      </p:sp>
      <p:cxnSp>
        <p:nvCxnSpPr>
          <p:cNvPr id="10" name="Прямая со стрелкой 9"/>
          <p:cNvCxnSpPr/>
          <p:nvPr/>
        </p:nvCxnSpPr>
        <p:spPr>
          <a:xfrm>
            <a:off x="4283968" y="148478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56176" y="1255115"/>
            <a:ext cx="2448272" cy="307777"/>
          </a:xfrm>
          <a:prstGeom prst="rect">
            <a:avLst/>
          </a:prstGeom>
          <a:noFill/>
        </p:spPr>
        <p:txBody>
          <a:bodyPr wrap="square" rtlCol="0">
            <a:spAutoFit/>
          </a:bodyPr>
          <a:lstStyle/>
          <a:p>
            <a:r>
              <a:rPr lang="ru-RU" sz="1400" b="1" dirty="0" smtClean="0"/>
              <a:t>ООО «Дом </a:t>
            </a:r>
            <a:r>
              <a:rPr lang="ru-RU" sz="1400" b="1" dirty="0" err="1" smtClean="0"/>
              <a:t>БытХим</a:t>
            </a:r>
            <a:r>
              <a:rPr lang="ru-RU" sz="1400" b="1" dirty="0" smtClean="0"/>
              <a:t>»</a:t>
            </a:r>
            <a:endParaRPr lang="ru-RU" sz="1400" b="1" dirty="0"/>
          </a:p>
        </p:txBody>
      </p:sp>
      <p:cxnSp>
        <p:nvCxnSpPr>
          <p:cNvPr id="13" name="Прямая со стрелкой 12"/>
          <p:cNvCxnSpPr/>
          <p:nvPr/>
        </p:nvCxnSpPr>
        <p:spPr>
          <a:xfrm flipH="1">
            <a:off x="5292080" y="1516725"/>
            <a:ext cx="1296144" cy="662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5576" y="2852936"/>
            <a:ext cx="1728192" cy="307777"/>
          </a:xfrm>
          <a:prstGeom prst="rect">
            <a:avLst/>
          </a:prstGeom>
          <a:noFill/>
        </p:spPr>
        <p:txBody>
          <a:bodyPr wrap="square" rtlCol="0">
            <a:spAutoFit/>
          </a:bodyPr>
          <a:lstStyle/>
          <a:p>
            <a:r>
              <a:rPr lang="ru-RU" sz="1400" b="1" dirty="0" smtClean="0"/>
              <a:t>ООО «</a:t>
            </a:r>
            <a:r>
              <a:rPr lang="ru-RU" sz="1400" b="1" dirty="0" err="1" smtClean="0"/>
              <a:t>Новатек</a:t>
            </a:r>
            <a:r>
              <a:rPr lang="ru-RU" sz="1400" b="1" dirty="0" smtClean="0"/>
              <a:t>»</a:t>
            </a:r>
            <a:endParaRPr lang="ru-RU" sz="1400" b="1" dirty="0"/>
          </a:p>
        </p:txBody>
      </p:sp>
      <p:cxnSp>
        <p:nvCxnSpPr>
          <p:cNvPr id="16" name="Прямая со стрелкой 15"/>
          <p:cNvCxnSpPr/>
          <p:nvPr/>
        </p:nvCxnSpPr>
        <p:spPr>
          <a:xfrm>
            <a:off x="2339752" y="3006824"/>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5576" y="4437112"/>
            <a:ext cx="1872208" cy="523220"/>
          </a:xfrm>
          <a:prstGeom prst="rect">
            <a:avLst/>
          </a:prstGeom>
          <a:noFill/>
        </p:spPr>
        <p:txBody>
          <a:bodyPr wrap="square" rtlCol="0">
            <a:spAutoFit/>
          </a:bodyPr>
          <a:lstStyle/>
          <a:p>
            <a:r>
              <a:rPr lang="ru-RU" sz="1400" b="1" dirty="0" smtClean="0"/>
              <a:t>ООО «Мебельная фабрика «ИВНА»</a:t>
            </a:r>
            <a:endParaRPr lang="ru-RU" sz="1400" b="1" dirty="0"/>
          </a:p>
        </p:txBody>
      </p:sp>
      <p:cxnSp>
        <p:nvCxnSpPr>
          <p:cNvPr id="19" name="Прямая со стрелкой 18"/>
          <p:cNvCxnSpPr/>
          <p:nvPr/>
        </p:nvCxnSpPr>
        <p:spPr>
          <a:xfrm flipV="1">
            <a:off x="2627784" y="4005064"/>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00192" y="3356992"/>
            <a:ext cx="2304256" cy="307777"/>
          </a:xfrm>
          <a:prstGeom prst="rect">
            <a:avLst/>
          </a:prstGeom>
          <a:noFill/>
        </p:spPr>
        <p:txBody>
          <a:bodyPr wrap="square" rtlCol="0">
            <a:spAutoFit/>
          </a:bodyPr>
          <a:lstStyle/>
          <a:p>
            <a:r>
              <a:rPr lang="ru-RU" sz="1400" b="1" dirty="0" smtClean="0"/>
              <a:t>ООО «Окна – Гарант»</a:t>
            </a:r>
            <a:endParaRPr lang="ru-RU" sz="1400" b="1" dirty="0"/>
          </a:p>
        </p:txBody>
      </p:sp>
      <p:cxnSp>
        <p:nvCxnSpPr>
          <p:cNvPr id="22" name="Прямая со стрелкой 21"/>
          <p:cNvCxnSpPr>
            <a:stCxn id="20" idx="1"/>
          </p:cNvCxnSpPr>
          <p:nvPr/>
        </p:nvCxnSpPr>
        <p:spPr>
          <a:xfrm flipH="1" flipV="1">
            <a:off x="5292080" y="3510880"/>
            <a:ext cx="10081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00192" y="4257092"/>
            <a:ext cx="2304256" cy="307777"/>
          </a:xfrm>
          <a:prstGeom prst="rect">
            <a:avLst/>
          </a:prstGeom>
          <a:noFill/>
        </p:spPr>
        <p:txBody>
          <a:bodyPr wrap="square" rtlCol="0">
            <a:spAutoFit/>
          </a:bodyPr>
          <a:lstStyle/>
          <a:p>
            <a:r>
              <a:rPr lang="ru-RU" sz="1400" b="1" dirty="0" smtClean="0"/>
              <a:t>ООО «</a:t>
            </a:r>
            <a:r>
              <a:rPr lang="ru-RU" sz="1400" b="1" dirty="0" err="1" smtClean="0"/>
              <a:t>Леруа-Мерлен</a:t>
            </a:r>
            <a:r>
              <a:rPr lang="ru-RU" sz="1400" b="1" dirty="0" smtClean="0"/>
              <a:t>»</a:t>
            </a:r>
            <a:endParaRPr lang="ru-RU" sz="1400" b="1" dirty="0"/>
          </a:p>
        </p:txBody>
      </p:sp>
      <p:cxnSp>
        <p:nvCxnSpPr>
          <p:cNvPr id="25" name="Прямая со стрелкой 24"/>
          <p:cNvCxnSpPr/>
          <p:nvPr/>
        </p:nvCxnSpPr>
        <p:spPr>
          <a:xfrm flipH="1" flipV="1">
            <a:off x="5292080" y="4005064"/>
            <a:ext cx="1008112"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95736" y="5733256"/>
            <a:ext cx="2202937" cy="307777"/>
          </a:xfrm>
          <a:prstGeom prst="rect">
            <a:avLst/>
          </a:prstGeom>
          <a:noFill/>
        </p:spPr>
        <p:txBody>
          <a:bodyPr wrap="square" rtlCol="0">
            <a:spAutoFit/>
          </a:bodyPr>
          <a:lstStyle/>
          <a:p>
            <a:r>
              <a:rPr lang="ru-RU" sz="1400" b="1" dirty="0" smtClean="0"/>
              <a:t>ООО «ИКЕА-МОС»</a:t>
            </a:r>
            <a:endParaRPr lang="ru-RU" sz="1400" b="1" dirty="0"/>
          </a:p>
        </p:txBody>
      </p:sp>
      <p:cxnSp>
        <p:nvCxnSpPr>
          <p:cNvPr id="28" name="Прямая со стрелкой 27"/>
          <p:cNvCxnSpPr>
            <a:stCxn id="26" idx="0"/>
          </p:cNvCxnSpPr>
          <p:nvPr/>
        </p:nvCxnSpPr>
        <p:spPr>
          <a:xfrm flipV="1">
            <a:off x="3297205" y="4564869"/>
            <a:ext cx="482707" cy="1168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96136" y="5517232"/>
            <a:ext cx="2448272" cy="523220"/>
          </a:xfrm>
          <a:prstGeom prst="rect">
            <a:avLst/>
          </a:prstGeom>
          <a:noFill/>
        </p:spPr>
        <p:txBody>
          <a:bodyPr wrap="square" rtlCol="0">
            <a:spAutoFit/>
          </a:bodyPr>
          <a:lstStyle/>
          <a:p>
            <a:r>
              <a:rPr lang="ru-RU" sz="1400" b="1" dirty="0" smtClean="0"/>
              <a:t>ООО Автоцентр «Юг-Авто»</a:t>
            </a:r>
            <a:endParaRPr lang="ru-RU" sz="1400" b="1" dirty="0"/>
          </a:p>
        </p:txBody>
      </p:sp>
      <p:cxnSp>
        <p:nvCxnSpPr>
          <p:cNvPr id="31" name="Прямая со стрелкой 30"/>
          <p:cNvCxnSpPr/>
          <p:nvPr/>
        </p:nvCxnSpPr>
        <p:spPr>
          <a:xfrm flipH="1" flipV="1">
            <a:off x="5004048" y="4437112"/>
            <a:ext cx="93610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873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08720"/>
            <a:ext cx="8280920" cy="1080120"/>
          </a:xfrm>
        </p:spPr>
        <p:txBody>
          <a:bodyPr>
            <a:normAutofit fontScale="90000"/>
          </a:bodyPr>
          <a:lstStyle/>
          <a:p>
            <a:pPr marL="320040" indent="-320040" algn="ctr" fontAlgn="auto">
              <a:spcAft>
                <a:spcPts val="0"/>
              </a:spcAft>
              <a:buClr>
                <a:schemeClr val="accent6">
                  <a:lumMod val="75000"/>
                </a:schemeClr>
              </a:buClr>
              <a:defRPr/>
            </a:pPr>
            <a:r>
              <a:rPr lang="ru-RU" sz="1800" b="1" dirty="0" smtClean="0"/>
              <a:t>Межбюджетные трансферты – средства, предоставляемые одним бюджетом бюджетной системы Российской федерации другому бюджетному бюджетной системы Российской Федерации.</a:t>
            </a:r>
            <a:br>
              <a:rPr lang="ru-RU" sz="1800" b="1" dirty="0" smtClean="0"/>
            </a:br>
            <a:r>
              <a:rPr lang="ru-RU" sz="1800" b="1" dirty="0" smtClean="0"/>
              <a:t>Межбюджетные трансферты из бюджета МО «</a:t>
            </a:r>
            <a:r>
              <a:rPr lang="ru-RU" sz="1800" b="1" dirty="0" err="1" smtClean="0"/>
              <a:t>Тахтамукайский</a:t>
            </a:r>
            <a:r>
              <a:rPr lang="ru-RU" sz="1800" b="1" dirty="0" smtClean="0"/>
              <a:t> район» в бюджеты поселений в 2020 году составят (</a:t>
            </a:r>
            <a:r>
              <a:rPr lang="ru-RU" sz="1800" b="1" dirty="0" err="1" smtClean="0"/>
              <a:t>тыс.руб</a:t>
            </a:r>
            <a:r>
              <a:rPr lang="ru-RU" sz="1800" b="1" dirty="0" smtClean="0"/>
              <a:t>.)</a:t>
            </a:r>
            <a:br>
              <a:rPr lang="ru-RU" sz="1800" b="1" dirty="0" smtClean="0"/>
            </a:br>
            <a:endParaRPr lang="ru-RU" sz="1800" b="1" dirty="0"/>
          </a:p>
        </p:txBody>
      </p:sp>
      <p:graphicFrame>
        <p:nvGraphicFramePr>
          <p:cNvPr id="3" name="Диаграмма 2"/>
          <p:cNvGraphicFramePr>
            <a:graphicFrameLocks/>
          </p:cNvGraphicFramePr>
          <p:nvPr>
            <p:extLst>
              <p:ext uri="{D42A27DB-BD31-4B8C-83A1-F6EECF244321}">
                <p14:modId xmlns:p14="http://schemas.microsoft.com/office/powerpoint/2010/main" val="2385888063"/>
              </p:ext>
            </p:extLst>
          </p:nvPr>
        </p:nvGraphicFramePr>
        <p:xfrm>
          <a:off x="827584" y="1988840"/>
          <a:ext cx="7729339" cy="475312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6632"/>
            <a:ext cx="7776864" cy="1143000"/>
          </a:xfrm>
        </p:spPr>
        <p:txBody>
          <a:bodyPr/>
          <a:lstStyle/>
          <a:p>
            <a:pPr algn="just"/>
            <a:r>
              <a:rPr lang="ru-RU" sz="1400" dirty="0" smtClean="0"/>
              <a:t>РАСПРЕДЕЛЕНИЕ ДОТАЦИЙ НА ВЫРАВНИВАНИЕ БЮДЖЕТНОЙ ОБЕСПЕЧЕННОСТИ ПОСЕЛЕНИЙ ИЗ ФОНДА ФИНАНСОВОЙ ПОДДЕРЖКИ ПОСЕЛЕНИЙ МУНИЦИПАЛЬНОГО ОБРАЗОВАНИЯ «ТАХТАМУКАЙСКИЙ РАЙОН» НА 2020 ГОД</a:t>
            </a:r>
            <a:endParaRPr lang="ru-RU" sz="1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582548507"/>
              </p:ext>
            </p:extLst>
          </p:nvPr>
        </p:nvGraphicFramePr>
        <p:xfrm>
          <a:off x="827088" y="1341438"/>
          <a:ext cx="7705726" cy="3337560"/>
        </p:xfrm>
        <a:graphic>
          <a:graphicData uri="http://schemas.openxmlformats.org/drawingml/2006/table">
            <a:tbl>
              <a:tblPr firstRow="1" bandRow="1">
                <a:tableStyleId>{5C22544A-7EE6-4342-B048-85BDC9FD1C3A}</a:tableStyleId>
              </a:tblPr>
              <a:tblGrid>
                <a:gridCol w="5617120"/>
                <a:gridCol w="2088606"/>
              </a:tblGrid>
              <a:tr h="370840">
                <a:tc>
                  <a:txBody>
                    <a:bodyPr/>
                    <a:lstStyle/>
                    <a:p>
                      <a:r>
                        <a:rPr lang="ru-RU" sz="1400" dirty="0" smtClean="0"/>
                        <a:t>Наименование </a:t>
                      </a:r>
                      <a:endParaRPr lang="ru-RU" sz="1400" dirty="0"/>
                    </a:p>
                  </a:txBody>
                  <a:tcPr/>
                </a:tc>
                <a:tc>
                  <a:txBody>
                    <a:bodyPr/>
                    <a:lstStyle/>
                    <a:p>
                      <a:r>
                        <a:rPr lang="ru-RU" sz="1400" dirty="0" smtClean="0"/>
                        <a:t> Сумма (</a:t>
                      </a:r>
                      <a:r>
                        <a:rPr lang="ru-RU" sz="1400" dirty="0" err="1" smtClean="0"/>
                        <a:t>тыс.руб</a:t>
                      </a:r>
                      <a:r>
                        <a:rPr lang="ru-RU" sz="1400" dirty="0" smtClean="0"/>
                        <a:t>.)</a:t>
                      </a:r>
                      <a:endParaRPr lang="ru-RU" sz="1400" dirty="0"/>
                    </a:p>
                  </a:txBody>
                  <a:tcPr/>
                </a:tc>
              </a:tr>
              <a:tr h="370840">
                <a:tc>
                  <a:txBody>
                    <a:bodyPr/>
                    <a:lstStyle/>
                    <a:p>
                      <a:r>
                        <a:rPr lang="ru-RU" sz="1400" dirty="0" err="1" smtClean="0"/>
                        <a:t>Яблоновское</a:t>
                      </a:r>
                      <a:r>
                        <a:rPr lang="ru-RU" sz="1400" dirty="0" smtClean="0"/>
                        <a:t> городское поселение</a:t>
                      </a:r>
                      <a:endParaRPr lang="ru-RU" sz="1400" dirty="0"/>
                    </a:p>
                  </a:txBody>
                  <a:tcPr/>
                </a:tc>
                <a:tc>
                  <a:txBody>
                    <a:bodyPr/>
                    <a:lstStyle/>
                    <a:p>
                      <a:r>
                        <a:rPr lang="ru-RU" sz="1400" dirty="0" smtClean="0"/>
                        <a:t>5</a:t>
                      </a:r>
                      <a:r>
                        <a:rPr lang="ru-RU" sz="1400" baseline="0" dirty="0" smtClean="0"/>
                        <a:t> 714</a:t>
                      </a:r>
                      <a:endParaRPr lang="ru-RU" sz="1400" dirty="0"/>
                    </a:p>
                  </a:txBody>
                  <a:tcPr/>
                </a:tc>
              </a:tr>
              <a:tr h="370840">
                <a:tc>
                  <a:txBody>
                    <a:bodyPr/>
                    <a:lstStyle/>
                    <a:p>
                      <a:r>
                        <a:rPr lang="ru-RU" sz="1400" dirty="0" err="1" smtClean="0"/>
                        <a:t>Энемское</a:t>
                      </a:r>
                      <a:r>
                        <a:rPr lang="ru-RU" sz="1400" dirty="0" smtClean="0"/>
                        <a:t> городское поселение</a:t>
                      </a:r>
                      <a:endParaRPr lang="ru-RU" sz="1400" dirty="0"/>
                    </a:p>
                  </a:txBody>
                  <a:tcPr/>
                </a:tc>
                <a:tc>
                  <a:txBody>
                    <a:bodyPr/>
                    <a:lstStyle/>
                    <a:p>
                      <a:r>
                        <a:rPr lang="ru-RU" sz="1400" dirty="0" smtClean="0"/>
                        <a:t>4</a:t>
                      </a:r>
                      <a:r>
                        <a:rPr lang="ru-RU" sz="1400" baseline="0" dirty="0" smtClean="0"/>
                        <a:t> 336</a:t>
                      </a:r>
                      <a:endParaRPr lang="ru-RU" sz="1400" dirty="0"/>
                    </a:p>
                  </a:txBody>
                  <a:tcPr/>
                </a:tc>
              </a:tr>
              <a:tr h="370840">
                <a:tc>
                  <a:txBody>
                    <a:bodyPr/>
                    <a:lstStyle/>
                    <a:p>
                      <a:r>
                        <a:rPr lang="ru-RU" sz="1400" dirty="0" err="1" smtClean="0"/>
                        <a:t>Тахтамукайское</a:t>
                      </a:r>
                      <a:r>
                        <a:rPr lang="ru-RU" sz="1400" dirty="0" smtClean="0"/>
                        <a:t> сельское поселение</a:t>
                      </a:r>
                      <a:endParaRPr lang="ru-RU" sz="1400" dirty="0"/>
                    </a:p>
                  </a:txBody>
                  <a:tcPr/>
                </a:tc>
                <a:tc>
                  <a:txBody>
                    <a:bodyPr/>
                    <a:lstStyle/>
                    <a:p>
                      <a:r>
                        <a:rPr lang="ru-RU" sz="1400" dirty="0" smtClean="0"/>
                        <a:t>1</a:t>
                      </a:r>
                      <a:r>
                        <a:rPr lang="ru-RU" sz="1400" baseline="0" dirty="0" smtClean="0"/>
                        <a:t> 396</a:t>
                      </a:r>
                      <a:endParaRPr lang="ru-RU" sz="1400" dirty="0"/>
                    </a:p>
                  </a:txBody>
                  <a:tcPr/>
                </a:tc>
              </a:tr>
              <a:tr h="370840">
                <a:tc>
                  <a:txBody>
                    <a:bodyPr/>
                    <a:lstStyle/>
                    <a:p>
                      <a:r>
                        <a:rPr lang="ru-RU" sz="1400" dirty="0" err="1" smtClean="0"/>
                        <a:t>Старобжегокайское</a:t>
                      </a:r>
                      <a:r>
                        <a:rPr lang="ru-RU" sz="1400" dirty="0" smtClean="0"/>
                        <a:t> сельское поселение</a:t>
                      </a:r>
                      <a:endParaRPr lang="ru-RU" sz="1400" dirty="0"/>
                    </a:p>
                  </a:txBody>
                  <a:tcPr/>
                </a:tc>
                <a:tc>
                  <a:txBody>
                    <a:bodyPr/>
                    <a:lstStyle/>
                    <a:p>
                      <a:r>
                        <a:rPr lang="ru-RU" sz="1400" dirty="0" smtClean="0"/>
                        <a:t>1</a:t>
                      </a:r>
                      <a:r>
                        <a:rPr lang="ru-RU" sz="1400" baseline="0" dirty="0" smtClean="0"/>
                        <a:t> 173</a:t>
                      </a:r>
                      <a:endParaRPr lang="ru-RU" sz="1400" dirty="0"/>
                    </a:p>
                  </a:txBody>
                  <a:tcPr/>
                </a:tc>
              </a:tr>
              <a:tr h="370840">
                <a:tc>
                  <a:txBody>
                    <a:bodyPr/>
                    <a:lstStyle/>
                    <a:p>
                      <a:r>
                        <a:rPr lang="ru-RU" sz="1400" dirty="0" err="1" smtClean="0"/>
                        <a:t>Афипсипское</a:t>
                      </a:r>
                      <a:r>
                        <a:rPr lang="ru-RU" sz="1400" dirty="0" smtClean="0"/>
                        <a:t> сельское поселение</a:t>
                      </a:r>
                      <a:endParaRPr lang="ru-RU" sz="1400" dirty="0"/>
                    </a:p>
                  </a:txBody>
                  <a:tcPr/>
                </a:tc>
                <a:tc>
                  <a:txBody>
                    <a:bodyPr/>
                    <a:lstStyle/>
                    <a:p>
                      <a:r>
                        <a:rPr lang="ru-RU" sz="1400" dirty="0" smtClean="0"/>
                        <a:t>1</a:t>
                      </a:r>
                      <a:r>
                        <a:rPr lang="ru-RU" sz="1400" baseline="0" dirty="0" smtClean="0"/>
                        <a:t> 642</a:t>
                      </a:r>
                      <a:endParaRPr lang="ru-RU" sz="1400" dirty="0"/>
                    </a:p>
                  </a:txBody>
                  <a:tcPr/>
                </a:tc>
              </a:tr>
              <a:tr h="370840">
                <a:tc>
                  <a:txBody>
                    <a:bodyPr/>
                    <a:lstStyle/>
                    <a:p>
                      <a:r>
                        <a:rPr lang="ru-RU" sz="1400" dirty="0" err="1" smtClean="0"/>
                        <a:t>Шенджийское</a:t>
                      </a:r>
                      <a:r>
                        <a:rPr lang="ru-RU" sz="1400" baseline="0" dirty="0" smtClean="0"/>
                        <a:t> сельское поселение</a:t>
                      </a:r>
                      <a:endParaRPr lang="ru-RU" sz="1400" dirty="0"/>
                    </a:p>
                  </a:txBody>
                  <a:tcPr/>
                </a:tc>
                <a:tc>
                  <a:txBody>
                    <a:bodyPr/>
                    <a:lstStyle/>
                    <a:p>
                      <a:r>
                        <a:rPr lang="ru-RU" sz="1400" dirty="0" smtClean="0"/>
                        <a:t>1</a:t>
                      </a:r>
                      <a:r>
                        <a:rPr lang="ru-RU" sz="1400" baseline="0" dirty="0" smtClean="0"/>
                        <a:t> 056</a:t>
                      </a:r>
                      <a:endParaRPr lang="ru-RU" sz="1400" dirty="0"/>
                    </a:p>
                  </a:txBody>
                  <a:tcPr/>
                </a:tc>
              </a:tr>
              <a:tr h="370840">
                <a:tc>
                  <a:txBody>
                    <a:bodyPr/>
                    <a:lstStyle/>
                    <a:p>
                      <a:r>
                        <a:rPr lang="ru-RU" sz="1400" dirty="0" err="1" smtClean="0"/>
                        <a:t>Козетское</a:t>
                      </a:r>
                      <a:r>
                        <a:rPr lang="ru-RU" sz="1400" dirty="0" smtClean="0"/>
                        <a:t> сельское поселение</a:t>
                      </a:r>
                      <a:endParaRPr lang="ru-RU" sz="1400" dirty="0"/>
                    </a:p>
                  </a:txBody>
                  <a:tcPr/>
                </a:tc>
                <a:tc>
                  <a:txBody>
                    <a:bodyPr/>
                    <a:lstStyle/>
                    <a:p>
                      <a:r>
                        <a:rPr lang="ru-RU" sz="1400" dirty="0" smtClean="0"/>
                        <a:t>1</a:t>
                      </a:r>
                      <a:r>
                        <a:rPr lang="ru-RU" sz="1400" baseline="0" dirty="0" smtClean="0"/>
                        <a:t> 069</a:t>
                      </a:r>
                      <a:endParaRPr lang="ru-RU" sz="1400" dirty="0"/>
                    </a:p>
                  </a:txBody>
                  <a:tcPr/>
                </a:tc>
              </a:tr>
              <a:tr h="370840">
                <a:tc>
                  <a:txBody>
                    <a:bodyPr/>
                    <a:lstStyle/>
                    <a:p>
                      <a:r>
                        <a:rPr lang="ru-RU" sz="1400" b="1" dirty="0" smtClean="0"/>
                        <a:t>ВСЕГО:</a:t>
                      </a:r>
                      <a:endParaRPr lang="ru-RU" sz="1400" b="1" dirty="0"/>
                    </a:p>
                  </a:txBody>
                  <a:tcPr/>
                </a:tc>
                <a:tc>
                  <a:txBody>
                    <a:bodyPr/>
                    <a:lstStyle/>
                    <a:p>
                      <a:r>
                        <a:rPr lang="ru-RU" sz="1400" b="1" dirty="0" smtClean="0"/>
                        <a:t>16</a:t>
                      </a:r>
                      <a:r>
                        <a:rPr lang="ru-RU" sz="1400" b="1" baseline="0" dirty="0" smtClean="0"/>
                        <a:t> 386</a:t>
                      </a:r>
                      <a:endParaRPr lang="ru-RU" sz="1400" b="1" dirty="0"/>
                    </a:p>
                  </a:txBody>
                  <a:tcPr/>
                </a:tc>
              </a:tr>
            </a:tbl>
          </a:graphicData>
        </a:graphic>
      </p:graphicFrame>
    </p:spTree>
    <p:extLst>
      <p:ext uri="{BB962C8B-B14F-4D97-AF65-F5344CB8AC3E}">
        <p14:creationId xmlns:p14="http://schemas.microsoft.com/office/powerpoint/2010/main" val="65517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467600" cy="3600400"/>
          </a:xfrm>
        </p:spPr>
        <p:txBody>
          <a:bodyPr>
            <a:normAutofit fontScale="90000"/>
          </a:bodyPr>
          <a:lstStyle/>
          <a:p>
            <a:pPr algn="ctr"/>
            <a:r>
              <a:rPr lang="ru-RU" sz="1800" u="sng" dirty="0" smtClean="0"/>
              <a:t>МУНИЦИПАЛЬНЫЙ ДОЛГ</a:t>
            </a:r>
            <a:r>
              <a:rPr lang="ru-RU" sz="1400" u="sng" dirty="0" smtClean="0"/>
              <a:t/>
            </a:r>
            <a:br>
              <a:rPr lang="ru-RU" sz="1400" u="sng" dirty="0" smtClean="0"/>
            </a:br>
            <a:r>
              <a:rPr lang="ru-RU" sz="1400" u="sng" dirty="0" smtClean="0"/>
              <a:t/>
            </a:r>
            <a:br>
              <a:rPr lang="ru-RU" sz="1400" u="sng" dirty="0" smtClean="0"/>
            </a:br>
            <a:r>
              <a:rPr lang="ru-RU" sz="1400" b="1" dirty="0" smtClean="0"/>
              <a:t>Муниципальный долг   -    </a:t>
            </a:r>
            <a:r>
              <a:rPr lang="ru-RU" sz="1400" dirty="0" smtClean="0"/>
              <a:t>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a:t>
            </a:r>
            <a:r>
              <a:rPr lang="ru-RU" sz="1400" dirty="0"/>
              <a:t>о</a:t>
            </a:r>
            <a:r>
              <a:rPr lang="ru-RU" sz="1400" dirty="0" smtClean="0"/>
              <a:t>бязательств, установленными Бюджетным Кодексом РФ, принятые на себя муниципальным образованием.</a:t>
            </a:r>
            <a:br>
              <a:rPr lang="ru-RU" sz="1400" dirty="0" smtClean="0"/>
            </a:br>
            <a:r>
              <a:rPr lang="ru-RU" sz="1400" b="1" dirty="0" smtClean="0"/>
              <a:t>Предельный объем муниципального долга </a:t>
            </a:r>
            <a:r>
              <a:rPr lang="ru-RU" sz="1400" dirty="0" smtClean="0"/>
              <a:t>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510524472"/>
              </p:ext>
            </p:extLst>
          </p:nvPr>
        </p:nvGraphicFramePr>
        <p:xfrm>
          <a:off x="395536" y="4077072"/>
          <a:ext cx="8280920" cy="1259840"/>
        </p:xfrm>
        <a:graphic>
          <a:graphicData uri="http://schemas.openxmlformats.org/drawingml/2006/table">
            <a:tbl>
              <a:tblPr firstRow="1" bandRow="1">
                <a:tableStyleId>{5C22544A-7EE6-4342-B048-85BDC9FD1C3A}</a:tableStyleId>
              </a:tblPr>
              <a:tblGrid>
                <a:gridCol w="4104456"/>
                <a:gridCol w="1368152"/>
                <a:gridCol w="1440160"/>
                <a:gridCol w="1368152"/>
              </a:tblGrid>
              <a:tr h="370840">
                <a:tc>
                  <a:txBody>
                    <a:bodyPr/>
                    <a:lstStyle/>
                    <a:p>
                      <a:r>
                        <a:rPr lang="ru-RU" sz="1400" dirty="0" smtClean="0"/>
                        <a:t>НАИМЕНОВАНИЕ</a:t>
                      </a:r>
                      <a:endParaRPr lang="ru-RU" sz="1400" dirty="0"/>
                    </a:p>
                  </a:txBody>
                  <a:tcPr/>
                </a:tc>
                <a:tc>
                  <a:txBody>
                    <a:bodyPr/>
                    <a:lstStyle/>
                    <a:p>
                      <a:pPr algn="ctr"/>
                      <a:r>
                        <a:rPr lang="ru-RU" sz="1400" dirty="0" smtClean="0"/>
                        <a:t>1 января 2021г.</a:t>
                      </a:r>
                      <a:endParaRPr lang="ru-RU" sz="1400" dirty="0"/>
                    </a:p>
                  </a:txBody>
                  <a:tcPr/>
                </a:tc>
                <a:tc>
                  <a:txBody>
                    <a:bodyPr/>
                    <a:lstStyle/>
                    <a:p>
                      <a:pPr algn="ctr"/>
                      <a:r>
                        <a:rPr lang="ru-RU" sz="1400" dirty="0" smtClean="0"/>
                        <a:t>1 января 2022г.</a:t>
                      </a:r>
                      <a:endParaRPr lang="ru-RU" sz="1400" dirty="0"/>
                    </a:p>
                  </a:txBody>
                  <a:tcPr/>
                </a:tc>
                <a:tc>
                  <a:txBody>
                    <a:bodyPr/>
                    <a:lstStyle/>
                    <a:p>
                      <a:pPr algn="ctr"/>
                      <a:r>
                        <a:rPr lang="ru-RU" sz="1400" dirty="0" smtClean="0"/>
                        <a:t>1 января 2023г.</a:t>
                      </a:r>
                      <a:endParaRPr lang="ru-RU" sz="1400" dirty="0"/>
                    </a:p>
                  </a:txBody>
                  <a:tcPr/>
                </a:tc>
              </a:tr>
              <a:tr h="370840">
                <a:tc>
                  <a:txBody>
                    <a:bodyPr/>
                    <a:lstStyle/>
                    <a:p>
                      <a:r>
                        <a:rPr lang="ru-RU" sz="1400" dirty="0" smtClean="0"/>
                        <a:t>Муниципальный долг</a:t>
                      </a:r>
                      <a:endParaRPr lang="ru-RU" sz="1400" dirty="0"/>
                    </a:p>
                  </a:txBody>
                  <a:tcPr/>
                </a:tc>
                <a:tc>
                  <a:txBody>
                    <a:bodyPr/>
                    <a:lstStyle/>
                    <a:p>
                      <a:r>
                        <a:rPr lang="ru-RU" sz="1400" dirty="0" smtClean="0"/>
                        <a:t>0</a:t>
                      </a:r>
                      <a:endParaRPr lang="ru-RU" sz="1400" dirty="0"/>
                    </a:p>
                  </a:txBody>
                  <a:tcPr/>
                </a:tc>
                <a:tc>
                  <a:txBody>
                    <a:bodyPr/>
                    <a:lstStyle/>
                    <a:p>
                      <a:r>
                        <a:rPr lang="ru-RU" sz="1400" dirty="0" smtClean="0"/>
                        <a:t>0</a:t>
                      </a:r>
                      <a:endParaRPr lang="ru-RU" sz="1400" dirty="0"/>
                    </a:p>
                  </a:txBody>
                  <a:tcPr/>
                </a:tc>
                <a:tc>
                  <a:txBody>
                    <a:bodyPr/>
                    <a:lstStyle/>
                    <a:p>
                      <a:r>
                        <a:rPr lang="ru-RU" sz="1400" smtClean="0"/>
                        <a:t>0</a:t>
                      </a:r>
                      <a:endParaRPr lang="ru-RU" sz="1400" dirty="0"/>
                    </a:p>
                  </a:txBody>
                  <a:tcPr/>
                </a:tc>
              </a:tr>
              <a:tr h="370840">
                <a:tc>
                  <a:txBody>
                    <a:bodyPr/>
                    <a:lstStyle/>
                    <a:p>
                      <a:r>
                        <a:rPr lang="ru-RU" sz="1400" dirty="0" smtClean="0"/>
                        <a:t>Верхний предел муниципального</a:t>
                      </a:r>
                      <a:r>
                        <a:rPr lang="ru-RU" sz="1400" baseline="0" dirty="0" smtClean="0"/>
                        <a:t> долга</a:t>
                      </a:r>
                      <a:endParaRPr lang="ru-RU" sz="1400" dirty="0"/>
                    </a:p>
                  </a:txBody>
                  <a:tcPr/>
                </a:tc>
                <a:tc>
                  <a:txBody>
                    <a:bodyPr/>
                    <a:lstStyle/>
                    <a:p>
                      <a:r>
                        <a:rPr lang="ru-RU" sz="1400" baseline="0" dirty="0" smtClean="0"/>
                        <a:t>361 152 руб.</a:t>
                      </a:r>
                      <a:endParaRPr lang="ru-RU" sz="1400" dirty="0"/>
                    </a:p>
                  </a:txBody>
                  <a:tcPr/>
                </a:tc>
                <a:tc>
                  <a:txBody>
                    <a:bodyPr/>
                    <a:lstStyle/>
                    <a:p>
                      <a:r>
                        <a:rPr lang="ru-RU" sz="1400" baseline="0" dirty="0" smtClean="0"/>
                        <a:t>396 673 руб.</a:t>
                      </a:r>
                      <a:endParaRPr lang="ru-RU" sz="1400" dirty="0"/>
                    </a:p>
                  </a:txBody>
                  <a:tcPr/>
                </a:tc>
                <a:tc>
                  <a:txBody>
                    <a:bodyPr/>
                    <a:lstStyle/>
                    <a:p>
                      <a:r>
                        <a:rPr lang="ru-RU" sz="1400" baseline="0" dirty="0" smtClean="0"/>
                        <a:t>420 404 руб.</a:t>
                      </a:r>
                      <a:endParaRPr lang="ru-RU" sz="1400" dirty="0"/>
                    </a:p>
                  </a:txBody>
                  <a:tcPr/>
                </a:tc>
              </a:tr>
            </a:tbl>
          </a:graphicData>
        </a:graphic>
      </p:graphicFrame>
    </p:spTree>
    <p:extLst>
      <p:ext uri="{BB962C8B-B14F-4D97-AF65-F5344CB8AC3E}">
        <p14:creationId xmlns:p14="http://schemas.microsoft.com/office/powerpoint/2010/main" val="4237363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6512511" cy="360040"/>
          </a:xfrm>
        </p:spPr>
        <p:txBody>
          <a:bodyPr/>
          <a:lstStyle/>
          <a:p>
            <a:pPr algn="ctr"/>
            <a:r>
              <a:rPr lang="ru-RU" sz="1600" dirty="0" smtClean="0"/>
              <a:t>СОДЕРЖАНИЕ:</a:t>
            </a:r>
            <a:endParaRPr lang="ru-RU" sz="1600" dirty="0"/>
          </a:p>
        </p:txBody>
      </p:sp>
      <p:sp>
        <p:nvSpPr>
          <p:cNvPr id="3" name="Объект 2"/>
          <p:cNvSpPr>
            <a:spLocks noGrp="1"/>
          </p:cNvSpPr>
          <p:nvPr>
            <p:ph idx="1"/>
          </p:nvPr>
        </p:nvSpPr>
        <p:spPr>
          <a:xfrm>
            <a:off x="539552" y="620688"/>
            <a:ext cx="8352928" cy="5976664"/>
          </a:xfrm>
        </p:spPr>
        <p:txBody>
          <a:bodyPr>
            <a:normAutofit fontScale="85000" lnSpcReduction="10000"/>
          </a:bodyPr>
          <a:lstStyle/>
          <a:p>
            <a:r>
              <a:rPr lang="ru-RU" sz="1400" b="1" dirty="0" smtClean="0"/>
              <a:t>Введение……………………………………………………………………………………………………………….………3</a:t>
            </a:r>
          </a:p>
          <a:p>
            <a:r>
              <a:rPr lang="ru-RU" sz="1400" dirty="0" smtClean="0"/>
              <a:t>Стадии бюджета………………………………………………………………………………………..………………….…..3</a:t>
            </a:r>
          </a:p>
          <a:p>
            <a:r>
              <a:rPr lang="ru-RU" sz="1400" dirty="0" smtClean="0"/>
              <a:t>Основные показатели по всем отраслям экономики…………………………………………………………………….4</a:t>
            </a:r>
          </a:p>
          <a:p>
            <a:r>
              <a:rPr lang="ru-RU" sz="1400" dirty="0" smtClean="0"/>
              <a:t>Основные термины…………………………………………………………………………………………….………….…..8</a:t>
            </a:r>
          </a:p>
          <a:p>
            <a:r>
              <a:rPr lang="ru-RU" sz="1400" dirty="0" smtClean="0"/>
              <a:t>Основные параметры бюджета МО «</a:t>
            </a:r>
            <a:r>
              <a:rPr lang="ru-RU" sz="1400" dirty="0" err="1" smtClean="0"/>
              <a:t>Тахтамукайский</a:t>
            </a:r>
            <a:r>
              <a:rPr lang="ru-RU" sz="1400" dirty="0" smtClean="0"/>
              <a:t> район»…………………………………….…………………..9</a:t>
            </a:r>
          </a:p>
          <a:p>
            <a:r>
              <a:rPr lang="ru-RU" sz="1400" b="1" dirty="0" smtClean="0"/>
              <a:t>Доходы бюджета МО «</a:t>
            </a:r>
            <a:r>
              <a:rPr lang="ru-RU" sz="1400" b="1" dirty="0" err="1" smtClean="0"/>
              <a:t>Тахтамукайский</a:t>
            </a:r>
            <a:r>
              <a:rPr lang="ru-RU" sz="1400" b="1" dirty="0" smtClean="0"/>
              <a:t> район»………………………………………….…….…………………….10</a:t>
            </a:r>
          </a:p>
          <a:p>
            <a:r>
              <a:rPr lang="ru-RU" sz="1400" dirty="0" smtClean="0"/>
              <a:t>Структура доходов ………………………………………………………………………………………….…………….11-16</a:t>
            </a:r>
          </a:p>
          <a:p>
            <a:r>
              <a:rPr lang="ru-RU" sz="1400" dirty="0" smtClean="0"/>
              <a:t>Межбюджетные трансферты. Распределение дотаций………………………………….………..…………….....17-18</a:t>
            </a:r>
          </a:p>
          <a:p>
            <a:r>
              <a:rPr lang="ru-RU" sz="1400" dirty="0" smtClean="0"/>
              <a:t>Муниципальный долг…………………………………………………………………………………….……………….….19</a:t>
            </a:r>
          </a:p>
          <a:p>
            <a:r>
              <a:rPr lang="ru-RU" sz="1400" b="1" dirty="0" smtClean="0"/>
              <a:t>Расходы бюджета МО «</a:t>
            </a:r>
            <a:r>
              <a:rPr lang="ru-RU" sz="1400" b="1" dirty="0" err="1" smtClean="0"/>
              <a:t>Тахтамукайский</a:t>
            </a:r>
            <a:r>
              <a:rPr lang="ru-RU" sz="1400" b="1" dirty="0" smtClean="0"/>
              <a:t> район»…………………………………………………….………….…..20</a:t>
            </a:r>
          </a:p>
          <a:p>
            <a:r>
              <a:rPr lang="ru-RU" sz="1400" dirty="0" smtClean="0"/>
              <a:t>Динамика объема расходов  бюджета ……..……………………………………………………………..……….……..20</a:t>
            </a:r>
          </a:p>
          <a:p>
            <a:r>
              <a:rPr lang="ru-RU" sz="1400" dirty="0" smtClean="0"/>
              <a:t>Основные направления расходов бюджета……………………………………………………………..……………....21</a:t>
            </a:r>
          </a:p>
          <a:p>
            <a:r>
              <a:rPr lang="ru-RU" sz="1400" dirty="0" smtClean="0"/>
              <a:t>Распределение расходов бюджета………………………………………………………………………….…….…..22-23</a:t>
            </a:r>
          </a:p>
          <a:p>
            <a:r>
              <a:rPr lang="ru-RU" sz="1400" dirty="0" smtClean="0"/>
              <a:t>Соотношение программных и непрограммных расходов бюджета…………………………………………...……..24</a:t>
            </a:r>
          </a:p>
          <a:p>
            <a:r>
              <a:rPr lang="ru-RU" sz="1400" dirty="0" smtClean="0"/>
              <a:t>Перечень муниципальных программ……………………………………………………………………….…………..22-32</a:t>
            </a:r>
          </a:p>
          <a:p>
            <a:r>
              <a:rPr lang="ru-RU" sz="1400" dirty="0" smtClean="0"/>
              <a:t>Перечень ведомственных программ……………………………………………………………………………..……33-34</a:t>
            </a:r>
          </a:p>
          <a:p>
            <a:r>
              <a:rPr lang="ru-RU" sz="1400" dirty="0" smtClean="0"/>
              <a:t>Общественно-значимые проекты………………………………………………………………………………….………35</a:t>
            </a:r>
          </a:p>
          <a:p>
            <a:r>
              <a:rPr lang="ru-RU" sz="1400" dirty="0" smtClean="0"/>
              <a:t>Объем социальных расходов бюджета……………………………………………………………………..……….……36</a:t>
            </a:r>
          </a:p>
          <a:p>
            <a:r>
              <a:rPr lang="ru-RU" sz="1400" dirty="0" smtClean="0"/>
              <a:t>Информация о расходах бюджета с учетом интересов  целевых групп……………………………………….……37</a:t>
            </a:r>
          </a:p>
          <a:p>
            <a:r>
              <a:rPr lang="ru-RU" sz="1400" dirty="0" smtClean="0"/>
              <a:t>Глоссарий……………………………………………………………………………………………………………....….38-49</a:t>
            </a:r>
          </a:p>
          <a:p>
            <a:endParaRPr lang="ru-RU" sz="1400" b="1" dirty="0" smtClean="0"/>
          </a:p>
          <a:p>
            <a:endParaRPr lang="ru-RU" sz="1400" dirty="0" smtClean="0"/>
          </a:p>
          <a:p>
            <a:endParaRPr lang="ru-RU" sz="1400" dirty="0"/>
          </a:p>
        </p:txBody>
      </p:sp>
    </p:spTree>
    <p:extLst>
      <p:ext uri="{BB962C8B-B14F-4D97-AF65-F5344CB8AC3E}">
        <p14:creationId xmlns:p14="http://schemas.microsoft.com/office/powerpoint/2010/main" val="4068698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066130"/>
          </a:xfrm>
        </p:spPr>
        <p:txBody>
          <a:bodyPr>
            <a:normAutofit/>
          </a:bodyPr>
          <a:lstStyle/>
          <a:p>
            <a:pPr algn="ctr"/>
            <a:r>
              <a:rPr lang="ru-RU" sz="1600" b="1" dirty="0" smtClean="0"/>
              <a:t>ДИНАМИКА  ИЗМЕНЕНИЯ ОБЪЕМА РАСХОДОВ </a:t>
            </a:r>
            <a:r>
              <a:rPr lang="ru-RU" sz="1600" b="1" dirty="0"/>
              <a:t> </a:t>
            </a:r>
            <a:r>
              <a:rPr lang="ru-RU" sz="1600" b="1" dirty="0" smtClean="0"/>
              <a:t>В  БЮДЖЕТЕ МО «ТАХТАМУКАЙСКИЙ РАЙОН» НА 2020-2022 ГГ.</a:t>
            </a:r>
            <a:endParaRPr lang="ru-RU" sz="1600" b="1" dirty="0"/>
          </a:p>
        </p:txBody>
      </p:sp>
      <p:graphicFrame>
        <p:nvGraphicFramePr>
          <p:cNvPr id="11" name="Объект 10"/>
          <p:cNvGraphicFramePr>
            <a:graphicFrameLocks noGrp="1"/>
          </p:cNvGraphicFramePr>
          <p:nvPr>
            <p:ph idx="1"/>
            <p:extLst>
              <p:ext uri="{D42A27DB-BD31-4B8C-83A1-F6EECF244321}">
                <p14:modId xmlns:p14="http://schemas.microsoft.com/office/powerpoint/2010/main" val="289130594"/>
              </p:ext>
            </p:extLst>
          </p:nvPr>
        </p:nvGraphicFramePr>
        <p:xfrm>
          <a:off x="467544" y="1844824"/>
          <a:ext cx="7467600"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3288432" y="2564428"/>
            <a:ext cx="1499592" cy="307777"/>
          </a:xfrm>
          <a:prstGeom prst="rect">
            <a:avLst/>
          </a:prstGeom>
          <a:noFill/>
        </p:spPr>
        <p:txBody>
          <a:bodyPr wrap="square" rtlCol="0">
            <a:spAutoFit/>
          </a:bodyPr>
          <a:lstStyle/>
          <a:p>
            <a:r>
              <a:rPr lang="ru-RU" sz="1400" b="1" dirty="0" smtClean="0">
                <a:latin typeface="+mn-lt"/>
              </a:rPr>
              <a:t>1 479 368 </a:t>
            </a:r>
            <a:r>
              <a:rPr lang="ru-RU" sz="1400" b="1" dirty="0" err="1" smtClean="0">
                <a:latin typeface="+mn-lt"/>
              </a:rPr>
              <a:t>т.р</a:t>
            </a:r>
            <a:r>
              <a:rPr lang="ru-RU" sz="1400" dirty="0" smtClean="0"/>
              <a:t>.</a:t>
            </a:r>
            <a:endParaRPr lang="ru-RU" sz="1400" dirty="0"/>
          </a:p>
        </p:txBody>
      </p:sp>
      <p:sp>
        <p:nvSpPr>
          <p:cNvPr id="13" name="TextBox 12"/>
          <p:cNvSpPr txBox="1"/>
          <p:nvPr/>
        </p:nvSpPr>
        <p:spPr>
          <a:xfrm>
            <a:off x="5436096" y="2410539"/>
            <a:ext cx="1440160" cy="307777"/>
          </a:xfrm>
          <a:prstGeom prst="rect">
            <a:avLst/>
          </a:prstGeom>
          <a:noFill/>
        </p:spPr>
        <p:txBody>
          <a:bodyPr wrap="square" rtlCol="0">
            <a:spAutoFit/>
          </a:bodyPr>
          <a:lstStyle/>
          <a:p>
            <a:r>
              <a:rPr lang="ru-RU" sz="1400" b="1" dirty="0" smtClean="0">
                <a:latin typeface="+mn-lt"/>
              </a:rPr>
              <a:t>1 472 780 </a:t>
            </a:r>
            <a:r>
              <a:rPr lang="ru-RU" sz="1400" b="1" dirty="0" err="1" smtClean="0">
                <a:latin typeface="+mn-lt"/>
              </a:rPr>
              <a:t>т.р</a:t>
            </a:r>
            <a:r>
              <a:rPr lang="ru-RU" sz="1400" b="1" dirty="0" smtClean="0">
                <a:latin typeface="+mn-lt"/>
              </a:rPr>
              <a:t>.</a:t>
            </a:r>
            <a:endParaRPr lang="ru-RU" sz="1400" b="1" dirty="0">
              <a:latin typeface="+mn-lt"/>
            </a:endParaRPr>
          </a:p>
        </p:txBody>
      </p:sp>
    </p:spTree>
    <p:extLst>
      <p:ext uri="{BB962C8B-B14F-4D97-AF65-F5344CB8AC3E}">
        <p14:creationId xmlns:p14="http://schemas.microsoft.com/office/powerpoint/2010/main" val="326509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712968" cy="576064"/>
          </a:xfrm>
        </p:spPr>
        <p:txBody>
          <a:bodyPr>
            <a:normAutofit/>
          </a:bodyPr>
          <a:lstStyle/>
          <a:p>
            <a:pPr marL="0" indent="0" fontAlgn="auto">
              <a:spcAft>
                <a:spcPts val="0"/>
              </a:spcAft>
              <a:buClr>
                <a:schemeClr val="accent6">
                  <a:lumMod val="75000"/>
                </a:schemeClr>
              </a:buClr>
              <a:buFont typeface="Georgia" pitchFamily="18" charset="0"/>
              <a:buNone/>
              <a:defRPr/>
            </a:pPr>
            <a:r>
              <a:rPr lang="ru-RU" sz="1400" dirty="0" smtClean="0"/>
              <a:t>Основные направления расходов в  бюджете МО «</a:t>
            </a:r>
            <a:r>
              <a:rPr lang="ru-RU" sz="1400" dirty="0" err="1" smtClean="0"/>
              <a:t>Тахтамукайский</a:t>
            </a:r>
            <a:r>
              <a:rPr lang="ru-RU" sz="1400" dirty="0" smtClean="0"/>
              <a:t> район» на 2020 г. (</a:t>
            </a:r>
            <a:r>
              <a:rPr lang="ru-RU" sz="1400" dirty="0" err="1" smtClean="0"/>
              <a:t>тыс.руб</a:t>
            </a:r>
            <a:r>
              <a:rPr lang="ru-RU" sz="1400" dirty="0" smtClean="0"/>
              <a:t>.)</a:t>
            </a:r>
            <a:endParaRPr lang="ru-RU" sz="1400" dirty="0"/>
          </a:p>
        </p:txBody>
      </p:sp>
      <p:graphicFrame>
        <p:nvGraphicFramePr>
          <p:cNvPr id="3" name="Диаграмма 2"/>
          <p:cNvGraphicFramePr>
            <a:graphicFrameLocks/>
          </p:cNvGraphicFramePr>
          <p:nvPr>
            <p:extLst>
              <p:ext uri="{D42A27DB-BD31-4B8C-83A1-F6EECF244321}">
                <p14:modId xmlns:p14="http://schemas.microsoft.com/office/powerpoint/2010/main" val="3827630183"/>
              </p:ext>
            </p:extLst>
          </p:nvPr>
        </p:nvGraphicFramePr>
        <p:xfrm>
          <a:off x="179388" y="981075"/>
          <a:ext cx="8713787" cy="5688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305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787208" cy="764704"/>
          </a:xfrm>
        </p:spPr>
        <p:txBody>
          <a:bodyPr>
            <a:normAutofit fontScale="90000"/>
          </a:bodyPr>
          <a:lstStyle/>
          <a:p>
            <a:pPr algn="ctr"/>
            <a:r>
              <a:rPr lang="ru-RU" sz="1600" dirty="0" smtClean="0"/>
              <a:t>Распределение расходов в  бюджете МО «</a:t>
            </a:r>
            <a:r>
              <a:rPr lang="ru-RU" sz="1600" dirty="0" err="1" smtClean="0"/>
              <a:t>Тахтамукайский</a:t>
            </a:r>
            <a:r>
              <a:rPr lang="ru-RU" sz="1600" dirty="0" smtClean="0"/>
              <a:t> район» на 2020 год на плановый период 2021-2022 гг. по разделам и подразделам классификаций расходов бюджетов Российской Федерации (</a:t>
            </a:r>
            <a:r>
              <a:rPr lang="ru-RU" sz="1600" dirty="0" err="1" smtClean="0"/>
              <a:t>тыс.руб</a:t>
            </a:r>
            <a:r>
              <a:rPr lang="ru-RU" sz="1600" dirty="0" smtClean="0"/>
              <a:t>.)</a:t>
            </a:r>
            <a:endParaRPr lang="ru-RU" sz="1600" dirty="0"/>
          </a:p>
        </p:txBody>
      </p:sp>
      <p:graphicFrame>
        <p:nvGraphicFramePr>
          <p:cNvPr id="4" name="Таблица 3"/>
          <p:cNvGraphicFramePr>
            <a:graphicFrameLocks noGrp="1"/>
          </p:cNvGraphicFramePr>
          <p:nvPr>
            <p:extLst>
              <p:ext uri="{D42A27DB-BD31-4B8C-83A1-F6EECF244321}">
                <p14:modId xmlns:p14="http://schemas.microsoft.com/office/powerpoint/2010/main" val="3481063205"/>
              </p:ext>
            </p:extLst>
          </p:nvPr>
        </p:nvGraphicFramePr>
        <p:xfrm>
          <a:off x="179514" y="764702"/>
          <a:ext cx="8784974" cy="5377628"/>
        </p:xfrm>
        <a:graphic>
          <a:graphicData uri="http://schemas.openxmlformats.org/drawingml/2006/table">
            <a:tbl>
              <a:tblPr firstRow="1" bandRow="1">
                <a:tableStyleId>{5C22544A-7EE6-4342-B048-85BDC9FD1C3A}</a:tableStyleId>
              </a:tblPr>
              <a:tblGrid>
                <a:gridCol w="4798516"/>
                <a:gridCol w="738233"/>
                <a:gridCol w="664410"/>
                <a:gridCol w="855625"/>
                <a:gridCol w="878032"/>
                <a:gridCol w="850158"/>
              </a:tblGrid>
              <a:tr h="576066">
                <a:tc>
                  <a:txBody>
                    <a:bodyPr/>
                    <a:lstStyle/>
                    <a:p>
                      <a:pPr algn="ctr"/>
                      <a:r>
                        <a:rPr lang="ru-RU" sz="1100" dirty="0" smtClean="0"/>
                        <a:t>Наименование</a:t>
                      </a:r>
                      <a:endParaRPr lang="ru-RU" sz="1100" dirty="0"/>
                    </a:p>
                  </a:txBody>
                  <a:tcPr/>
                </a:tc>
                <a:tc>
                  <a:txBody>
                    <a:bodyPr/>
                    <a:lstStyle/>
                    <a:p>
                      <a:pPr algn="ctr"/>
                      <a:r>
                        <a:rPr lang="ru-RU" sz="1100" dirty="0" smtClean="0"/>
                        <a:t>Раздел</a:t>
                      </a:r>
                      <a:endParaRPr lang="ru-RU" sz="1100" dirty="0"/>
                    </a:p>
                  </a:txBody>
                  <a:tcPr/>
                </a:tc>
                <a:tc>
                  <a:txBody>
                    <a:bodyPr/>
                    <a:lstStyle/>
                    <a:p>
                      <a:pPr algn="ctr"/>
                      <a:r>
                        <a:rPr lang="ru-RU" sz="1100" dirty="0" smtClean="0"/>
                        <a:t>Подраздел</a:t>
                      </a:r>
                      <a:endParaRPr lang="ru-RU" sz="1100" dirty="0"/>
                    </a:p>
                  </a:txBody>
                  <a:tcPr/>
                </a:tc>
                <a:tc>
                  <a:txBody>
                    <a:bodyPr/>
                    <a:lstStyle/>
                    <a:p>
                      <a:pPr algn="ctr"/>
                      <a:r>
                        <a:rPr lang="ru-RU" sz="1100" dirty="0" smtClean="0"/>
                        <a:t>2020 г.</a:t>
                      </a:r>
                      <a:endParaRPr lang="ru-RU" sz="1100" dirty="0"/>
                    </a:p>
                  </a:txBody>
                  <a:tcPr/>
                </a:tc>
                <a:tc>
                  <a:txBody>
                    <a:bodyPr/>
                    <a:lstStyle/>
                    <a:p>
                      <a:pPr algn="ctr"/>
                      <a:r>
                        <a:rPr lang="ru-RU" sz="1100" dirty="0" smtClean="0"/>
                        <a:t>2021 г.</a:t>
                      </a:r>
                      <a:endParaRPr lang="ru-RU" sz="1100" dirty="0"/>
                    </a:p>
                  </a:txBody>
                  <a:tcPr/>
                </a:tc>
                <a:tc>
                  <a:txBody>
                    <a:bodyPr/>
                    <a:lstStyle/>
                    <a:p>
                      <a:pPr algn="ctr"/>
                      <a:r>
                        <a:rPr lang="ru-RU" sz="1100" dirty="0" smtClean="0"/>
                        <a:t>2022 г.</a:t>
                      </a:r>
                      <a:endParaRPr lang="ru-RU" sz="1100" dirty="0"/>
                    </a:p>
                  </a:txBody>
                  <a:tcPr/>
                </a:tc>
              </a:tr>
              <a:tr h="309202">
                <a:tc>
                  <a:txBody>
                    <a:bodyPr/>
                    <a:lstStyle/>
                    <a:p>
                      <a:r>
                        <a:rPr lang="ru-RU" sz="1100" b="1" dirty="0" smtClean="0"/>
                        <a:t>ОБЩЕГОСУДАРСТВЕННЫЕ</a:t>
                      </a:r>
                      <a:r>
                        <a:rPr lang="ru-RU" sz="1100" b="1" baseline="0" dirty="0" smtClean="0"/>
                        <a:t> ВОПРОСЫ</a:t>
                      </a:r>
                      <a:endParaRPr lang="ru-RU" sz="1100" b="1" dirty="0"/>
                    </a:p>
                  </a:txBody>
                  <a:tcPr/>
                </a:tc>
                <a:tc>
                  <a:txBody>
                    <a:bodyPr/>
                    <a:lstStyle/>
                    <a:p>
                      <a:r>
                        <a:rPr lang="ru-RU" sz="1100" b="1" dirty="0" smtClean="0"/>
                        <a:t>01</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178 057</a:t>
                      </a:r>
                      <a:endParaRPr lang="ru-RU" sz="1100" b="1" dirty="0"/>
                    </a:p>
                  </a:txBody>
                  <a:tcPr/>
                </a:tc>
                <a:tc>
                  <a:txBody>
                    <a:bodyPr/>
                    <a:lstStyle/>
                    <a:p>
                      <a:pPr algn="l"/>
                      <a:r>
                        <a:rPr lang="ru-RU" sz="1100" b="1" dirty="0" smtClean="0"/>
                        <a:t>186</a:t>
                      </a:r>
                      <a:r>
                        <a:rPr lang="ru-RU" sz="1100" b="1" baseline="0" dirty="0" smtClean="0"/>
                        <a:t> 287</a:t>
                      </a:r>
                      <a:endParaRPr lang="ru-RU" sz="1100" b="1" dirty="0"/>
                    </a:p>
                  </a:txBody>
                  <a:tcPr/>
                </a:tc>
                <a:tc>
                  <a:txBody>
                    <a:bodyPr/>
                    <a:lstStyle/>
                    <a:p>
                      <a:r>
                        <a:rPr lang="ru-RU" sz="1100" b="1" dirty="0" smtClean="0"/>
                        <a:t>210</a:t>
                      </a:r>
                      <a:r>
                        <a:rPr lang="ru-RU" sz="1100" b="1" baseline="0" dirty="0" smtClean="0"/>
                        <a:t> 132</a:t>
                      </a:r>
                      <a:endParaRPr lang="ru-RU" sz="1100" b="1" dirty="0"/>
                    </a:p>
                  </a:txBody>
                  <a:tcPr/>
                </a:tc>
              </a:tr>
              <a:tr h="362609">
                <a:tc>
                  <a:txBody>
                    <a:bodyPr/>
                    <a:lstStyle/>
                    <a:p>
                      <a:r>
                        <a:rPr lang="ru-RU" sz="1100" dirty="0" smtClean="0"/>
                        <a:t>Функционирование высшего должностного лица  МО</a:t>
                      </a:r>
                      <a:endParaRPr lang="ru-RU" sz="1100" dirty="0"/>
                    </a:p>
                  </a:txBody>
                  <a:tcPr/>
                </a:tc>
                <a:tc>
                  <a:txBody>
                    <a:bodyPr/>
                    <a:lstStyle/>
                    <a:p>
                      <a:r>
                        <a:rPr lang="ru-RU" sz="1100" dirty="0" smtClean="0"/>
                        <a:t>01</a:t>
                      </a:r>
                      <a:endParaRPr lang="ru-RU" sz="1100" dirty="0"/>
                    </a:p>
                  </a:txBody>
                  <a:tcPr/>
                </a:tc>
                <a:tc>
                  <a:txBody>
                    <a:bodyPr/>
                    <a:lstStyle/>
                    <a:p>
                      <a:r>
                        <a:rPr lang="ru-RU" sz="1100" dirty="0" smtClean="0"/>
                        <a:t>02</a:t>
                      </a:r>
                      <a:endParaRPr lang="ru-RU" sz="1100" dirty="0"/>
                    </a:p>
                  </a:txBody>
                  <a:tcPr/>
                </a:tc>
                <a:tc>
                  <a:txBody>
                    <a:bodyPr/>
                    <a:lstStyle/>
                    <a:p>
                      <a:r>
                        <a:rPr lang="ru-RU" sz="1100" dirty="0" smtClean="0"/>
                        <a:t>1</a:t>
                      </a:r>
                      <a:r>
                        <a:rPr lang="ru-RU" sz="1100" baseline="0" dirty="0" smtClean="0"/>
                        <a:t> 847</a:t>
                      </a:r>
                      <a:endParaRPr lang="ru-RU" sz="1100" dirty="0"/>
                    </a:p>
                  </a:txBody>
                  <a:tcPr/>
                </a:tc>
                <a:tc>
                  <a:txBody>
                    <a:bodyPr/>
                    <a:lstStyle/>
                    <a:p>
                      <a:r>
                        <a:rPr lang="ru-RU" sz="1100" dirty="0" smtClean="0"/>
                        <a:t>1 864</a:t>
                      </a:r>
                      <a:endParaRPr lang="ru-RU" sz="1100" dirty="0"/>
                    </a:p>
                  </a:txBody>
                  <a:tcPr/>
                </a:tc>
                <a:tc>
                  <a:txBody>
                    <a:bodyPr/>
                    <a:lstStyle/>
                    <a:p>
                      <a:r>
                        <a:rPr lang="ru-RU" sz="1100" dirty="0" smtClean="0"/>
                        <a:t>2</a:t>
                      </a:r>
                      <a:r>
                        <a:rPr lang="ru-RU" sz="1100" baseline="0" dirty="0" smtClean="0"/>
                        <a:t> 051 </a:t>
                      </a:r>
                      <a:endParaRPr lang="ru-RU" sz="1100" dirty="0"/>
                    </a:p>
                  </a:txBody>
                  <a:tcPr/>
                </a:tc>
              </a:tr>
              <a:tr h="357471">
                <a:tc>
                  <a:txBody>
                    <a:bodyPr/>
                    <a:lstStyle/>
                    <a:p>
                      <a:r>
                        <a:rPr lang="ru-RU" sz="1100" dirty="0" err="1" smtClean="0"/>
                        <a:t>Функц-ние</a:t>
                      </a:r>
                      <a:r>
                        <a:rPr lang="ru-RU" sz="1100" dirty="0" smtClean="0"/>
                        <a:t> законодательных</a:t>
                      </a:r>
                      <a:r>
                        <a:rPr lang="ru-RU" sz="1100" baseline="0" dirty="0" smtClean="0"/>
                        <a:t> (представительных)</a:t>
                      </a:r>
                      <a:r>
                        <a:rPr lang="ru-RU" sz="1100" dirty="0" smtClean="0"/>
                        <a:t>лиц МО</a:t>
                      </a:r>
                    </a:p>
                    <a:p>
                      <a:endParaRPr lang="ru-RU" sz="1100" dirty="0"/>
                    </a:p>
                  </a:txBody>
                  <a:tcPr/>
                </a:tc>
                <a:tc>
                  <a:txBody>
                    <a:bodyPr/>
                    <a:lstStyle/>
                    <a:p>
                      <a:r>
                        <a:rPr lang="ru-RU" sz="1100" dirty="0" smtClean="0"/>
                        <a:t>01</a:t>
                      </a:r>
                      <a:endParaRPr lang="ru-RU" sz="1100" dirty="0"/>
                    </a:p>
                  </a:txBody>
                  <a:tcPr/>
                </a:tc>
                <a:tc>
                  <a:txBody>
                    <a:bodyPr/>
                    <a:lstStyle/>
                    <a:p>
                      <a:r>
                        <a:rPr lang="ru-RU" sz="1100" dirty="0" smtClean="0"/>
                        <a:t>03</a:t>
                      </a:r>
                    </a:p>
                    <a:p>
                      <a:endParaRPr lang="ru-RU" sz="1100" dirty="0"/>
                    </a:p>
                  </a:txBody>
                  <a:tcPr/>
                </a:tc>
                <a:tc>
                  <a:txBody>
                    <a:bodyPr/>
                    <a:lstStyle/>
                    <a:p>
                      <a:r>
                        <a:rPr lang="ru-RU" sz="1100" dirty="0" smtClean="0"/>
                        <a:t>6</a:t>
                      </a:r>
                      <a:r>
                        <a:rPr lang="ru-RU" sz="1100" baseline="0" dirty="0" smtClean="0"/>
                        <a:t> 459</a:t>
                      </a:r>
                      <a:endParaRPr lang="ru-RU" sz="1100" dirty="0" smtClean="0"/>
                    </a:p>
                    <a:p>
                      <a:endParaRPr lang="ru-RU" sz="1100" dirty="0"/>
                    </a:p>
                  </a:txBody>
                  <a:tcPr/>
                </a:tc>
                <a:tc>
                  <a:txBody>
                    <a:bodyPr/>
                    <a:lstStyle/>
                    <a:p>
                      <a:pPr algn="l"/>
                      <a:r>
                        <a:rPr lang="ru-RU" sz="1100" b="0" dirty="0" smtClean="0"/>
                        <a:t>7 105</a:t>
                      </a:r>
                      <a:endParaRPr lang="ru-RU" sz="1100" b="0" dirty="0"/>
                    </a:p>
                  </a:txBody>
                  <a:tcPr/>
                </a:tc>
                <a:tc>
                  <a:txBody>
                    <a:bodyPr/>
                    <a:lstStyle/>
                    <a:p>
                      <a:pPr algn="l"/>
                      <a:r>
                        <a:rPr lang="ru-RU" sz="1100" b="0" dirty="0" smtClean="0"/>
                        <a:t>7</a:t>
                      </a:r>
                      <a:r>
                        <a:rPr lang="ru-RU" sz="1100" b="0" baseline="0" dirty="0" smtClean="0"/>
                        <a:t> 640</a:t>
                      </a:r>
                      <a:endParaRPr lang="ru-RU" sz="1100" b="0" dirty="0"/>
                    </a:p>
                  </a:txBody>
                  <a:tcPr/>
                </a:tc>
              </a:tr>
              <a:tr h="260311">
                <a:tc>
                  <a:txBody>
                    <a:bodyPr/>
                    <a:lstStyle/>
                    <a:p>
                      <a:r>
                        <a:rPr lang="ru-RU" sz="1100" dirty="0" smtClean="0"/>
                        <a:t>Функционирование органов местной администрации</a:t>
                      </a:r>
                      <a:endParaRPr lang="ru-RU" sz="1100" dirty="0"/>
                    </a:p>
                  </a:txBody>
                  <a:tcPr/>
                </a:tc>
                <a:tc>
                  <a:txBody>
                    <a:bodyPr/>
                    <a:lstStyle/>
                    <a:p>
                      <a:r>
                        <a:rPr lang="ru-RU" sz="1100" dirty="0" smtClean="0"/>
                        <a:t>01</a:t>
                      </a:r>
                      <a:endParaRPr lang="ru-RU" sz="1100" dirty="0"/>
                    </a:p>
                  </a:txBody>
                  <a:tcPr/>
                </a:tc>
                <a:tc>
                  <a:txBody>
                    <a:bodyPr/>
                    <a:lstStyle/>
                    <a:p>
                      <a:r>
                        <a:rPr lang="ru-RU" sz="1100" dirty="0" smtClean="0"/>
                        <a:t>04</a:t>
                      </a:r>
                      <a:endParaRPr lang="ru-RU" sz="1100" dirty="0"/>
                    </a:p>
                  </a:txBody>
                  <a:tcPr/>
                </a:tc>
                <a:tc>
                  <a:txBody>
                    <a:bodyPr/>
                    <a:lstStyle/>
                    <a:p>
                      <a:r>
                        <a:rPr lang="ru-RU" sz="1100" dirty="0" smtClean="0"/>
                        <a:t>79</a:t>
                      </a:r>
                      <a:r>
                        <a:rPr lang="ru-RU" sz="1100" baseline="0" dirty="0" smtClean="0"/>
                        <a:t> 292</a:t>
                      </a:r>
                      <a:endParaRPr lang="ru-RU" sz="1100" dirty="0"/>
                    </a:p>
                  </a:txBody>
                  <a:tcPr/>
                </a:tc>
                <a:tc>
                  <a:txBody>
                    <a:bodyPr/>
                    <a:lstStyle/>
                    <a:p>
                      <a:r>
                        <a:rPr lang="ru-RU" sz="1100" dirty="0" smtClean="0"/>
                        <a:t>86 921</a:t>
                      </a:r>
                      <a:endParaRPr lang="ru-RU" sz="1100" dirty="0"/>
                    </a:p>
                  </a:txBody>
                  <a:tcPr/>
                </a:tc>
                <a:tc>
                  <a:txBody>
                    <a:bodyPr/>
                    <a:lstStyle/>
                    <a:p>
                      <a:r>
                        <a:rPr lang="ru-RU" sz="1100" dirty="0" smtClean="0"/>
                        <a:t>93 943</a:t>
                      </a:r>
                      <a:endParaRPr lang="ru-RU" sz="1100" dirty="0"/>
                    </a:p>
                  </a:txBody>
                  <a:tcPr/>
                </a:tc>
              </a:tr>
              <a:tr h="482888">
                <a:tc>
                  <a:txBody>
                    <a:bodyPr/>
                    <a:lstStyle/>
                    <a:p>
                      <a:r>
                        <a:rPr lang="ru-RU" sz="1100" dirty="0" smtClean="0"/>
                        <a:t>Обеспечение</a:t>
                      </a:r>
                      <a:r>
                        <a:rPr lang="ru-RU" sz="1100" baseline="0" dirty="0" smtClean="0"/>
                        <a:t> деятельности финансовых, налоговых и таможенных органов и органов надзора</a:t>
                      </a:r>
                      <a:endParaRPr lang="ru-RU" sz="1100" dirty="0"/>
                    </a:p>
                  </a:txBody>
                  <a:tcPr/>
                </a:tc>
                <a:tc>
                  <a:txBody>
                    <a:bodyPr/>
                    <a:lstStyle/>
                    <a:p>
                      <a:r>
                        <a:rPr lang="ru-RU" sz="1100" dirty="0" smtClean="0"/>
                        <a:t>01</a:t>
                      </a:r>
                      <a:endParaRPr lang="ru-RU" sz="1100" dirty="0"/>
                    </a:p>
                  </a:txBody>
                  <a:tcPr/>
                </a:tc>
                <a:tc>
                  <a:txBody>
                    <a:bodyPr/>
                    <a:lstStyle/>
                    <a:p>
                      <a:r>
                        <a:rPr lang="ru-RU" sz="1100" dirty="0" smtClean="0"/>
                        <a:t>06</a:t>
                      </a:r>
                      <a:endParaRPr lang="ru-RU" sz="1100" dirty="0"/>
                    </a:p>
                  </a:txBody>
                  <a:tcPr/>
                </a:tc>
                <a:tc>
                  <a:txBody>
                    <a:bodyPr/>
                    <a:lstStyle/>
                    <a:p>
                      <a:r>
                        <a:rPr lang="ru-RU" sz="1100" dirty="0" smtClean="0"/>
                        <a:t>20</a:t>
                      </a:r>
                      <a:r>
                        <a:rPr lang="ru-RU" sz="1100" baseline="0" dirty="0" smtClean="0"/>
                        <a:t> 185</a:t>
                      </a:r>
                      <a:endParaRPr lang="ru-RU" sz="1100" dirty="0"/>
                    </a:p>
                  </a:txBody>
                  <a:tcPr/>
                </a:tc>
                <a:tc>
                  <a:txBody>
                    <a:bodyPr/>
                    <a:lstStyle/>
                    <a:p>
                      <a:pPr algn="l"/>
                      <a:r>
                        <a:rPr lang="ru-RU" sz="1100" b="0" dirty="0" smtClean="0"/>
                        <a:t>22 039</a:t>
                      </a:r>
                      <a:endParaRPr lang="ru-RU" sz="1100" b="0" dirty="0"/>
                    </a:p>
                  </a:txBody>
                  <a:tcPr/>
                </a:tc>
                <a:tc>
                  <a:txBody>
                    <a:bodyPr/>
                    <a:lstStyle/>
                    <a:p>
                      <a:pPr algn="l"/>
                      <a:r>
                        <a:rPr lang="ru-RU" sz="1100" b="0" dirty="0" smtClean="0"/>
                        <a:t>23 578</a:t>
                      </a:r>
                      <a:endParaRPr lang="ru-RU" sz="1100" b="0" dirty="0"/>
                    </a:p>
                  </a:txBody>
                  <a:tcPr/>
                </a:tc>
              </a:tr>
              <a:tr h="345720">
                <a:tc>
                  <a:txBody>
                    <a:bodyPr/>
                    <a:lstStyle/>
                    <a:p>
                      <a:r>
                        <a:rPr lang="ru-RU" sz="1100" dirty="0" smtClean="0"/>
                        <a:t>Обеспечение проведения референдумов и выборов</a:t>
                      </a:r>
                      <a:endParaRPr lang="ru-RU" sz="1100" dirty="0"/>
                    </a:p>
                  </a:txBody>
                  <a:tcPr/>
                </a:tc>
                <a:tc>
                  <a:txBody>
                    <a:bodyPr/>
                    <a:lstStyle/>
                    <a:p>
                      <a:r>
                        <a:rPr lang="ru-RU" sz="1100" dirty="0" smtClean="0"/>
                        <a:t>01</a:t>
                      </a:r>
                      <a:endParaRPr lang="ru-RU" sz="1100" dirty="0"/>
                    </a:p>
                  </a:txBody>
                  <a:tcPr/>
                </a:tc>
                <a:tc>
                  <a:txBody>
                    <a:bodyPr/>
                    <a:lstStyle/>
                    <a:p>
                      <a:r>
                        <a:rPr lang="ru-RU" sz="1100" dirty="0" smtClean="0"/>
                        <a:t>07</a:t>
                      </a:r>
                      <a:endParaRPr lang="ru-RU" sz="1100" dirty="0"/>
                    </a:p>
                  </a:txBody>
                  <a:tcPr/>
                </a:tc>
                <a:tc>
                  <a:txBody>
                    <a:bodyPr/>
                    <a:lstStyle/>
                    <a:p>
                      <a:r>
                        <a:rPr lang="ru-RU" sz="1100" dirty="0" smtClean="0"/>
                        <a:t>50</a:t>
                      </a:r>
                      <a:endParaRPr lang="ru-RU" sz="1100" dirty="0"/>
                    </a:p>
                  </a:txBody>
                  <a:tcPr/>
                </a:tc>
                <a:tc>
                  <a:txBody>
                    <a:bodyPr/>
                    <a:lstStyle/>
                    <a:p>
                      <a:r>
                        <a:rPr lang="ru-RU" sz="1100" dirty="0" smtClean="0"/>
                        <a:t>50</a:t>
                      </a:r>
                      <a:endParaRPr lang="ru-RU" sz="1100" dirty="0"/>
                    </a:p>
                  </a:txBody>
                  <a:tcPr/>
                </a:tc>
                <a:tc>
                  <a:txBody>
                    <a:bodyPr/>
                    <a:lstStyle/>
                    <a:p>
                      <a:r>
                        <a:rPr lang="ru-RU" sz="1100" dirty="0" smtClean="0"/>
                        <a:t>50</a:t>
                      </a:r>
                      <a:endParaRPr lang="ru-RU" sz="1100" dirty="0"/>
                    </a:p>
                  </a:txBody>
                  <a:tcPr/>
                </a:tc>
              </a:tr>
              <a:tr h="309511">
                <a:tc>
                  <a:txBody>
                    <a:bodyPr/>
                    <a:lstStyle/>
                    <a:p>
                      <a:r>
                        <a:rPr lang="ru-RU" sz="1100" dirty="0" smtClean="0"/>
                        <a:t>Резервные</a:t>
                      </a:r>
                      <a:r>
                        <a:rPr lang="ru-RU" sz="1100" baseline="0" dirty="0" smtClean="0"/>
                        <a:t> фонды</a:t>
                      </a:r>
                      <a:endParaRPr lang="ru-RU" sz="1100" dirty="0"/>
                    </a:p>
                  </a:txBody>
                  <a:tcPr/>
                </a:tc>
                <a:tc>
                  <a:txBody>
                    <a:bodyPr/>
                    <a:lstStyle/>
                    <a:p>
                      <a:r>
                        <a:rPr lang="ru-RU" sz="1100" dirty="0" smtClean="0"/>
                        <a:t>01</a:t>
                      </a:r>
                      <a:endParaRPr lang="ru-RU" sz="1100" dirty="0"/>
                    </a:p>
                  </a:txBody>
                  <a:tcPr/>
                </a:tc>
                <a:tc>
                  <a:txBody>
                    <a:bodyPr/>
                    <a:lstStyle/>
                    <a:p>
                      <a:r>
                        <a:rPr lang="ru-RU" sz="1100" dirty="0" smtClean="0"/>
                        <a:t>11</a:t>
                      </a:r>
                      <a:endParaRPr lang="ru-RU" sz="1100" dirty="0"/>
                    </a:p>
                  </a:txBody>
                  <a:tcPr/>
                </a:tc>
                <a:tc>
                  <a:txBody>
                    <a:bodyPr/>
                    <a:lstStyle/>
                    <a:p>
                      <a:r>
                        <a:rPr lang="ru-RU" sz="1100" dirty="0" smtClean="0"/>
                        <a:t>16</a:t>
                      </a:r>
                      <a:r>
                        <a:rPr lang="ru-RU" sz="1100" baseline="0" dirty="0" smtClean="0"/>
                        <a:t> 700</a:t>
                      </a:r>
                      <a:endParaRPr lang="ru-RU" sz="1100" dirty="0"/>
                    </a:p>
                  </a:txBody>
                  <a:tcPr/>
                </a:tc>
                <a:tc>
                  <a:txBody>
                    <a:bodyPr/>
                    <a:lstStyle/>
                    <a:p>
                      <a:r>
                        <a:rPr lang="ru-RU" sz="1100" dirty="0" smtClean="0"/>
                        <a:t>16</a:t>
                      </a:r>
                      <a:r>
                        <a:rPr lang="ru-RU" sz="1100" baseline="0" dirty="0" smtClean="0"/>
                        <a:t> 700</a:t>
                      </a:r>
                      <a:endParaRPr lang="ru-RU" sz="1100" dirty="0"/>
                    </a:p>
                  </a:txBody>
                  <a:tcPr/>
                </a:tc>
                <a:tc>
                  <a:txBody>
                    <a:bodyPr/>
                    <a:lstStyle/>
                    <a:p>
                      <a:r>
                        <a:rPr lang="ru-RU" sz="1100" dirty="0" smtClean="0"/>
                        <a:t>16</a:t>
                      </a:r>
                      <a:r>
                        <a:rPr lang="ru-RU" sz="1100" baseline="0" dirty="0" smtClean="0"/>
                        <a:t> 700</a:t>
                      </a:r>
                      <a:endParaRPr lang="ru-RU" sz="1100" dirty="0"/>
                    </a:p>
                  </a:txBody>
                  <a:tcPr/>
                </a:tc>
              </a:tr>
              <a:tr h="362609">
                <a:tc>
                  <a:txBody>
                    <a:bodyPr/>
                    <a:lstStyle/>
                    <a:p>
                      <a:r>
                        <a:rPr lang="ru-RU" sz="1100" dirty="0" smtClean="0"/>
                        <a:t>Другие общегосударственные вопросы</a:t>
                      </a:r>
                      <a:endParaRPr lang="ru-RU" sz="1100" dirty="0"/>
                    </a:p>
                  </a:txBody>
                  <a:tcPr/>
                </a:tc>
                <a:tc>
                  <a:txBody>
                    <a:bodyPr/>
                    <a:lstStyle/>
                    <a:p>
                      <a:r>
                        <a:rPr lang="ru-RU" sz="1100" dirty="0" smtClean="0"/>
                        <a:t>01</a:t>
                      </a:r>
                      <a:endParaRPr lang="ru-RU" sz="1100" dirty="0"/>
                    </a:p>
                  </a:txBody>
                  <a:tcPr/>
                </a:tc>
                <a:tc>
                  <a:txBody>
                    <a:bodyPr/>
                    <a:lstStyle/>
                    <a:p>
                      <a:r>
                        <a:rPr lang="ru-RU" sz="1100" dirty="0" smtClean="0"/>
                        <a:t>13</a:t>
                      </a:r>
                      <a:endParaRPr lang="ru-RU" sz="1100" dirty="0"/>
                    </a:p>
                  </a:txBody>
                  <a:tcPr/>
                </a:tc>
                <a:tc>
                  <a:txBody>
                    <a:bodyPr/>
                    <a:lstStyle/>
                    <a:p>
                      <a:r>
                        <a:rPr lang="ru-RU" sz="1100" dirty="0" smtClean="0"/>
                        <a:t>42</a:t>
                      </a:r>
                      <a:r>
                        <a:rPr lang="ru-RU" sz="1100" baseline="0" dirty="0" smtClean="0"/>
                        <a:t> 956</a:t>
                      </a:r>
                      <a:endParaRPr lang="ru-RU" sz="1100" dirty="0"/>
                    </a:p>
                  </a:txBody>
                  <a:tcPr/>
                </a:tc>
                <a:tc>
                  <a:txBody>
                    <a:bodyPr/>
                    <a:lstStyle/>
                    <a:p>
                      <a:pPr algn="l"/>
                      <a:r>
                        <a:rPr lang="ru-RU" sz="1100" dirty="0" smtClean="0"/>
                        <a:t>69 543</a:t>
                      </a:r>
                    </a:p>
                  </a:txBody>
                  <a:tcPr/>
                </a:tc>
                <a:tc>
                  <a:txBody>
                    <a:bodyPr/>
                    <a:lstStyle/>
                    <a:p>
                      <a:r>
                        <a:rPr lang="ru-RU" sz="1100" b="0" dirty="0" smtClean="0"/>
                        <a:t>81 613</a:t>
                      </a:r>
                      <a:endParaRPr lang="ru-RU" sz="1100" b="0" dirty="0"/>
                    </a:p>
                  </a:txBody>
                  <a:tcPr/>
                </a:tc>
              </a:tr>
              <a:tr h="320390">
                <a:tc>
                  <a:txBody>
                    <a:bodyPr/>
                    <a:lstStyle/>
                    <a:p>
                      <a:r>
                        <a:rPr lang="ru-RU" sz="1100" b="1" dirty="0" smtClean="0"/>
                        <a:t>НАЦИОНАЛЬНАЯ</a:t>
                      </a:r>
                      <a:r>
                        <a:rPr lang="ru-RU" sz="1100" b="1" baseline="0" dirty="0" smtClean="0"/>
                        <a:t> ОБОРОНА</a:t>
                      </a:r>
                      <a:endParaRPr lang="ru-RU" sz="1100" b="1" dirty="0"/>
                    </a:p>
                  </a:txBody>
                  <a:tcPr/>
                </a:tc>
                <a:tc>
                  <a:txBody>
                    <a:bodyPr/>
                    <a:lstStyle/>
                    <a:p>
                      <a:r>
                        <a:rPr lang="ru-RU" sz="1100" b="1" dirty="0" smtClean="0"/>
                        <a:t>02</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2</a:t>
                      </a:r>
                      <a:r>
                        <a:rPr lang="ru-RU" sz="1100" b="1" baseline="0" dirty="0" smtClean="0"/>
                        <a:t> 430</a:t>
                      </a:r>
                      <a:endParaRPr lang="ru-RU" sz="1100" b="1" dirty="0"/>
                    </a:p>
                  </a:txBody>
                  <a:tcPr/>
                </a:tc>
                <a:tc>
                  <a:txBody>
                    <a:bodyPr/>
                    <a:lstStyle/>
                    <a:p>
                      <a:pPr algn="l"/>
                      <a:r>
                        <a:rPr lang="ru-RU" sz="1100" b="1" dirty="0" smtClean="0"/>
                        <a:t>2</a:t>
                      </a:r>
                      <a:r>
                        <a:rPr lang="ru-RU" sz="1100" b="1" baseline="0" dirty="0" smtClean="0"/>
                        <a:t> 479</a:t>
                      </a:r>
                      <a:endParaRPr lang="ru-RU" sz="1100" b="1" dirty="0" smtClean="0"/>
                    </a:p>
                  </a:txBody>
                  <a:tcPr/>
                </a:tc>
                <a:tc>
                  <a:txBody>
                    <a:bodyPr/>
                    <a:lstStyle/>
                    <a:p>
                      <a:r>
                        <a:rPr lang="ru-RU" sz="1100" b="1" dirty="0" smtClean="0"/>
                        <a:t>2</a:t>
                      </a:r>
                      <a:r>
                        <a:rPr lang="ru-RU" sz="1100" b="1" baseline="0" dirty="0" smtClean="0"/>
                        <a:t> 652</a:t>
                      </a:r>
                      <a:endParaRPr lang="ru-RU" sz="1100" b="1" dirty="0"/>
                    </a:p>
                  </a:txBody>
                  <a:tcPr/>
                </a:tc>
              </a:tr>
              <a:tr h="290087">
                <a:tc>
                  <a:txBody>
                    <a:bodyPr/>
                    <a:lstStyle/>
                    <a:p>
                      <a:r>
                        <a:rPr lang="ru-RU" sz="1100" dirty="0" smtClean="0"/>
                        <a:t>Мобилизация и вневойсковая подготовка</a:t>
                      </a:r>
                      <a:endParaRPr lang="ru-RU" sz="1100" dirty="0"/>
                    </a:p>
                  </a:txBody>
                  <a:tcPr/>
                </a:tc>
                <a:tc>
                  <a:txBody>
                    <a:bodyPr/>
                    <a:lstStyle/>
                    <a:p>
                      <a:r>
                        <a:rPr lang="ru-RU" sz="1100" dirty="0" smtClean="0"/>
                        <a:t>02</a:t>
                      </a:r>
                      <a:endParaRPr lang="ru-RU" sz="1100" dirty="0"/>
                    </a:p>
                  </a:txBody>
                  <a:tcPr/>
                </a:tc>
                <a:tc>
                  <a:txBody>
                    <a:bodyPr/>
                    <a:lstStyle/>
                    <a:p>
                      <a:r>
                        <a:rPr lang="ru-RU" sz="1100" dirty="0" smtClean="0"/>
                        <a:t>03</a:t>
                      </a:r>
                      <a:endParaRPr lang="ru-RU" sz="1100" dirty="0"/>
                    </a:p>
                  </a:txBody>
                  <a:tcPr/>
                </a:tc>
                <a:tc>
                  <a:txBody>
                    <a:bodyPr/>
                    <a:lstStyle/>
                    <a:p>
                      <a:r>
                        <a:rPr lang="ru-RU" sz="1100" dirty="0" smtClean="0"/>
                        <a:t>2</a:t>
                      </a:r>
                      <a:r>
                        <a:rPr lang="ru-RU" sz="1100" baseline="0" dirty="0" smtClean="0"/>
                        <a:t> 430</a:t>
                      </a:r>
                      <a:endParaRPr lang="ru-RU" sz="1100" dirty="0"/>
                    </a:p>
                  </a:txBody>
                  <a:tcPr/>
                </a:tc>
                <a:tc>
                  <a:txBody>
                    <a:bodyPr/>
                    <a:lstStyle/>
                    <a:p>
                      <a:r>
                        <a:rPr lang="ru-RU" sz="1100" dirty="0" smtClean="0"/>
                        <a:t>2</a:t>
                      </a:r>
                      <a:r>
                        <a:rPr lang="ru-RU" sz="1100" baseline="0" dirty="0" smtClean="0"/>
                        <a:t> 479</a:t>
                      </a:r>
                      <a:endParaRPr lang="ru-RU" sz="1100" dirty="0"/>
                    </a:p>
                  </a:txBody>
                  <a:tcPr/>
                </a:tc>
                <a:tc>
                  <a:txBody>
                    <a:bodyPr/>
                    <a:lstStyle/>
                    <a:p>
                      <a:r>
                        <a:rPr lang="ru-RU" sz="1100" dirty="0" smtClean="0"/>
                        <a:t>2</a:t>
                      </a:r>
                      <a:r>
                        <a:rPr lang="ru-RU" sz="1100" baseline="0" dirty="0" smtClean="0"/>
                        <a:t> 652</a:t>
                      </a:r>
                      <a:endParaRPr lang="ru-RU" sz="1100" dirty="0"/>
                    </a:p>
                  </a:txBody>
                  <a:tcPr/>
                </a:tc>
              </a:tr>
              <a:tr h="318852">
                <a:tc>
                  <a:txBody>
                    <a:bodyPr/>
                    <a:lstStyle/>
                    <a:p>
                      <a:r>
                        <a:rPr lang="ru-RU" sz="1100" b="1" dirty="0" smtClean="0"/>
                        <a:t>НАЦИОНАЛЬНАЯ ЭКОНОМИКА</a:t>
                      </a:r>
                      <a:endParaRPr lang="ru-RU" sz="1100" b="1" dirty="0"/>
                    </a:p>
                  </a:txBody>
                  <a:tcPr/>
                </a:tc>
                <a:tc>
                  <a:txBody>
                    <a:bodyPr/>
                    <a:lstStyle/>
                    <a:p>
                      <a:r>
                        <a:rPr lang="ru-RU" sz="1100" b="1" dirty="0" smtClean="0"/>
                        <a:t>04</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96</a:t>
                      </a:r>
                      <a:r>
                        <a:rPr lang="ru-RU" sz="1100" b="1" baseline="0" dirty="0" smtClean="0"/>
                        <a:t> 379</a:t>
                      </a:r>
                      <a:endParaRPr lang="ru-RU" sz="1100" b="1" dirty="0"/>
                    </a:p>
                  </a:txBody>
                  <a:tcPr/>
                </a:tc>
                <a:tc>
                  <a:txBody>
                    <a:bodyPr/>
                    <a:lstStyle/>
                    <a:p>
                      <a:r>
                        <a:rPr lang="ru-RU" sz="1100" b="1" baseline="0" dirty="0" smtClean="0"/>
                        <a:t>71 006</a:t>
                      </a:r>
                      <a:endParaRPr lang="ru-RU" sz="1100" b="1" dirty="0"/>
                    </a:p>
                  </a:txBody>
                  <a:tcPr/>
                </a:tc>
                <a:tc>
                  <a:txBody>
                    <a:bodyPr/>
                    <a:lstStyle/>
                    <a:p>
                      <a:r>
                        <a:rPr lang="ru-RU" sz="1100" b="1" dirty="0" smtClean="0"/>
                        <a:t>20 729</a:t>
                      </a:r>
                      <a:endParaRPr lang="ru-RU" sz="1100" b="1" dirty="0"/>
                    </a:p>
                  </a:txBody>
                  <a:tcPr/>
                </a:tc>
              </a:tr>
              <a:tr h="289733">
                <a:tc>
                  <a:txBody>
                    <a:bodyPr/>
                    <a:lstStyle/>
                    <a:p>
                      <a:r>
                        <a:rPr lang="ru-RU" sz="1100" dirty="0" smtClean="0"/>
                        <a:t>Сельское хозяйство и рыболовство</a:t>
                      </a:r>
                      <a:endParaRPr lang="ru-RU" sz="1100" dirty="0"/>
                    </a:p>
                  </a:txBody>
                  <a:tcPr/>
                </a:tc>
                <a:tc>
                  <a:txBody>
                    <a:bodyPr/>
                    <a:lstStyle/>
                    <a:p>
                      <a:r>
                        <a:rPr lang="ru-RU" sz="1100" dirty="0" smtClean="0"/>
                        <a:t>04</a:t>
                      </a:r>
                      <a:endParaRPr lang="ru-RU" sz="1100" dirty="0"/>
                    </a:p>
                  </a:txBody>
                  <a:tcPr/>
                </a:tc>
                <a:tc>
                  <a:txBody>
                    <a:bodyPr/>
                    <a:lstStyle/>
                    <a:p>
                      <a:r>
                        <a:rPr lang="ru-RU" sz="1100" dirty="0" smtClean="0"/>
                        <a:t>05</a:t>
                      </a:r>
                      <a:endParaRPr lang="ru-RU" sz="1100" dirty="0"/>
                    </a:p>
                  </a:txBody>
                  <a:tcPr/>
                </a:tc>
                <a:tc>
                  <a:txBody>
                    <a:bodyPr/>
                    <a:lstStyle/>
                    <a:p>
                      <a:r>
                        <a:rPr lang="ru-RU" sz="1100" dirty="0" smtClean="0"/>
                        <a:t>6</a:t>
                      </a:r>
                      <a:r>
                        <a:rPr lang="ru-RU" sz="1100" baseline="0" dirty="0" smtClean="0"/>
                        <a:t> 001</a:t>
                      </a:r>
                      <a:endParaRPr lang="ru-RU" sz="1100" dirty="0"/>
                    </a:p>
                  </a:txBody>
                  <a:tcPr/>
                </a:tc>
                <a:tc>
                  <a:txBody>
                    <a:bodyPr/>
                    <a:lstStyle/>
                    <a:p>
                      <a:r>
                        <a:rPr lang="ru-RU" sz="1100" dirty="0" smtClean="0"/>
                        <a:t>6 601</a:t>
                      </a:r>
                      <a:endParaRPr lang="ru-RU" sz="1100" dirty="0"/>
                    </a:p>
                  </a:txBody>
                  <a:tcPr/>
                </a:tc>
                <a:tc>
                  <a:txBody>
                    <a:bodyPr/>
                    <a:lstStyle/>
                    <a:p>
                      <a:r>
                        <a:rPr lang="ru-RU" sz="1100" dirty="0" smtClean="0"/>
                        <a:t>7 141</a:t>
                      </a:r>
                      <a:endParaRPr lang="ru-RU" sz="1100" dirty="0"/>
                    </a:p>
                  </a:txBody>
                  <a:tcPr/>
                </a:tc>
              </a:tr>
              <a:tr h="361465">
                <a:tc>
                  <a:txBody>
                    <a:bodyPr/>
                    <a:lstStyle/>
                    <a:p>
                      <a:r>
                        <a:rPr lang="ru-RU" sz="1100" dirty="0" smtClean="0"/>
                        <a:t>Дорожное хозяйство</a:t>
                      </a:r>
                      <a:endParaRPr lang="ru-RU" sz="1100" dirty="0"/>
                    </a:p>
                  </a:txBody>
                  <a:tcPr/>
                </a:tc>
                <a:tc>
                  <a:txBody>
                    <a:bodyPr/>
                    <a:lstStyle/>
                    <a:p>
                      <a:r>
                        <a:rPr lang="ru-RU" sz="1100" dirty="0" smtClean="0"/>
                        <a:t>04</a:t>
                      </a:r>
                      <a:endParaRPr lang="ru-RU" sz="1100" dirty="0"/>
                    </a:p>
                  </a:txBody>
                  <a:tcPr/>
                </a:tc>
                <a:tc>
                  <a:txBody>
                    <a:bodyPr/>
                    <a:lstStyle/>
                    <a:p>
                      <a:r>
                        <a:rPr lang="ru-RU" sz="1100" dirty="0" smtClean="0"/>
                        <a:t>09</a:t>
                      </a:r>
                      <a:endParaRPr lang="ru-RU" sz="1100" dirty="0"/>
                    </a:p>
                  </a:txBody>
                  <a:tcPr/>
                </a:tc>
                <a:tc>
                  <a:txBody>
                    <a:bodyPr/>
                    <a:lstStyle/>
                    <a:p>
                      <a:r>
                        <a:rPr lang="ru-RU" sz="1100" dirty="0" smtClean="0"/>
                        <a:t>81 278</a:t>
                      </a:r>
                      <a:endParaRPr lang="ru-RU" sz="1100" dirty="0"/>
                    </a:p>
                  </a:txBody>
                  <a:tcPr/>
                </a:tc>
                <a:tc>
                  <a:txBody>
                    <a:bodyPr/>
                    <a:lstStyle/>
                    <a:p>
                      <a:r>
                        <a:rPr lang="ru-RU" sz="1100" dirty="0" smtClean="0"/>
                        <a:t>54 355</a:t>
                      </a:r>
                      <a:endParaRPr lang="ru-RU" sz="1100" dirty="0"/>
                    </a:p>
                  </a:txBody>
                  <a:tcPr/>
                </a:tc>
                <a:tc>
                  <a:txBody>
                    <a:bodyPr/>
                    <a:lstStyle/>
                    <a:p>
                      <a:r>
                        <a:rPr lang="ru-RU" sz="1100" dirty="0" smtClean="0"/>
                        <a:t>4 488</a:t>
                      </a:r>
                      <a:endParaRPr lang="ru-RU" sz="1100" dirty="0"/>
                    </a:p>
                  </a:txBody>
                  <a:tcPr/>
                </a:tc>
              </a:tr>
              <a:tr h="361465">
                <a:tc>
                  <a:txBody>
                    <a:bodyPr/>
                    <a:lstStyle/>
                    <a:p>
                      <a:r>
                        <a:rPr lang="ru-RU" sz="1100" dirty="0" smtClean="0"/>
                        <a:t>Другие</a:t>
                      </a:r>
                      <a:r>
                        <a:rPr lang="ru-RU" sz="1100" baseline="0" dirty="0" smtClean="0"/>
                        <a:t> вопросы в области национальной экономики</a:t>
                      </a:r>
                      <a:endParaRPr lang="ru-RU" sz="1100" dirty="0"/>
                    </a:p>
                  </a:txBody>
                  <a:tcPr/>
                </a:tc>
                <a:tc>
                  <a:txBody>
                    <a:bodyPr/>
                    <a:lstStyle/>
                    <a:p>
                      <a:r>
                        <a:rPr lang="ru-RU" sz="1100" dirty="0" smtClean="0"/>
                        <a:t>04</a:t>
                      </a:r>
                      <a:endParaRPr lang="ru-RU" sz="1100" dirty="0"/>
                    </a:p>
                  </a:txBody>
                  <a:tcPr/>
                </a:tc>
                <a:tc>
                  <a:txBody>
                    <a:bodyPr/>
                    <a:lstStyle/>
                    <a:p>
                      <a:r>
                        <a:rPr lang="ru-RU" sz="1100" dirty="0" smtClean="0"/>
                        <a:t>12</a:t>
                      </a:r>
                      <a:endParaRPr lang="ru-RU" sz="1100" dirty="0"/>
                    </a:p>
                  </a:txBody>
                  <a:tcPr/>
                </a:tc>
                <a:tc>
                  <a:txBody>
                    <a:bodyPr/>
                    <a:lstStyle/>
                    <a:p>
                      <a:r>
                        <a:rPr lang="ru-RU" sz="1100" dirty="0" smtClean="0"/>
                        <a:t>9</a:t>
                      </a:r>
                      <a:r>
                        <a:rPr lang="ru-RU" sz="1100" baseline="0" dirty="0" smtClean="0"/>
                        <a:t> 100</a:t>
                      </a:r>
                      <a:endParaRPr lang="ru-RU" sz="1100" dirty="0"/>
                    </a:p>
                  </a:txBody>
                  <a:tcPr/>
                </a:tc>
                <a:tc>
                  <a:txBody>
                    <a:bodyPr/>
                    <a:lstStyle/>
                    <a:p>
                      <a:r>
                        <a:rPr lang="ru-RU" sz="1100" dirty="0" smtClean="0"/>
                        <a:t>10 050</a:t>
                      </a:r>
                      <a:endParaRPr lang="ru-RU" sz="1100" dirty="0"/>
                    </a:p>
                  </a:txBody>
                  <a:tcPr/>
                </a:tc>
                <a:tc>
                  <a:txBody>
                    <a:bodyPr/>
                    <a:lstStyle/>
                    <a:p>
                      <a:r>
                        <a:rPr lang="ru-RU" sz="1100" dirty="0" smtClean="0"/>
                        <a:t>9 100</a:t>
                      </a:r>
                      <a:endParaRPr lang="ru-RU" sz="1100" dirty="0"/>
                    </a:p>
                  </a:txBody>
                  <a:tcPr/>
                </a:tc>
              </a:tr>
            </a:tbl>
          </a:graphicData>
        </a:graphic>
      </p:graphicFrame>
    </p:spTree>
    <p:extLst>
      <p:ext uri="{BB962C8B-B14F-4D97-AF65-F5344CB8AC3E}">
        <p14:creationId xmlns:p14="http://schemas.microsoft.com/office/powerpoint/2010/main" val="137634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16661235"/>
              </p:ext>
            </p:extLst>
          </p:nvPr>
        </p:nvGraphicFramePr>
        <p:xfrm>
          <a:off x="107504" y="33214"/>
          <a:ext cx="8784976" cy="6960800"/>
        </p:xfrm>
        <a:graphic>
          <a:graphicData uri="http://schemas.openxmlformats.org/drawingml/2006/table">
            <a:tbl>
              <a:tblPr firstRow="1" bandRow="1">
                <a:tableStyleId>{5C22544A-7EE6-4342-B048-85BDC9FD1C3A}</a:tableStyleId>
              </a:tblPr>
              <a:tblGrid>
                <a:gridCol w="4824536"/>
                <a:gridCol w="720080"/>
                <a:gridCol w="656545"/>
                <a:gridCol w="855623"/>
                <a:gridCol w="878034"/>
                <a:gridCol w="850158"/>
              </a:tblGrid>
              <a:tr h="144016">
                <a:tc>
                  <a:txBody>
                    <a:bodyPr/>
                    <a:lstStyle/>
                    <a:p>
                      <a:pPr algn="ctr"/>
                      <a:r>
                        <a:rPr lang="ru-RU" sz="1000" dirty="0" smtClean="0"/>
                        <a:t>Наименование</a:t>
                      </a:r>
                      <a:endParaRPr lang="ru-RU" sz="1000" dirty="0"/>
                    </a:p>
                  </a:txBody>
                  <a:tcPr/>
                </a:tc>
                <a:tc>
                  <a:txBody>
                    <a:bodyPr/>
                    <a:lstStyle/>
                    <a:p>
                      <a:pPr algn="ctr"/>
                      <a:r>
                        <a:rPr lang="ru-RU" sz="1000" dirty="0" smtClean="0"/>
                        <a:t>Раздел</a:t>
                      </a:r>
                      <a:endParaRPr lang="ru-RU" sz="1000" dirty="0"/>
                    </a:p>
                  </a:txBody>
                  <a:tcPr/>
                </a:tc>
                <a:tc>
                  <a:txBody>
                    <a:bodyPr/>
                    <a:lstStyle/>
                    <a:p>
                      <a:pPr algn="ctr"/>
                      <a:r>
                        <a:rPr lang="ru-RU" sz="1000" dirty="0" err="1" smtClean="0"/>
                        <a:t>Подр</a:t>
                      </a:r>
                      <a:r>
                        <a:rPr lang="ru-RU" sz="1000" dirty="0" smtClean="0"/>
                        <a:t>.</a:t>
                      </a:r>
                      <a:endParaRPr lang="ru-RU" sz="1000" dirty="0"/>
                    </a:p>
                  </a:txBody>
                  <a:tcPr/>
                </a:tc>
                <a:tc>
                  <a:txBody>
                    <a:bodyPr/>
                    <a:lstStyle/>
                    <a:p>
                      <a:pPr algn="ctr"/>
                      <a:r>
                        <a:rPr lang="ru-RU" sz="1000" dirty="0" smtClean="0"/>
                        <a:t>2020 г.</a:t>
                      </a:r>
                      <a:endParaRPr lang="ru-RU" sz="1000" dirty="0"/>
                    </a:p>
                  </a:txBody>
                  <a:tcPr/>
                </a:tc>
                <a:tc>
                  <a:txBody>
                    <a:bodyPr/>
                    <a:lstStyle/>
                    <a:p>
                      <a:pPr algn="ctr"/>
                      <a:r>
                        <a:rPr lang="ru-RU" sz="1000" dirty="0" smtClean="0"/>
                        <a:t>2021 г.</a:t>
                      </a:r>
                      <a:endParaRPr lang="ru-RU" sz="1000" dirty="0"/>
                    </a:p>
                  </a:txBody>
                  <a:tcPr/>
                </a:tc>
                <a:tc>
                  <a:txBody>
                    <a:bodyPr/>
                    <a:lstStyle/>
                    <a:p>
                      <a:pPr algn="ctr"/>
                      <a:r>
                        <a:rPr lang="ru-RU" sz="1000" dirty="0" smtClean="0"/>
                        <a:t>2022 г.</a:t>
                      </a:r>
                      <a:endParaRPr lang="ru-RU" sz="1000" dirty="0"/>
                    </a:p>
                  </a:txBody>
                  <a:tcPr/>
                </a:tc>
              </a:tr>
              <a:tr h="288032">
                <a:tc>
                  <a:txBody>
                    <a:bodyPr/>
                    <a:lstStyle/>
                    <a:p>
                      <a:r>
                        <a:rPr lang="ru-RU" sz="1000" b="1" dirty="0" smtClean="0"/>
                        <a:t>ОБРАЗОВАНИЕ</a:t>
                      </a:r>
                      <a:endParaRPr lang="ru-RU" sz="1000" b="1" dirty="0"/>
                    </a:p>
                  </a:txBody>
                  <a:tcPr/>
                </a:tc>
                <a:tc>
                  <a:txBody>
                    <a:bodyPr/>
                    <a:lstStyle/>
                    <a:p>
                      <a:r>
                        <a:rPr lang="ru-RU" sz="1000" b="1" dirty="0" smtClean="0"/>
                        <a:t>07</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948 863</a:t>
                      </a:r>
                      <a:endParaRPr lang="ru-RU" sz="1000" b="1" dirty="0"/>
                    </a:p>
                  </a:txBody>
                  <a:tcPr/>
                </a:tc>
                <a:tc>
                  <a:txBody>
                    <a:bodyPr/>
                    <a:lstStyle/>
                    <a:p>
                      <a:pPr algn="l"/>
                      <a:r>
                        <a:rPr lang="ru-RU" sz="1000" b="1" dirty="0" smtClean="0"/>
                        <a:t>967 621</a:t>
                      </a:r>
                      <a:endParaRPr lang="ru-RU" sz="1000" b="1" dirty="0"/>
                    </a:p>
                  </a:txBody>
                  <a:tcPr/>
                </a:tc>
                <a:tc>
                  <a:txBody>
                    <a:bodyPr/>
                    <a:lstStyle/>
                    <a:p>
                      <a:pPr algn="l"/>
                      <a:r>
                        <a:rPr lang="ru-RU" sz="1000" b="1" dirty="0" smtClean="0"/>
                        <a:t>982 906</a:t>
                      </a:r>
                      <a:endParaRPr lang="ru-RU" sz="1000" b="1" dirty="0"/>
                    </a:p>
                  </a:txBody>
                  <a:tcPr/>
                </a:tc>
              </a:tr>
              <a:tr h="216024">
                <a:tc>
                  <a:txBody>
                    <a:bodyPr/>
                    <a:lstStyle/>
                    <a:p>
                      <a:r>
                        <a:rPr lang="ru-RU" sz="1000" b="0" dirty="0" smtClean="0"/>
                        <a:t>Дошкольное</a:t>
                      </a:r>
                      <a:r>
                        <a:rPr lang="ru-RU" sz="1000" b="0" baseline="0" dirty="0" smtClean="0"/>
                        <a:t> образование</a:t>
                      </a:r>
                      <a:endParaRPr lang="ru-RU" sz="1000" b="0" dirty="0"/>
                    </a:p>
                  </a:txBody>
                  <a:tcPr/>
                </a:tc>
                <a:tc>
                  <a:txBody>
                    <a:bodyPr/>
                    <a:lstStyle/>
                    <a:p>
                      <a:r>
                        <a:rPr lang="ru-RU" sz="1000" dirty="0" smtClean="0"/>
                        <a:t>07</a:t>
                      </a:r>
                      <a:endParaRPr lang="ru-RU" sz="1000" dirty="0"/>
                    </a:p>
                  </a:txBody>
                  <a:tcPr/>
                </a:tc>
                <a:tc>
                  <a:txBody>
                    <a:bodyPr/>
                    <a:lstStyle/>
                    <a:p>
                      <a:r>
                        <a:rPr lang="ru-RU" sz="1000" dirty="0" smtClean="0"/>
                        <a:t>01</a:t>
                      </a:r>
                      <a:endParaRPr lang="ru-RU" sz="1000" dirty="0"/>
                    </a:p>
                  </a:txBody>
                  <a:tcPr/>
                </a:tc>
                <a:tc>
                  <a:txBody>
                    <a:bodyPr/>
                    <a:lstStyle/>
                    <a:p>
                      <a:r>
                        <a:rPr lang="ru-RU" sz="1000" dirty="0" smtClean="0"/>
                        <a:t>332</a:t>
                      </a:r>
                      <a:r>
                        <a:rPr lang="ru-RU" sz="1000" baseline="0" dirty="0" smtClean="0"/>
                        <a:t> 857</a:t>
                      </a:r>
                      <a:endParaRPr lang="ru-RU" sz="1000" dirty="0"/>
                    </a:p>
                  </a:txBody>
                  <a:tcPr/>
                </a:tc>
                <a:tc>
                  <a:txBody>
                    <a:bodyPr/>
                    <a:lstStyle/>
                    <a:p>
                      <a:pPr algn="l"/>
                      <a:r>
                        <a:rPr lang="ru-RU" sz="1000" dirty="0" smtClean="0"/>
                        <a:t>338 780</a:t>
                      </a:r>
                      <a:endParaRPr lang="ru-RU" sz="1000" dirty="0"/>
                    </a:p>
                  </a:txBody>
                  <a:tcPr/>
                </a:tc>
                <a:tc>
                  <a:txBody>
                    <a:bodyPr/>
                    <a:lstStyle/>
                    <a:p>
                      <a:pPr algn="l"/>
                      <a:r>
                        <a:rPr lang="ru-RU" sz="1000" dirty="0" smtClean="0"/>
                        <a:t>342 415</a:t>
                      </a:r>
                      <a:endParaRPr lang="ru-RU" sz="1000" dirty="0"/>
                    </a:p>
                  </a:txBody>
                  <a:tcPr/>
                </a:tc>
              </a:tr>
              <a:tr h="244976">
                <a:tc>
                  <a:txBody>
                    <a:bodyPr/>
                    <a:lstStyle/>
                    <a:p>
                      <a:r>
                        <a:rPr lang="ru-RU" sz="1000" dirty="0" smtClean="0"/>
                        <a:t>Общее образование</a:t>
                      </a:r>
                      <a:endParaRPr lang="ru-RU" sz="1000" dirty="0"/>
                    </a:p>
                  </a:txBody>
                  <a:tcPr/>
                </a:tc>
                <a:tc>
                  <a:txBody>
                    <a:bodyPr/>
                    <a:lstStyle/>
                    <a:p>
                      <a:r>
                        <a:rPr lang="ru-RU" sz="1000" dirty="0" smtClean="0"/>
                        <a:t>07</a:t>
                      </a:r>
                      <a:endParaRPr lang="ru-RU" sz="1000" dirty="0"/>
                    </a:p>
                  </a:txBody>
                  <a:tcPr/>
                </a:tc>
                <a:tc>
                  <a:txBody>
                    <a:bodyPr/>
                    <a:lstStyle/>
                    <a:p>
                      <a:r>
                        <a:rPr lang="ru-RU" sz="1000" dirty="0" smtClean="0"/>
                        <a:t>02</a:t>
                      </a:r>
                      <a:endParaRPr lang="ru-RU" sz="1000" dirty="0"/>
                    </a:p>
                  </a:txBody>
                  <a:tcPr/>
                </a:tc>
                <a:tc>
                  <a:txBody>
                    <a:bodyPr/>
                    <a:lstStyle/>
                    <a:p>
                      <a:r>
                        <a:rPr lang="ru-RU" sz="1000" dirty="0" smtClean="0"/>
                        <a:t>523 559</a:t>
                      </a:r>
                      <a:endParaRPr lang="ru-RU" sz="1000" dirty="0"/>
                    </a:p>
                  </a:txBody>
                  <a:tcPr/>
                </a:tc>
                <a:tc>
                  <a:txBody>
                    <a:bodyPr/>
                    <a:lstStyle/>
                    <a:p>
                      <a:pPr algn="l"/>
                      <a:r>
                        <a:rPr lang="ru-RU" sz="1000" b="0" dirty="0" smtClean="0"/>
                        <a:t>529</a:t>
                      </a:r>
                      <a:r>
                        <a:rPr lang="ru-RU" sz="1000" b="0" baseline="0" dirty="0" smtClean="0"/>
                        <a:t> 114</a:t>
                      </a:r>
                      <a:endParaRPr lang="ru-RU" sz="1000" b="0" dirty="0"/>
                    </a:p>
                  </a:txBody>
                  <a:tcPr/>
                </a:tc>
                <a:tc>
                  <a:txBody>
                    <a:bodyPr/>
                    <a:lstStyle/>
                    <a:p>
                      <a:pPr algn="l"/>
                      <a:r>
                        <a:rPr lang="ru-RU" sz="1000" b="0" dirty="0" smtClean="0"/>
                        <a:t>537 630</a:t>
                      </a:r>
                      <a:endParaRPr lang="ru-RU" sz="1000" b="0" dirty="0"/>
                    </a:p>
                  </a:txBody>
                  <a:tcPr/>
                </a:tc>
              </a:tr>
              <a:tr h="201920">
                <a:tc>
                  <a:txBody>
                    <a:bodyPr/>
                    <a:lstStyle/>
                    <a:p>
                      <a:r>
                        <a:rPr lang="ru-RU" sz="1000" dirty="0" smtClean="0"/>
                        <a:t>Дополнительное образование детей</a:t>
                      </a:r>
                      <a:endParaRPr lang="ru-RU" sz="1000" dirty="0"/>
                    </a:p>
                  </a:txBody>
                  <a:tcPr/>
                </a:tc>
                <a:tc>
                  <a:txBody>
                    <a:bodyPr/>
                    <a:lstStyle/>
                    <a:p>
                      <a:r>
                        <a:rPr lang="ru-RU" sz="1000" dirty="0" smtClean="0"/>
                        <a:t>07</a:t>
                      </a:r>
                      <a:endParaRPr lang="ru-RU" sz="1000" dirty="0"/>
                    </a:p>
                  </a:txBody>
                  <a:tcPr/>
                </a:tc>
                <a:tc>
                  <a:txBody>
                    <a:bodyPr/>
                    <a:lstStyle/>
                    <a:p>
                      <a:r>
                        <a:rPr lang="ru-RU" sz="1000" dirty="0" smtClean="0"/>
                        <a:t>03</a:t>
                      </a:r>
                      <a:endParaRPr lang="ru-RU" sz="1000" dirty="0"/>
                    </a:p>
                  </a:txBody>
                  <a:tcPr/>
                </a:tc>
                <a:tc>
                  <a:txBody>
                    <a:bodyPr/>
                    <a:lstStyle/>
                    <a:p>
                      <a:r>
                        <a:rPr lang="ru-RU" sz="1000" dirty="0" smtClean="0"/>
                        <a:t>51</a:t>
                      </a:r>
                      <a:r>
                        <a:rPr lang="ru-RU" sz="1000" baseline="0" dirty="0" smtClean="0"/>
                        <a:t> 862</a:t>
                      </a:r>
                      <a:endParaRPr lang="ru-RU" sz="1000" dirty="0"/>
                    </a:p>
                  </a:txBody>
                  <a:tcPr/>
                </a:tc>
                <a:tc>
                  <a:txBody>
                    <a:bodyPr/>
                    <a:lstStyle/>
                    <a:p>
                      <a:r>
                        <a:rPr lang="ru-RU" sz="1000" dirty="0" smtClean="0"/>
                        <a:t>56 781</a:t>
                      </a:r>
                      <a:endParaRPr lang="ru-RU" sz="1000" dirty="0"/>
                    </a:p>
                  </a:txBody>
                  <a:tcPr/>
                </a:tc>
                <a:tc>
                  <a:txBody>
                    <a:bodyPr/>
                    <a:lstStyle/>
                    <a:p>
                      <a:r>
                        <a:rPr lang="ru-RU" sz="1000" dirty="0" smtClean="0"/>
                        <a:t>61</a:t>
                      </a:r>
                      <a:r>
                        <a:rPr lang="ru-RU" sz="1000" baseline="0" dirty="0" smtClean="0"/>
                        <a:t> 846</a:t>
                      </a:r>
                      <a:endParaRPr lang="ru-RU" sz="1000" dirty="0"/>
                    </a:p>
                  </a:txBody>
                  <a:tcPr/>
                </a:tc>
              </a:tr>
              <a:tr h="201920">
                <a:tc>
                  <a:txBody>
                    <a:bodyPr/>
                    <a:lstStyle/>
                    <a:p>
                      <a:r>
                        <a:rPr lang="ru-RU" sz="1000" dirty="0" smtClean="0"/>
                        <a:t>Молодежная</a:t>
                      </a:r>
                      <a:r>
                        <a:rPr lang="ru-RU" sz="1000" baseline="0" dirty="0" smtClean="0"/>
                        <a:t> политика и оздоровление детей</a:t>
                      </a:r>
                      <a:endParaRPr lang="ru-RU" sz="1000" dirty="0"/>
                    </a:p>
                  </a:txBody>
                  <a:tcPr/>
                </a:tc>
                <a:tc>
                  <a:txBody>
                    <a:bodyPr/>
                    <a:lstStyle/>
                    <a:p>
                      <a:r>
                        <a:rPr lang="ru-RU" sz="1000" dirty="0" smtClean="0"/>
                        <a:t>07</a:t>
                      </a:r>
                      <a:endParaRPr lang="ru-RU" sz="1000" dirty="0"/>
                    </a:p>
                  </a:txBody>
                  <a:tcPr/>
                </a:tc>
                <a:tc>
                  <a:txBody>
                    <a:bodyPr/>
                    <a:lstStyle/>
                    <a:p>
                      <a:r>
                        <a:rPr lang="ru-RU" sz="1000" dirty="0" smtClean="0"/>
                        <a:t>07</a:t>
                      </a:r>
                      <a:endParaRPr lang="ru-RU" sz="1000" dirty="0"/>
                    </a:p>
                  </a:txBody>
                  <a:tcPr/>
                </a:tc>
                <a:tc>
                  <a:txBody>
                    <a:bodyPr/>
                    <a:lstStyle/>
                    <a:p>
                      <a:r>
                        <a:rPr lang="ru-RU" sz="1000" dirty="0" smtClean="0"/>
                        <a:t>1</a:t>
                      </a:r>
                      <a:r>
                        <a:rPr lang="ru-RU" sz="1000" baseline="0" dirty="0" smtClean="0"/>
                        <a:t> 925</a:t>
                      </a:r>
                      <a:endParaRPr lang="ru-RU" sz="1000" dirty="0"/>
                    </a:p>
                  </a:txBody>
                  <a:tcPr/>
                </a:tc>
                <a:tc>
                  <a:txBody>
                    <a:bodyPr/>
                    <a:lstStyle/>
                    <a:p>
                      <a:r>
                        <a:rPr lang="ru-RU" sz="1000" dirty="0" smtClean="0"/>
                        <a:t>2 225</a:t>
                      </a:r>
                      <a:endParaRPr lang="ru-RU" sz="1000" dirty="0"/>
                    </a:p>
                  </a:txBody>
                  <a:tcPr/>
                </a:tc>
                <a:tc>
                  <a:txBody>
                    <a:bodyPr/>
                    <a:lstStyle/>
                    <a:p>
                      <a:r>
                        <a:rPr lang="ru-RU" sz="1000" dirty="0" smtClean="0"/>
                        <a:t>2</a:t>
                      </a:r>
                      <a:r>
                        <a:rPr lang="ru-RU" sz="1000" baseline="0" dirty="0" smtClean="0"/>
                        <a:t> 225</a:t>
                      </a:r>
                      <a:endParaRPr lang="ru-RU" sz="1000" dirty="0"/>
                    </a:p>
                  </a:txBody>
                  <a:tcPr/>
                </a:tc>
              </a:tr>
              <a:tr h="230872">
                <a:tc>
                  <a:txBody>
                    <a:bodyPr/>
                    <a:lstStyle/>
                    <a:p>
                      <a:r>
                        <a:rPr lang="ru-RU" sz="1000" dirty="0" smtClean="0"/>
                        <a:t>Другие вопросы в области образования</a:t>
                      </a:r>
                      <a:endParaRPr lang="ru-RU" sz="1000" dirty="0"/>
                    </a:p>
                  </a:txBody>
                  <a:tcPr/>
                </a:tc>
                <a:tc>
                  <a:txBody>
                    <a:bodyPr/>
                    <a:lstStyle/>
                    <a:p>
                      <a:r>
                        <a:rPr lang="ru-RU" sz="1000" dirty="0" smtClean="0"/>
                        <a:t>07</a:t>
                      </a:r>
                      <a:endParaRPr lang="ru-RU" sz="1000" dirty="0"/>
                    </a:p>
                  </a:txBody>
                  <a:tcPr/>
                </a:tc>
                <a:tc>
                  <a:txBody>
                    <a:bodyPr/>
                    <a:lstStyle/>
                    <a:p>
                      <a:r>
                        <a:rPr lang="ru-RU" sz="1000" dirty="0" smtClean="0"/>
                        <a:t>09</a:t>
                      </a:r>
                      <a:endParaRPr lang="ru-RU" sz="1000" dirty="0"/>
                    </a:p>
                  </a:txBody>
                  <a:tcPr/>
                </a:tc>
                <a:tc>
                  <a:txBody>
                    <a:bodyPr/>
                    <a:lstStyle/>
                    <a:p>
                      <a:r>
                        <a:rPr lang="ru-RU" sz="1000" dirty="0" smtClean="0"/>
                        <a:t>38</a:t>
                      </a:r>
                      <a:r>
                        <a:rPr lang="ru-RU" sz="1000" baseline="0" dirty="0" smtClean="0"/>
                        <a:t> 660</a:t>
                      </a:r>
                      <a:endParaRPr lang="ru-RU" sz="1000" dirty="0"/>
                    </a:p>
                  </a:txBody>
                  <a:tcPr/>
                </a:tc>
                <a:tc>
                  <a:txBody>
                    <a:bodyPr/>
                    <a:lstStyle/>
                    <a:p>
                      <a:r>
                        <a:rPr lang="ru-RU" sz="1000" dirty="0" smtClean="0"/>
                        <a:t>40 721</a:t>
                      </a:r>
                      <a:endParaRPr lang="ru-RU" sz="1000" dirty="0"/>
                    </a:p>
                  </a:txBody>
                  <a:tcPr/>
                </a:tc>
                <a:tc>
                  <a:txBody>
                    <a:bodyPr/>
                    <a:lstStyle/>
                    <a:p>
                      <a:r>
                        <a:rPr lang="ru-RU" sz="1000" dirty="0" smtClean="0"/>
                        <a:t>38 790</a:t>
                      </a:r>
                      <a:endParaRPr lang="ru-RU" sz="1000" dirty="0"/>
                    </a:p>
                  </a:txBody>
                  <a:tcPr/>
                </a:tc>
              </a:tr>
              <a:tr h="187816">
                <a:tc>
                  <a:txBody>
                    <a:bodyPr/>
                    <a:lstStyle/>
                    <a:p>
                      <a:r>
                        <a:rPr lang="ru-RU" sz="1000" b="1" dirty="0" smtClean="0"/>
                        <a:t>КУЛЬТУРА</a:t>
                      </a:r>
                      <a:endParaRPr lang="ru-RU" sz="1000" b="1" dirty="0"/>
                    </a:p>
                  </a:txBody>
                  <a:tcPr/>
                </a:tc>
                <a:tc>
                  <a:txBody>
                    <a:bodyPr/>
                    <a:lstStyle/>
                    <a:p>
                      <a:r>
                        <a:rPr lang="ru-RU" sz="1000" b="1" dirty="0" smtClean="0"/>
                        <a:t>08</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83</a:t>
                      </a:r>
                      <a:r>
                        <a:rPr lang="ru-RU" sz="1000" b="1" baseline="0" dirty="0" smtClean="0"/>
                        <a:t> 553</a:t>
                      </a:r>
                      <a:endParaRPr lang="ru-RU" sz="1000" b="1" dirty="0"/>
                    </a:p>
                  </a:txBody>
                  <a:tcPr/>
                </a:tc>
                <a:tc>
                  <a:txBody>
                    <a:bodyPr/>
                    <a:lstStyle/>
                    <a:p>
                      <a:pPr algn="l"/>
                      <a:r>
                        <a:rPr lang="ru-RU" sz="1000" b="1" dirty="0" smtClean="0"/>
                        <a:t>83 875</a:t>
                      </a:r>
                      <a:endParaRPr lang="ru-RU" sz="1000" b="1" dirty="0"/>
                    </a:p>
                  </a:txBody>
                  <a:tcPr/>
                </a:tc>
                <a:tc>
                  <a:txBody>
                    <a:bodyPr/>
                    <a:lstStyle/>
                    <a:p>
                      <a:pPr algn="l"/>
                      <a:r>
                        <a:rPr lang="ru-RU" sz="1000" b="1" dirty="0" smtClean="0"/>
                        <a:t>84 459</a:t>
                      </a:r>
                      <a:endParaRPr lang="ru-RU" sz="1000" b="1" dirty="0"/>
                    </a:p>
                  </a:txBody>
                  <a:tcPr/>
                </a:tc>
              </a:tr>
              <a:tr h="247610">
                <a:tc>
                  <a:txBody>
                    <a:bodyPr/>
                    <a:lstStyle/>
                    <a:p>
                      <a:r>
                        <a:rPr lang="ru-RU" sz="1000" dirty="0" smtClean="0"/>
                        <a:t>Культура</a:t>
                      </a:r>
                      <a:endParaRPr lang="ru-RU" sz="1000" dirty="0"/>
                    </a:p>
                  </a:txBody>
                  <a:tcPr/>
                </a:tc>
                <a:tc>
                  <a:txBody>
                    <a:bodyPr/>
                    <a:lstStyle/>
                    <a:p>
                      <a:r>
                        <a:rPr lang="ru-RU" sz="1000" dirty="0" smtClean="0"/>
                        <a:t>08</a:t>
                      </a:r>
                      <a:endParaRPr lang="ru-RU" sz="1000" dirty="0"/>
                    </a:p>
                  </a:txBody>
                  <a:tcPr/>
                </a:tc>
                <a:tc>
                  <a:txBody>
                    <a:bodyPr/>
                    <a:lstStyle/>
                    <a:p>
                      <a:r>
                        <a:rPr lang="ru-RU" sz="1000" dirty="0" smtClean="0"/>
                        <a:t>01</a:t>
                      </a:r>
                      <a:endParaRPr lang="ru-RU" sz="1000" dirty="0"/>
                    </a:p>
                  </a:txBody>
                  <a:tcPr/>
                </a:tc>
                <a:tc>
                  <a:txBody>
                    <a:bodyPr/>
                    <a:lstStyle/>
                    <a:p>
                      <a:r>
                        <a:rPr lang="ru-RU" sz="1000" dirty="0" smtClean="0"/>
                        <a:t>58</a:t>
                      </a:r>
                      <a:r>
                        <a:rPr lang="ru-RU" sz="1000" baseline="0" dirty="0" smtClean="0"/>
                        <a:t> 361</a:t>
                      </a:r>
                      <a:endParaRPr lang="ru-RU" sz="1000" dirty="0"/>
                    </a:p>
                  </a:txBody>
                  <a:tcPr/>
                </a:tc>
                <a:tc>
                  <a:txBody>
                    <a:bodyPr/>
                    <a:lstStyle/>
                    <a:p>
                      <a:r>
                        <a:rPr lang="ru-RU" sz="1000" dirty="0" smtClean="0"/>
                        <a:t>59 979</a:t>
                      </a:r>
                      <a:endParaRPr lang="ru-RU" sz="1000" dirty="0"/>
                    </a:p>
                  </a:txBody>
                  <a:tcPr/>
                </a:tc>
                <a:tc>
                  <a:txBody>
                    <a:bodyPr/>
                    <a:lstStyle/>
                    <a:p>
                      <a:r>
                        <a:rPr lang="ru-RU" sz="1000" dirty="0" smtClean="0"/>
                        <a:t>64 656</a:t>
                      </a:r>
                      <a:endParaRPr lang="ru-RU" sz="1000" dirty="0"/>
                    </a:p>
                  </a:txBody>
                  <a:tcPr/>
                </a:tc>
              </a:tr>
              <a:tr h="173712">
                <a:tc>
                  <a:txBody>
                    <a:bodyPr/>
                    <a:lstStyle/>
                    <a:p>
                      <a:r>
                        <a:rPr lang="ru-RU" sz="1000" dirty="0" smtClean="0"/>
                        <a:t>Другие вопросы в области культуры</a:t>
                      </a:r>
                      <a:endParaRPr lang="ru-RU" sz="1000" dirty="0"/>
                    </a:p>
                  </a:txBody>
                  <a:tcPr/>
                </a:tc>
                <a:tc>
                  <a:txBody>
                    <a:bodyPr/>
                    <a:lstStyle/>
                    <a:p>
                      <a:r>
                        <a:rPr lang="ru-RU" sz="1000" dirty="0" smtClean="0"/>
                        <a:t>08</a:t>
                      </a:r>
                      <a:endParaRPr lang="ru-RU" sz="1000" dirty="0"/>
                    </a:p>
                  </a:txBody>
                  <a:tcPr/>
                </a:tc>
                <a:tc>
                  <a:txBody>
                    <a:bodyPr/>
                    <a:lstStyle/>
                    <a:p>
                      <a:r>
                        <a:rPr lang="ru-RU" sz="1000" dirty="0" smtClean="0"/>
                        <a:t>04</a:t>
                      </a:r>
                      <a:endParaRPr lang="ru-RU" sz="1000" dirty="0"/>
                    </a:p>
                  </a:txBody>
                  <a:tcPr/>
                </a:tc>
                <a:tc>
                  <a:txBody>
                    <a:bodyPr/>
                    <a:lstStyle/>
                    <a:p>
                      <a:r>
                        <a:rPr lang="ru-RU" sz="1000" dirty="0" smtClean="0"/>
                        <a:t>25</a:t>
                      </a:r>
                      <a:r>
                        <a:rPr lang="ru-RU" sz="1000" baseline="0" dirty="0" smtClean="0"/>
                        <a:t> 192</a:t>
                      </a:r>
                      <a:endParaRPr lang="ru-RU" sz="1000" dirty="0"/>
                    </a:p>
                  </a:txBody>
                  <a:tcPr/>
                </a:tc>
                <a:tc>
                  <a:txBody>
                    <a:bodyPr/>
                    <a:lstStyle/>
                    <a:p>
                      <a:pPr algn="l"/>
                      <a:r>
                        <a:rPr lang="ru-RU" sz="1000" dirty="0" smtClean="0"/>
                        <a:t>23</a:t>
                      </a:r>
                      <a:r>
                        <a:rPr lang="ru-RU" sz="1000" baseline="0" dirty="0" smtClean="0"/>
                        <a:t> 896</a:t>
                      </a:r>
                      <a:endParaRPr lang="ru-RU" sz="1000" dirty="0" smtClean="0"/>
                    </a:p>
                  </a:txBody>
                  <a:tcPr/>
                </a:tc>
                <a:tc>
                  <a:txBody>
                    <a:bodyPr/>
                    <a:lstStyle/>
                    <a:p>
                      <a:r>
                        <a:rPr lang="ru-RU" sz="1000" b="0" dirty="0" smtClean="0"/>
                        <a:t>19</a:t>
                      </a:r>
                      <a:r>
                        <a:rPr lang="ru-RU" sz="1000" b="0" baseline="0" dirty="0" smtClean="0"/>
                        <a:t> 803</a:t>
                      </a:r>
                      <a:endParaRPr lang="ru-RU" sz="1000" b="0" dirty="0"/>
                    </a:p>
                  </a:txBody>
                  <a:tcPr/>
                </a:tc>
              </a:tr>
              <a:tr h="202664">
                <a:tc>
                  <a:txBody>
                    <a:bodyPr/>
                    <a:lstStyle/>
                    <a:p>
                      <a:r>
                        <a:rPr lang="ru-RU" sz="1000" b="1" dirty="0" smtClean="0"/>
                        <a:t>СОЦИАЛЬНАЯ ПОЛИТИКА</a:t>
                      </a:r>
                      <a:endParaRPr lang="ru-RU" sz="1000" b="1" dirty="0"/>
                    </a:p>
                  </a:txBody>
                  <a:tcPr/>
                </a:tc>
                <a:tc>
                  <a:txBody>
                    <a:bodyPr/>
                    <a:lstStyle/>
                    <a:p>
                      <a:r>
                        <a:rPr lang="ru-RU" sz="1000" b="1" dirty="0" smtClean="0"/>
                        <a:t>10</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38</a:t>
                      </a:r>
                      <a:r>
                        <a:rPr lang="ru-RU" sz="1000" b="1" baseline="0" dirty="0" smtClean="0"/>
                        <a:t> 286</a:t>
                      </a:r>
                      <a:endParaRPr lang="ru-RU" sz="1000" b="1" dirty="0"/>
                    </a:p>
                  </a:txBody>
                  <a:tcPr/>
                </a:tc>
                <a:tc>
                  <a:txBody>
                    <a:bodyPr/>
                    <a:lstStyle/>
                    <a:p>
                      <a:pPr algn="l"/>
                      <a:r>
                        <a:rPr lang="ru-RU" sz="1000" b="1" dirty="0" smtClean="0"/>
                        <a:t>32</a:t>
                      </a:r>
                      <a:r>
                        <a:rPr lang="ru-RU" sz="1000" b="1" baseline="0" dirty="0" smtClean="0"/>
                        <a:t> 179</a:t>
                      </a:r>
                      <a:endParaRPr lang="ru-RU" sz="1000" b="1" dirty="0" smtClean="0"/>
                    </a:p>
                  </a:txBody>
                  <a:tcPr/>
                </a:tc>
                <a:tc>
                  <a:txBody>
                    <a:bodyPr/>
                    <a:lstStyle/>
                    <a:p>
                      <a:r>
                        <a:rPr lang="ru-RU" sz="1000" b="1" dirty="0" smtClean="0"/>
                        <a:t>32 797</a:t>
                      </a:r>
                      <a:endParaRPr lang="ru-RU" sz="1000" b="1" dirty="0"/>
                    </a:p>
                  </a:txBody>
                  <a:tcPr/>
                </a:tc>
              </a:tr>
              <a:tr h="231616">
                <a:tc>
                  <a:txBody>
                    <a:bodyPr/>
                    <a:lstStyle/>
                    <a:p>
                      <a:r>
                        <a:rPr lang="ru-RU" sz="1000" dirty="0" smtClean="0"/>
                        <a:t>Пенсионное обеспечение</a:t>
                      </a:r>
                      <a:endParaRPr lang="ru-RU" sz="1000" dirty="0"/>
                    </a:p>
                  </a:txBody>
                  <a:tcPr/>
                </a:tc>
                <a:tc>
                  <a:txBody>
                    <a:bodyPr/>
                    <a:lstStyle/>
                    <a:p>
                      <a:r>
                        <a:rPr lang="ru-RU" sz="1000" dirty="0" smtClean="0"/>
                        <a:t>10</a:t>
                      </a:r>
                      <a:endParaRPr lang="ru-RU" sz="1000" dirty="0"/>
                    </a:p>
                  </a:txBody>
                  <a:tcPr/>
                </a:tc>
                <a:tc>
                  <a:txBody>
                    <a:bodyPr/>
                    <a:lstStyle/>
                    <a:p>
                      <a:r>
                        <a:rPr lang="ru-RU" sz="1000" dirty="0" smtClean="0"/>
                        <a:t>01</a:t>
                      </a:r>
                      <a:endParaRPr lang="ru-RU" sz="1000" dirty="0"/>
                    </a:p>
                  </a:txBody>
                  <a:tcPr/>
                </a:tc>
                <a:tc>
                  <a:txBody>
                    <a:bodyPr/>
                    <a:lstStyle/>
                    <a:p>
                      <a:r>
                        <a:rPr lang="ru-RU" sz="1000" dirty="0" smtClean="0"/>
                        <a:t>3</a:t>
                      </a:r>
                      <a:r>
                        <a:rPr lang="ru-RU" sz="1000" baseline="0" dirty="0" smtClean="0"/>
                        <a:t> 037</a:t>
                      </a:r>
                      <a:endParaRPr lang="ru-RU" sz="1000" dirty="0"/>
                    </a:p>
                  </a:txBody>
                  <a:tcPr/>
                </a:tc>
                <a:tc>
                  <a:txBody>
                    <a:bodyPr/>
                    <a:lstStyle/>
                    <a:p>
                      <a:r>
                        <a:rPr lang="ru-RU" sz="1000" dirty="0" smtClean="0"/>
                        <a:t>3</a:t>
                      </a:r>
                      <a:r>
                        <a:rPr lang="ru-RU" sz="1000" baseline="0" dirty="0" smtClean="0"/>
                        <a:t> 341</a:t>
                      </a:r>
                      <a:endParaRPr lang="ru-RU" sz="1000" dirty="0"/>
                    </a:p>
                  </a:txBody>
                  <a:tcPr/>
                </a:tc>
                <a:tc>
                  <a:txBody>
                    <a:bodyPr/>
                    <a:lstStyle/>
                    <a:p>
                      <a:r>
                        <a:rPr lang="ru-RU" sz="1000" dirty="0" smtClean="0"/>
                        <a:t>3</a:t>
                      </a:r>
                      <a:r>
                        <a:rPr lang="ru-RU" sz="1000" baseline="0" dirty="0" smtClean="0"/>
                        <a:t> 675</a:t>
                      </a:r>
                      <a:endParaRPr lang="ru-RU" sz="1000" dirty="0"/>
                    </a:p>
                  </a:txBody>
                  <a:tcPr/>
                </a:tc>
              </a:tr>
              <a:tr h="260568">
                <a:tc>
                  <a:txBody>
                    <a:bodyPr/>
                    <a:lstStyle/>
                    <a:p>
                      <a:r>
                        <a:rPr lang="ru-RU" sz="1000" b="0" dirty="0" smtClean="0"/>
                        <a:t>Социальное обеспечение население</a:t>
                      </a:r>
                      <a:endParaRPr lang="ru-RU" sz="1000" b="0" dirty="0"/>
                    </a:p>
                  </a:txBody>
                  <a:tcPr/>
                </a:tc>
                <a:tc>
                  <a:txBody>
                    <a:bodyPr/>
                    <a:lstStyle/>
                    <a:p>
                      <a:r>
                        <a:rPr lang="ru-RU" sz="1000" b="0" dirty="0" smtClean="0"/>
                        <a:t>10</a:t>
                      </a:r>
                      <a:endParaRPr lang="ru-RU" sz="1000" b="0" dirty="0"/>
                    </a:p>
                  </a:txBody>
                  <a:tcPr/>
                </a:tc>
                <a:tc>
                  <a:txBody>
                    <a:bodyPr/>
                    <a:lstStyle/>
                    <a:p>
                      <a:r>
                        <a:rPr lang="ru-RU" sz="1000" dirty="0" smtClean="0"/>
                        <a:t>03</a:t>
                      </a:r>
                      <a:endParaRPr lang="ru-RU" sz="1000" dirty="0"/>
                    </a:p>
                  </a:txBody>
                  <a:tcPr/>
                </a:tc>
                <a:tc>
                  <a:txBody>
                    <a:bodyPr/>
                    <a:lstStyle/>
                    <a:p>
                      <a:r>
                        <a:rPr lang="ru-RU" sz="1000" dirty="0" smtClean="0"/>
                        <a:t>200</a:t>
                      </a:r>
                      <a:endParaRPr lang="ru-RU" sz="1000" dirty="0"/>
                    </a:p>
                  </a:txBody>
                  <a:tcPr/>
                </a:tc>
                <a:tc>
                  <a:txBody>
                    <a:bodyPr/>
                    <a:lstStyle/>
                    <a:p>
                      <a:r>
                        <a:rPr lang="ru-RU" sz="1000" b="0" dirty="0" smtClean="0"/>
                        <a:t>220</a:t>
                      </a:r>
                      <a:endParaRPr lang="ru-RU" sz="1000" b="0" dirty="0"/>
                    </a:p>
                  </a:txBody>
                  <a:tcPr/>
                </a:tc>
                <a:tc>
                  <a:txBody>
                    <a:bodyPr/>
                    <a:lstStyle/>
                    <a:p>
                      <a:r>
                        <a:rPr lang="ru-RU" sz="1000" b="0" dirty="0" smtClean="0"/>
                        <a:t>223</a:t>
                      </a:r>
                      <a:endParaRPr lang="ru-RU" sz="1000" b="0" dirty="0"/>
                    </a:p>
                  </a:txBody>
                  <a:tcPr/>
                </a:tc>
              </a:tr>
              <a:tr h="216024">
                <a:tc>
                  <a:txBody>
                    <a:bodyPr/>
                    <a:lstStyle/>
                    <a:p>
                      <a:r>
                        <a:rPr lang="ru-RU" sz="1000" b="0" dirty="0" smtClean="0"/>
                        <a:t>Охрана семьи</a:t>
                      </a:r>
                      <a:r>
                        <a:rPr lang="ru-RU" sz="1000" b="0" baseline="0" dirty="0" smtClean="0"/>
                        <a:t> и детства</a:t>
                      </a:r>
                      <a:endParaRPr lang="ru-RU" sz="1000" b="0" dirty="0"/>
                    </a:p>
                  </a:txBody>
                  <a:tcPr/>
                </a:tc>
                <a:tc>
                  <a:txBody>
                    <a:bodyPr/>
                    <a:lstStyle/>
                    <a:p>
                      <a:r>
                        <a:rPr lang="ru-RU" sz="1000" b="0" dirty="0" smtClean="0"/>
                        <a:t>10</a:t>
                      </a:r>
                      <a:endParaRPr lang="ru-RU" sz="1000" b="0" dirty="0"/>
                    </a:p>
                  </a:txBody>
                  <a:tcPr/>
                </a:tc>
                <a:tc>
                  <a:txBody>
                    <a:bodyPr/>
                    <a:lstStyle/>
                    <a:p>
                      <a:r>
                        <a:rPr lang="ru-RU" sz="1000" dirty="0" smtClean="0"/>
                        <a:t>04</a:t>
                      </a:r>
                      <a:endParaRPr lang="ru-RU" sz="1000" dirty="0"/>
                    </a:p>
                  </a:txBody>
                  <a:tcPr/>
                </a:tc>
                <a:tc>
                  <a:txBody>
                    <a:bodyPr/>
                    <a:lstStyle/>
                    <a:p>
                      <a:r>
                        <a:rPr lang="ru-RU" sz="1000" dirty="0" smtClean="0"/>
                        <a:t>34</a:t>
                      </a:r>
                      <a:r>
                        <a:rPr lang="ru-RU" sz="1000" baseline="0" dirty="0" smtClean="0"/>
                        <a:t> 427</a:t>
                      </a:r>
                      <a:endParaRPr lang="ru-RU" sz="1000" dirty="0"/>
                    </a:p>
                  </a:txBody>
                  <a:tcPr/>
                </a:tc>
                <a:tc>
                  <a:txBody>
                    <a:bodyPr/>
                    <a:lstStyle/>
                    <a:p>
                      <a:r>
                        <a:rPr lang="ru-RU" sz="1000" b="0" dirty="0" smtClean="0"/>
                        <a:t>27</a:t>
                      </a:r>
                      <a:r>
                        <a:rPr lang="ru-RU" sz="1000" b="0" baseline="0" dirty="0" smtClean="0"/>
                        <a:t> 972</a:t>
                      </a:r>
                      <a:endParaRPr lang="ru-RU" sz="1000" b="0" dirty="0"/>
                    </a:p>
                  </a:txBody>
                  <a:tcPr/>
                </a:tc>
                <a:tc>
                  <a:txBody>
                    <a:bodyPr/>
                    <a:lstStyle/>
                    <a:p>
                      <a:r>
                        <a:rPr lang="ru-RU" sz="1000" b="0" dirty="0" smtClean="0"/>
                        <a:t>28</a:t>
                      </a:r>
                      <a:r>
                        <a:rPr lang="ru-RU" sz="1000" b="0" baseline="0" dirty="0" smtClean="0"/>
                        <a:t> 230</a:t>
                      </a:r>
                      <a:endParaRPr lang="ru-RU" sz="1000" b="0" dirty="0"/>
                    </a:p>
                  </a:txBody>
                  <a:tcPr/>
                </a:tc>
              </a:tr>
              <a:tr h="244976">
                <a:tc>
                  <a:txBody>
                    <a:bodyPr/>
                    <a:lstStyle/>
                    <a:p>
                      <a:r>
                        <a:rPr lang="ru-RU" sz="1000" dirty="0" smtClean="0"/>
                        <a:t>Другие вопросы</a:t>
                      </a:r>
                      <a:r>
                        <a:rPr lang="ru-RU" sz="1000" baseline="0" dirty="0" smtClean="0"/>
                        <a:t> в области социальной политики</a:t>
                      </a:r>
                      <a:endParaRPr lang="ru-RU" sz="1000" dirty="0"/>
                    </a:p>
                  </a:txBody>
                  <a:tcPr/>
                </a:tc>
                <a:tc>
                  <a:txBody>
                    <a:bodyPr/>
                    <a:lstStyle/>
                    <a:p>
                      <a:r>
                        <a:rPr lang="ru-RU" sz="1000" dirty="0" smtClean="0"/>
                        <a:t>10 </a:t>
                      </a:r>
                      <a:endParaRPr lang="ru-RU" sz="1000" dirty="0"/>
                    </a:p>
                  </a:txBody>
                  <a:tcPr/>
                </a:tc>
                <a:tc>
                  <a:txBody>
                    <a:bodyPr/>
                    <a:lstStyle/>
                    <a:p>
                      <a:r>
                        <a:rPr lang="ru-RU" sz="1000" dirty="0" smtClean="0"/>
                        <a:t>06</a:t>
                      </a:r>
                      <a:endParaRPr lang="ru-RU" sz="1000" dirty="0"/>
                    </a:p>
                  </a:txBody>
                  <a:tcPr/>
                </a:tc>
                <a:tc>
                  <a:txBody>
                    <a:bodyPr/>
                    <a:lstStyle/>
                    <a:p>
                      <a:r>
                        <a:rPr lang="ru-RU" sz="1000" dirty="0" smtClean="0"/>
                        <a:t>622</a:t>
                      </a:r>
                      <a:endParaRPr lang="ru-RU" sz="1000" dirty="0"/>
                    </a:p>
                  </a:txBody>
                  <a:tcPr/>
                </a:tc>
                <a:tc>
                  <a:txBody>
                    <a:bodyPr/>
                    <a:lstStyle/>
                    <a:p>
                      <a:r>
                        <a:rPr lang="ru-RU" sz="1000" dirty="0" smtClean="0"/>
                        <a:t>646</a:t>
                      </a:r>
                      <a:endParaRPr lang="ru-RU" sz="1000" dirty="0"/>
                    </a:p>
                  </a:txBody>
                  <a:tcPr/>
                </a:tc>
                <a:tc>
                  <a:txBody>
                    <a:bodyPr/>
                    <a:lstStyle/>
                    <a:p>
                      <a:r>
                        <a:rPr lang="ru-RU" sz="1000" dirty="0" smtClean="0"/>
                        <a:t>672</a:t>
                      </a:r>
                      <a:endParaRPr lang="ru-RU" sz="1000" dirty="0"/>
                    </a:p>
                  </a:txBody>
                  <a:tcPr/>
                </a:tc>
              </a:tr>
              <a:tr h="201920">
                <a:tc>
                  <a:txBody>
                    <a:bodyPr/>
                    <a:lstStyle/>
                    <a:p>
                      <a:r>
                        <a:rPr lang="ru-RU" sz="1000" b="1" dirty="0" smtClean="0"/>
                        <a:t>ФИЗИЧЕСКАЯ КУЛЬТУРА И СПОРТ</a:t>
                      </a:r>
                      <a:endParaRPr lang="ru-RU" sz="1000" b="1" dirty="0"/>
                    </a:p>
                  </a:txBody>
                  <a:tcPr/>
                </a:tc>
                <a:tc>
                  <a:txBody>
                    <a:bodyPr/>
                    <a:lstStyle/>
                    <a:p>
                      <a:r>
                        <a:rPr lang="ru-RU" sz="1000" b="1" dirty="0" smtClean="0"/>
                        <a:t>11</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78</a:t>
                      </a:r>
                      <a:r>
                        <a:rPr lang="ru-RU" sz="1000" b="1" baseline="0" dirty="0" smtClean="0"/>
                        <a:t> 808</a:t>
                      </a:r>
                      <a:endParaRPr lang="ru-RU" sz="1000" b="1" dirty="0"/>
                    </a:p>
                  </a:txBody>
                  <a:tcPr/>
                </a:tc>
                <a:tc>
                  <a:txBody>
                    <a:bodyPr/>
                    <a:lstStyle/>
                    <a:p>
                      <a:r>
                        <a:rPr lang="ru-RU" sz="1000" b="1" dirty="0" smtClean="0"/>
                        <a:t>85 283</a:t>
                      </a:r>
                      <a:endParaRPr lang="ru-RU" sz="1000" b="1" dirty="0"/>
                    </a:p>
                  </a:txBody>
                  <a:tcPr/>
                </a:tc>
                <a:tc>
                  <a:txBody>
                    <a:bodyPr/>
                    <a:lstStyle/>
                    <a:p>
                      <a:r>
                        <a:rPr lang="ru-RU" sz="1000" b="1" dirty="0" smtClean="0"/>
                        <a:t>89 366</a:t>
                      </a:r>
                      <a:endParaRPr lang="ru-RU" sz="1000" b="1" dirty="0"/>
                    </a:p>
                  </a:txBody>
                  <a:tcPr/>
                </a:tc>
              </a:tr>
              <a:tr h="230872">
                <a:tc>
                  <a:txBody>
                    <a:bodyPr/>
                    <a:lstStyle/>
                    <a:p>
                      <a:r>
                        <a:rPr lang="ru-RU" sz="1000" dirty="0" smtClean="0"/>
                        <a:t>Массовый спорт </a:t>
                      </a:r>
                      <a:endParaRPr lang="ru-RU" sz="1000" dirty="0"/>
                    </a:p>
                  </a:txBody>
                  <a:tcPr/>
                </a:tc>
                <a:tc>
                  <a:txBody>
                    <a:bodyPr/>
                    <a:lstStyle/>
                    <a:p>
                      <a:r>
                        <a:rPr lang="ru-RU" sz="1000" dirty="0" smtClean="0"/>
                        <a:t>11</a:t>
                      </a:r>
                      <a:endParaRPr lang="ru-RU" sz="1000" dirty="0"/>
                    </a:p>
                  </a:txBody>
                  <a:tcPr/>
                </a:tc>
                <a:tc>
                  <a:txBody>
                    <a:bodyPr/>
                    <a:lstStyle/>
                    <a:p>
                      <a:r>
                        <a:rPr lang="ru-RU" sz="1000" dirty="0" smtClean="0"/>
                        <a:t>02</a:t>
                      </a:r>
                      <a:endParaRPr lang="ru-RU" sz="1000" dirty="0"/>
                    </a:p>
                  </a:txBody>
                  <a:tcPr/>
                </a:tc>
                <a:tc>
                  <a:txBody>
                    <a:bodyPr/>
                    <a:lstStyle/>
                    <a:p>
                      <a:r>
                        <a:rPr lang="ru-RU" sz="1000" dirty="0" smtClean="0"/>
                        <a:t>70</a:t>
                      </a:r>
                      <a:r>
                        <a:rPr lang="ru-RU" sz="1000" baseline="0" dirty="0" smtClean="0"/>
                        <a:t> 808</a:t>
                      </a:r>
                      <a:endParaRPr lang="ru-RU" sz="1000" dirty="0"/>
                    </a:p>
                  </a:txBody>
                  <a:tcPr/>
                </a:tc>
                <a:tc>
                  <a:txBody>
                    <a:bodyPr/>
                    <a:lstStyle/>
                    <a:p>
                      <a:r>
                        <a:rPr lang="ru-RU" sz="1000" dirty="0" smtClean="0"/>
                        <a:t>85 283</a:t>
                      </a:r>
                      <a:endParaRPr lang="ru-RU" sz="1000" dirty="0"/>
                    </a:p>
                  </a:txBody>
                  <a:tcPr/>
                </a:tc>
                <a:tc>
                  <a:txBody>
                    <a:bodyPr/>
                    <a:lstStyle/>
                    <a:p>
                      <a:r>
                        <a:rPr lang="ru-RU" sz="1000" dirty="0" smtClean="0"/>
                        <a:t>89 366</a:t>
                      </a:r>
                      <a:endParaRPr lang="ru-RU" sz="1000" dirty="0"/>
                    </a:p>
                  </a:txBody>
                  <a:tcPr/>
                </a:tc>
              </a:tr>
              <a:tr h="326458">
                <a:tc>
                  <a:txBody>
                    <a:bodyPr/>
                    <a:lstStyle/>
                    <a:p>
                      <a:r>
                        <a:rPr lang="ru-RU" sz="1000" dirty="0" smtClean="0"/>
                        <a:t>Другие вопросы в области физической культуры и спорта</a:t>
                      </a:r>
                      <a:endParaRPr lang="ru-RU" sz="1000" dirty="0"/>
                    </a:p>
                  </a:txBody>
                  <a:tcPr/>
                </a:tc>
                <a:tc>
                  <a:txBody>
                    <a:bodyPr/>
                    <a:lstStyle/>
                    <a:p>
                      <a:r>
                        <a:rPr lang="ru-RU" sz="1000" dirty="0" smtClean="0"/>
                        <a:t>11</a:t>
                      </a:r>
                      <a:endParaRPr lang="ru-RU" sz="1000" dirty="0"/>
                    </a:p>
                  </a:txBody>
                  <a:tcPr/>
                </a:tc>
                <a:tc>
                  <a:txBody>
                    <a:bodyPr/>
                    <a:lstStyle/>
                    <a:p>
                      <a:r>
                        <a:rPr lang="ru-RU" sz="1000" dirty="0" smtClean="0"/>
                        <a:t>05</a:t>
                      </a:r>
                      <a:endParaRPr lang="ru-RU" sz="1000" dirty="0"/>
                    </a:p>
                  </a:txBody>
                  <a:tcPr/>
                </a:tc>
                <a:tc>
                  <a:txBody>
                    <a:bodyPr/>
                    <a:lstStyle/>
                    <a:p>
                      <a:r>
                        <a:rPr lang="ru-RU" sz="1000" dirty="0" smtClean="0"/>
                        <a:t>2 000</a:t>
                      </a:r>
                      <a:endParaRPr lang="ru-RU" sz="1000" dirty="0"/>
                    </a:p>
                  </a:txBody>
                  <a:tcPr/>
                </a:tc>
                <a:tc>
                  <a:txBody>
                    <a:bodyPr/>
                    <a:lstStyle/>
                    <a:p>
                      <a:r>
                        <a:rPr lang="ru-RU" sz="1000" dirty="0" smtClean="0"/>
                        <a:t>2500</a:t>
                      </a:r>
                      <a:endParaRPr lang="ru-RU" sz="1000" dirty="0"/>
                    </a:p>
                  </a:txBody>
                  <a:tcPr/>
                </a:tc>
                <a:tc>
                  <a:txBody>
                    <a:bodyPr/>
                    <a:lstStyle/>
                    <a:p>
                      <a:r>
                        <a:rPr lang="ru-RU" sz="1000" dirty="0" smtClean="0"/>
                        <a:t>-</a:t>
                      </a:r>
                      <a:endParaRPr lang="ru-RU" sz="1000" dirty="0"/>
                    </a:p>
                  </a:txBody>
                  <a:tcPr/>
                </a:tc>
              </a:tr>
              <a:tr h="216024">
                <a:tc>
                  <a:txBody>
                    <a:bodyPr/>
                    <a:lstStyle/>
                    <a:p>
                      <a:r>
                        <a:rPr lang="ru-RU" sz="1000" b="1" dirty="0" smtClean="0"/>
                        <a:t>СРЕДСТВА МАССОВОЙ ИНФОРМАЦИИ</a:t>
                      </a:r>
                      <a:endParaRPr lang="ru-RU" sz="1000" b="1" dirty="0"/>
                    </a:p>
                  </a:txBody>
                  <a:tcPr/>
                </a:tc>
                <a:tc>
                  <a:txBody>
                    <a:bodyPr/>
                    <a:lstStyle/>
                    <a:p>
                      <a:r>
                        <a:rPr lang="ru-RU" sz="1000" b="1" dirty="0" smtClean="0"/>
                        <a:t>12</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15</a:t>
                      </a:r>
                      <a:r>
                        <a:rPr lang="ru-RU" sz="1000" b="1" baseline="0" dirty="0" smtClean="0"/>
                        <a:t> 016</a:t>
                      </a:r>
                      <a:endParaRPr lang="ru-RU" sz="1000" b="1" dirty="0"/>
                    </a:p>
                  </a:txBody>
                  <a:tcPr/>
                </a:tc>
                <a:tc>
                  <a:txBody>
                    <a:bodyPr/>
                    <a:lstStyle/>
                    <a:p>
                      <a:r>
                        <a:rPr lang="ru-RU" sz="1000" b="1" dirty="0" smtClean="0"/>
                        <a:t>16 517</a:t>
                      </a:r>
                      <a:endParaRPr lang="ru-RU" sz="1000" b="1" dirty="0"/>
                    </a:p>
                  </a:txBody>
                  <a:tcPr/>
                </a:tc>
                <a:tc>
                  <a:txBody>
                    <a:bodyPr/>
                    <a:lstStyle/>
                    <a:p>
                      <a:r>
                        <a:rPr lang="ru-RU" sz="1000" b="1" dirty="0" smtClean="0"/>
                        <a:t>17 910</a:t>
                      </a:r>
                      <a:endParaRPr lang="ru-RU" sz="1000" b="1" dirty="0"/>
                    </a:p>
                  </a:txBody>
                  <a:tcPr/>
                </a:tc>
              </a:tr>
              <a:tr h="216024">
                <a:tc>
                  <a:txBody>
                    <a:bodyPr/>
                    <a:lstStyle/>
                    <a:p>
                      <a:r>
                        <a:rPr lang="ru-RU" sz="1000" b="0" dirty="0" smtClean="0"/>
                        <a:t>Телевидение и радиовещание</a:t>
                      </a:r>
                      <a:endParaRPr lang="ru-RU" sz="1000" b="0" dirty="0"/>
                    </a:p>
                  </a:txBody>
                  <a:tcPr/>
                </a:tc>
                <a:tc>
                  <a:txBody>
                    <a:bodyPr/>
                    <a:lstStyle/>
                    <a:p>
                      <a:r>
                        <a:rPr lang="ru-RU" sz="1000" b="0" dirty="0" smtClean="0"/>
                        <a:t>12</a:t>
                      </a:r>
                      <a:endParaRPr lang="ru-RU" sz="1000" b="0" dirty="0"/>
                    </a:p>
                  </a:txBody>
                  <a:tcPr/>
                </a:tc>
                <a:tc>
                  <a:txBody>
                    <a:bodyPr/>
                    <a:lstStyle/>
                    <a:p>
                      <a:r>
                        <a:rPr lang="ru-RU" sz="1000" b="0" dirty="0" smtClean="0"/>
                        <a:t>01</a:t>
                      </a:r>
                      <a:endParaRPr lang="ru-RU" sz="1000" b="0" dirty="0"/>
                    </a:p>
                  </a:txBody>
                  <a:tcPr/>
                </a:tc>
                <a:tc>
                  <a:txBody>
                    <a:bodyPr/>
                    <a:lstStyle/>
                    <a:p>
                      <a:r>
                        <a:rPr lang="ru-RU" sz="1000" b="0" dirty="0" smtClean="0"/>
                        <a:t>10</a:t>
                      </a:r>
                      <a:r>
                        <a:rPr lang="ru-RU" sz="1000" b="0" baseline="0" dirty="0" smtClean="0"/>
                        <a:t> 653</a:t>
                      </a:r>
                      <a:endParaRPr lang="ru-RU" sz="1000" b="0" dirty="0"/>
                    </a:p>
                  </a:txBody>
                  <a:tcPr/>
                </a:tc>
                <a:tc>
                  <a:txBody>
                    <a:bodyPr/>
                    <a:lstStyle/>
                    <a:p>
                      <a:r>
                        <a:rPr lang="ru-RU" sz="1000" b="0" dirty="0" smtClean="0"/>
                        <a:t>11 718</a:t>
                      </a:r>
                      <a:endParaRPr lang="ru-RU" sz="1000" b="0" dirty="0"/>
                    </a:p>
                  </a:txBody>
                  <a:tcPr/>
                </a:tc>
                <a:tc>
                  <a:txBody>
                    <a:bodyPr/>
                    <a:lstStyle/>
                    <a:p>
                      <a:r>
                        <a:rPr lang="ru-RU" sz="1000" b="0" dirty="0" smtClean="0"/>
                        <a:t>12</a:t>
                      </a:r>
                      <a:r>
                        <a:rPr lang="ru-RU" sz="1000" b="0" baseline="0" dirty="0" smtClean="0"/>
                        <a:t> 677</a:t>
                      </a:r>
                      <a:endParaRPr lang="ru-RU" sz="1000" b="0" dirty="0"/>
                    </a:p>
                  </a:txBody>
                  <a:tcPr/>
                </a:tc>
              </a:tr>
              <a:tr h="216024">
                <a:tc>
                  <a:txBody>
                    <a:bodyPr/>
                    <a:lstStyle/>
                    <a:p>
                      <a:r>
                        <a:rPr lang="ru-RU" sz="1000" b="0" dirty="0" smtClean="0"/>
                        <a:t>Периодическая печать и издательства</a:t>
                      </a:r>
                      <a:endParaRPr lang="ru-RU" sz="1000" b="0" dirty="0"/>
                    </a:p>
                  </a:txBody>
                  <a:tcPr/>
                </a:tc>
                <a:tc>
                  <a:txBody>
                    <a:bodyPr/>
                    <a:lstStyle/>
                    <a:p>
                      <a:r>
                        <a:rPr lang="ru-RU" sz="1000" b="0" dirty="0" smtClean="0"/>
                        <a:t>12</a:t>
                      </a:r>
                      <a:endParaRPr lang="ru-RU" sz="1000" b="0" dirty="0"/>
                    </a:p>
                  </a:txBody>
                  <a:tcPr/>
                </a:tc>
                <a:tc>
                  <a:txBody>
                    <a:bodyPr/>
                    <a:lstStyle/>
                    <a:p>
                      <a:r>
                        <a:rPr lang="ru-RU" sz="1000" b="0" smtClean="0"/>
                        <a:t>02</a:t>
                      </a:r>
                      <a:endParaRPr lang="ru-RU" sz="1000" b="0" dirty="0"/>
                    </a:p>
                  </a:txBody>
                  <a:tcPr/>
                </a:tc>
                <a:tc>
                  <a:txBody>
                    <a:bodyPr/>
                    <a:lstStyle/>
                    <a:p>
                      <a:r>
                        <a:rPr lang="ru-RU" sz="1000" b="0" dirty="0" smtClean="0"/>
                        <a:t>4</a:t>
                      </a:r>
                      <a:r>
                        <a:rPr lang="ru-RU" sz="1000" b="0" baseline="0" dirty="0" smtClean="0"/>
                        <a:t> 363</a:t>
                      </a:r>
                      <a:endParaRPr lang="ru-RU" sz="1000" b="0" dirty="0"/>
                    </a:p>
                  </a:txBody>
                  <a:tcPr/>
                </a:tc>
                <a:tc>
                  <a:txBody>
                    <a:bodyPr/>
                    <a:lstStyle/>
                    <a:p>
                      <a:r>
                        <a:rPr lang="ru-RU" sz="1000" b="0" dirty="0" smtClean="0"/>
                        <a:t>4</a:t>
                      </a:r>
                      <a:r>
                        <a:rPr lang="ru-RU" sz="1000" b="0" baseline="0" dirty="0" smtClean="0"/>
                        <a:t> 799</a:t>
                      </a:r>
                      <a:endParaRPr lang="ru-RU" sz="1000" b="0" dirty="0"/>
                    </a:p>
                  </a:txBody>
                  <a:tcPr/>
                </a:tc>
                <a:tc>
                  <a:txBody>
                    <a:bodyPr/>
                    <a:lstStyle/>
                    <a:p>
                      <a:r>
                        <a:rPr lang="ru-RU" sz="1000" b="0" baseline="0" dirty="0" smtClean="0"/>
                        <a:t>5 233</a:t>
                      </a:r>
                      <a:endParaRPr lang="ru-RU" sz="1000" b="0" dirty="0"/>
                    </a:p>
                  </a:txBody>
                  <a:tcPr/>
                </a:tc>
              </a:tr>
              <a:tr h="270958">
                <a:tc>
                  <a:txBody>
                    <a:bodyPr/>
                    <a:lstStyle/>
                    <a:p>
                      <a:r>
                        <a:rPr lang="ru-RU" sz="1000" b="1" dirty="0" smtClean="0"/>
                        <a:t>ОБСЛУЖИВАНИЕ</a:t>
                      </a:r>
                      <a:r>
                        <a:rPr lang="ru-RU" sz="1000" b="1" baseline="0" dirty="0" smtClean="0"/>
                        <a:t> ГОСУДАРСТВЕННОГО И МУНИЦИПАЛЬНОГО ДОЛГА</a:t>
                      </a:r>
                      <a:endParaRPr lang="ru-RU" sz="1000" b="1" dirty="0"/>
                    </a:p>
                  </a:txBody>
                  <a:tcPr/>
                </a:tc>
                <a:tc>
                  <a:txBody>
                    <a:bodyPr/>
                    <a:lstStyle/>
                    <a:p>
                      <a:r>
                        <a:rPr lang="ru-RU" sz="1000" b="1" dirty="0" smtClean="0"/>
                        <a:t>13</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7 000</a:t>
                      </a:r>
                      <a:endParaRPr lang="ru-RU" sz="1000" b="1" dirty="0"/>
                    </a:p>
                  </a:txBody>
                  <a:tcPr/>
                </a:tc>
                <a:tc>
                  <a:txBody>
                    <a:bodyPr/>
                    <a:lstStyle/>
                    <a:p>
                      <a:r>
                        <a:rPr lang="ru-RU" sz="1000" b="1" dirty="0" smtClean="0"/>
                        <a:t>-</a:t>
                      </a:r>
                      <a:endParaRPr lang="ru-RU" sz="1000" b="1" dirty="0"/>
                    </a:p>
                  </a:txBody>
                  <a:tcPr/>
                </a:tc>
                <a:tc>
                  <a:txBody>
                    <a:bodyPr/>
                    <a:lstStyle/>
                    <a:p>
                      <a:r>
                        <a:rPr lang="ru-RU" sz="1000" b="1" dirty="0" smtClean="0"/>
                        <a:t>-</a:t>
                      </a:r>
                      <a:endParaRPr lang="ru-RU" sz="1000" b="1" dirty="0"/>
                    </a:p>
                  </a:txBody>
                  <a:tcPr/>
                </a:tc>
              </a:tr>
              <a:tr h="288032">
                <a:tc>
                  <a:txBody>
                    <a:bodyPr/>
                    <a:lstStyle/>
                    <a:p>
                      <a:r>
                        <a:rPr lang="ru-RU" sz="1000" dirty="0" smtClean="0"/>
                        <a:t>Обслуживание государственного и муниципального долга</a:t>
                      </a:r>
                      <a:endParaRPr lang="ru-RU" sz="1000" dirty="0"/>
                    </a:p>
                  </a:txBody>
                  <a:tcPr/>
                </a:tc>
                <a:tc>
                  <a:txBody>
                    <a:bodyPr/>
                    <a:lstStyle/>
                    <a:p>
                      <a:r>
                        <a:rPr lang="ru-RU" sz="1000" dirty="0" smtClean="0"/>
                        <a:t>13</a:t>
                      </a:r>
                      <a:endParaRPr lang="ru-RU" sz="1000" dirty="0"/>
                    </a:p>
                  </a:txBody>
                  <a:tcPr/>
                </a:tc>
                <a:tc>
                  <a:txBody>
                    <a:bodyPr/>
                    <a:lstStyle/>
                    <a:p>
                      <a:r>
                        <a:rPr lang="ru-RU" sz="1000" dirty="0" smtClean="0"/>
                        <a:t>01</a:t>
                      </a:r>
                      <a:endParaRPr lang="ru-RU" sz="1000" dirty="0"/>
                    </a:p>
                  </a:txBody>
                  <a:tcPr/>
                </a:tc>
                <a:tc>
                  <a:txBody>
                    <a:bodyPr/>
                    <a:lstStyle/>
                    <a:p>
                      <a:r>
                        <a:rPr lang="ru-RU" sz="1000" dirty="0" smtClean="0"/>
                        <a:t>7 000</a:t>
                      </a:r>
                      <a:endParaRPr lang="ru-RU" sz="1000" dirty="0"/>
                    </a:p>
                  </a:txBody>
                  <a:tcPr/>
                </a:tc>
                <a:tc>
                  <a:txBody>
                    <a:bodyPr/>
                    <a:lstStyle/>
                    <a:p>
                      <a:r>
                        <a:rPr lang="ru-RU" sz="1000" dirty="0" smtClean="0"/>
                        <a:t>-</a:t>
                      </a:r>
                      <a:endParaRPr lang="ru-RU" sz="1000" dirty="0"/>
                    </a:p>
                  </a:txBody>
                  <a:tcPr/>
                </a:tc>
                <a:tc>
                  <a:txBody>
                    <a:bodyPr/>
                    <a:lstStyle/>
                    <a:p>
                      <a:r>
                        <a:rPr lang="ru-RU" sz="1000" dirty="0" smtClean="0"/>
                        <a:t>-</a:t>
                      </a:r>
                      <a:endParaRPr lang="ru-RU" sz="1000" dirty="0"/>
                    </a:p>
                  </a:txBody>
                  <a:tcPr/>
                </a:tc>
              </a:tr>
              <a:tr h="216024">
                <a:tc>
                  <a:txBody>
                    <a:bodyPr/>
                    <a:lstStyle/>
                    <a:p>
                      <a:r>
                        <a:rPr lang="ru-RU" sz="1000" b="1" dirty="0" smtClean="0"/>
                        <a:t>МЕЖБЮДЖЕТНЫЕ</a:t>
                      </a:r>
                      <a:r>
                        <a:rPr lang="ru-RU" sz="1000" b="1" baseline="0" dirty="0" smtClean="0"/>
                        <a:t> ТРАНСФЕРТЫ </a:t>
                      </a:r>
                      <a:endParaRPr lang="ru-RU" sz="1000" b="1" dirty="0"/>
                    </a:p>
                  </a:txBody>
                  <a:tcPr/>
                </a:tc>
                <a:tc>
                  <a:txBody>
                    <a:bodyPr/>
                    <a:lstStyle/>
                    <a:p>
                      <a:r>
                        <a:rPr lang="ru-RU" sz="1000" b="1" dirty="0" smtClean="0"/>
                        <a:t>14</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21</a:t>
                      </a:r>
                      <a:r>
                        <a:rPr lang="ru-RU" sz="1000" b="1" baseline="0" dirty="0" smtClean="0"/>
                        <a:t> 436</a:t>
                      </a:r>
                      <a:endParaRPr lang="ru-RU" sz="1000" b="1" dirty="0"/>
                    </a:p>
                  </a:txBody>
                  <a:tcPr/>
                </a:tc>
                <a:tc>
                  <a:txBody>
                    <a:bodyPr/>
                    <a:lstStyle/>
                    <a:p>
                      <a:r>
                        <a:rPr lang="ru-RU" sz="1000" b="1" dirty="0" smtClean="0"/>
                        <a:t>16 386</a:t>
                      </a:r>
                      <a:endParaRPr lang="ru-RU" sz="1000" b="1" dirty="0"/>
                    </a:p>
                  </a:txBody>
                  <a:tcPr/>
                </a:tc>
                <a:tc>
                  <a:txBody>
                    <a:bodyPr/>
                    <a:lstStyle/>
                    <a:p>
                      <a:r>
                        <a:rPr lang="ru-RU" sz="1000" b="1" dirty="0" smtClean="0"/>
                        <a:t>16 386</a:t>
                      </a:r>
                      <a:endParaRPr lang="ru-RU" sz="1000" b="1" dirty="0"/>
                    </a:p>
                  </a:txBody>
                  <a:tcPr/>
                </a:tc>
              </a:tr>
              <a:tr h="347072">
                <a:tc>
                  <a:txBody>
                    <a:bodyPr/>
                    <a:lstStyle/>
                    <a:p>
                      <a:r>
                        <a:rPr lang="ru-RU" sz="1000" dirty="0" smtClean="0"/>
                        <a:t>Дотация на выравнивание бюджетной обеспеченности субъектов РФ и муниципальных образований</a:t>
                      </a:r>
                      <a:endParaRPr lang="ru-RU" sz="1000" dirty="0"/>
                    </a:p>
                  </a:txBody>
                  <a:tcPr/>
                </a:tc>
                <a:tc>
                  <a:txBody>
                    <a:bodyPr/>
                    <a:lstStyle/>
                    <a:p>
                      <a:r>
                        <a:rPr lang="ru-RU" sz="1000" dirty="0" smtClean="0"/>
                        <a:t>14</a:t>
                      </a:r>
                      <a:endParaRPr lang="ru-RU" sz="1000" dirty="0"/>
                    </a:p>
                  </a:txBody>
                  <a:tcPr/>
                </a:tc>
                <a:tc>
                  <a:txBody>
                    <a:bodyPr/>
                    <a:lstStyle/>
                    <a:p>
                      <a:r>
                        <a:rPr lang="ru-RU" sz="1000" dirty="0" smtClean="0"/>
                        <a:t>01</a:t>
                      </a:r>
                      <a:endParaRPr lang="ru-RU" sz="1000" dirty="0"/>
                    </a:p>
                  </a:txBody>
                  <a:tcPr/>
                </a:tc>
                <a:tc>
                  <a:txBody>
                    <a:bodyPr/>
                    <a:lstStyle/>
                    <a:p>
                      <a:r>
                        <a:rPr lang="ru-RU" sz="1000" dirty="0" smtClean="0"/>
                        <a:t>21</a:t>
                      </a:r>
                      <a:r>
                        <a:rPr lang="ru-RU" sz="1000" baseline="0" dirty="0" smtClean="0"/>
                        <a:t> 436</a:t>
                      </a:r>
                      <a:endParaRPr lang="ru-RU" sz="1000" dirty="0"/>
                    </a:p>
                  </a:txBody>
                  <a:tcPr/>
                </a:tc>
                <a:tc>
                  <a:txBody>
                    <a:bodyPr/>
                    <a:lstStyle/>
                    <a:p>
                      <a:r>
                        <a:rPr lang="ru-RU" sz="1000" dirty="0" smtClean="0"/>
                        <a:t>16 386</a:t>
                      </a:r>
                      <a:endParaRPr lang="ru-RU" sz="1000" dirty="0"/>
                    </a:p>
                  </a:txBody>
                  <a:tcPr/>
                </a:tc>
                <a:tc>
                  <a:txBody>
                    <a:bodyPr/>
                    <a:lstStyle/>
                    <a:p>
                      <a:r>
                        <a:rPr lang="ru-RU" sz="1000" dirty="0" smtClean="0"/>
                        <a:t>16 386</a:t>
                      </a:r>
                      <a:endParaRPr lang="ru-RU" sz="1000" dirty="0"/>
                    </a:p>
                  </a:txBody>
                  <a:tcPr/>
                </a:tc>
              </a:tr>
              <a:tr h="218718">
                <a:tc>
                  <a:txBody>
                    <a:bodyPr/>
                    <a:lstStyle/>
                    <a:p>
                      <a:r>
                        <a:rPr lang="ru-RU" sz="1000" b="0" dirty="0" smtClean="0"/>
                        <a:t>Прочие межбюджетные трансферты</a:t>
                      </a:r>
                      <a:endParaRPr lang="ru-RU" sz="1000" b="0" dirty="0"/>
                    </a:p>
                  </a:txBody>
                  <a:tcPr/>
                </a:tc>
                <a:tc>
                  <a:txBody>
                    <a:bodyPr/>
                    <a:lstStyle/>
                    <a:p>
                      <a:r>
                        <a:rPr lang="ru-RU" sz="1000" b="0" dirty="0" smtClean="0"/>
                        <a:t>14</a:t>
                      </a:r>
                      <a:endParaRPr lang="ru-RU" sz="1000" b="0" dirty="0"/>
                    </a:p>
                  </a:txBody>
                  <a:tcPr/>
                </a:tc>
                <a:tc>
                  <a:txBody>
                    <a:bodyPr/>
                    <a:lstStyle/>
                    <a:p>
                      <a:r>
                        <a:rPr lang="ru-RU" sz="1000" b="0" dirty="0" smtClean="0"/>
                        <a:t>03</a:t>
                      </a:r>
                      <a:endParaRPr lang="ru-RU" sz="1000" b="0" dirty="0"/>
                    </a:p>
                  </a:txBody>
                  <a:tcPr/>
                </a:tc>
                <a:tc>
                  <a:txBody>
                    <a:bodyPr/>
                    <a:lstStyle/>
                    <a:p>
                      <a:r>
                        <a:rPr lang="ru-RU" sz="1000" b="0" dirty="0" smtClean="0"/>
                        <a:t>-</a:t>
                      </a:r>
                      <a:endParaRPr lang="ru-RU" sz="1000" b="0" dirty="0"/>
                    </a:p>
                  </a:txBody>
                  <a:tcPr/>
                </a:tc>
                <a:tc>
                  <a:txBody>
                    <a:bodyPr/>
                    <a:lstStyle/>
                    <a:p>
                      <a:r>
                        <a:rPr lang="ru-RU" sz="1000" b="0" dirty="0" smtClean="0"/>
                        <a:t>-</a:t>
                      </a:r>
                      <a:endParaRPr lang="ru-RU" sz="1000" b="0" dirty="0"/>
                    </a:p>
                  </a:txBody>
                  <a:tcPr/>
                </a:tc>
                <a:tc>
                  <a:txBody>
                    <a:bodyPr/>
                    <a:lstStyle/>
                    <a:p>
                      <a:r>
                        <a:rPr lang="ru-RU" sz="1000" b="0" dirty="0" smtClean="0"/>
                        <a:t>-</a:t>
                      </a:r>
                      <a:endParaRPr lang="ru-RU" sz="1000" b="0" dirty="0"/>
                    </a:p>
                  </a:txBody>
                  <a:tcPr/>
                </a:tc>
              </a:tr>
              <a:tr h="247670">
                <a:tc>
                  <a:txBody>
                    <a:bodyPr/>
                    <a:lstStyle/>
                    <a:p>
                      <a:r>
                        <a:rPr lang="ru-RU" sz="1000" b="1" dirty="0" smtClean="0"/>
                        <a:t>ВСЕГО РАСХОДОВ:</a:t>
                      </a:r>
                      <a:endParaRPr lang="ru-RU" sz="1000" b="1" dirty="0"/>
                    </a:p>
                  </a:txBody>
                  <a:tcPr/>
                </a:tc>
                <a:tc>
                  <a:txBody>
                    <a:bodyPr/>
                    <a:lstStyle/>
                    <a:p>
                      <a:endParaRPr lang="ru-RU" sz="1000" dirty="0"/>
                    </a:p>
                  </a:txBody>
                  <a:tcPr/>
                </a:tc>
                <a:tc>
                  <a:txBody>
                    <a:bodyPr/>
                    <a:lstStyle/>
                    <a:p>
                      <a:endParaRPr lang="ru-RU" sz="1000" dirty="0"/>
                    </a:p>
                  </a:txBody>
                  <a:tcPr/>
                </a:tc>
                <a:tc>
                  <a:txBody>
                    <a:bodyPr/>
                    <a:lstStyle/>
                    <a:p>
                      <a:r>
                        <a:rPr lang="ru-RU" sz="1000" b="1" dirty="0" smtClean="0"/>
                        <a:t>1</a:t>
                      </a:r>
                      <a:r>
                        <a:rPr lang="ru-RU" sz="1000" b="1" baseline="0" dirty="0" smtClean="0"/>
                        <a:t> 459 260</a:t>
                      </a:r>
                      <a:endParaRPr lang="ru-RU" sz="1000" b="1" dirty="0"/>
                    </a:p>
                  </a:txBody>
                  <a:tcPr/>
                </a:tc>
                <a:tc>
                  <a:txBody>
                    <a:bodyPr/>
                    <a:lstStyle/>
                    <a:p>
                      <a:r>
                        <a:rPr lang="ru-RU" sz="1000" b="1" dirty="0" smtClean="0"/>
                        <a:t>1 479 368</a:t>
                      </a:r>
                      <a:endParaRPr lang="ru-RU" sz="1000" b="1" dirty="0"/>
                    </a:p>
                  </a:txBody>
                  <a:tcPr/>
                </a:tc>
                <a:tc>
                  <a:txBody>
                    <a:bodyPr/>
                    <a:lstStyle/>
                    <a:p>
                      <a:r>
                        <a:rPr lang="ru-RU" sz="1000" b="1" dirty="0" smtClean="0"/>
                        <a:t>1 472 780</a:t>
                      </a:r>
                      <a:endParaRPr lang="ru-RU" sz="1000" b="1" dirty="0"/>
                    </a:p>
                  </a:txBody>
                  <a:tcPr/>
                </a:tc>
              </a:tr>
            </a:tbl>
          </a:graphicData>
        </a:graphic>
      </p:graphicFrame>
    </p:spTree>
    <p:extLst>
      <p:ext uri="{BB962C8B-B14F-4D97-AF65-F5344CB8AC3E}">
        <p14:creationId xmlns:p14="http://schemas.microsoft.com/office/powerpoint/2010/main" val="636940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632848" cy="1143000"/>
          </a:xfrm>
        </p:spPr>
        <p:txBody>
          <a:bodyPr/>
          <a:lstStyle/>
          <a:p>
            <a:pPr marL="320040" indent="-320040" algn="ctr" fontAlgn="auto">
              <a:spcAft>
                <a:spcPts val="0"/>
              </a:spcAft>
              <a:buClr>
                <a:schemeClr val="accent6">
                  <a:lumMod val="75000"/>
                </a:schemeClr>
              </a:buClr>
              <a:defRPr/>
            </a:pPr>
            <a:r>
              <a:rPr lang="ru-RU" sz="2000" dirty="0" smtClean="0"/>
              <a:t>Соотношение программных и непрограммных расходов бюджета МО «</a:t>
            </a:r>
            <a:r>
              <a:rPr lang="ru-RU" sz="2000" dirty="0" err="1" smtClean="0"/>
              <a:t>Тахтамукайский</a:t>
            </a:r>
            <a:r>
              <a:rPr lang="ru-RU" sz="2000" dirty="0" smtClean="0"/>
              <a:t> район» на 2020 г. (</a:t>
            </a:r>
            <a:r>
              <a:rPr lang="ru-RU" sz="2000" dirty="0" err="1" smtClean="0"/>
              <a:t>тыс.руб</a:t>
            </a:r>
            <a:r>
              <a:rPr lang="ru-RU" sz="2000" dirty="0" smtClean="0"/>
              <a:t>.)</a:t>
            </a:r>
            <a:endParaRPr lang="ru-RU" sz="2000" dirty="0"/>
          </a:p>
        </p:txBody>
      </p:sp>
      <p:graphicFrame>
        <p:nvGraphicFramePr>
          <p:cNvPr id="3" name="Диаграмма 5"/>
          <p:cNvGraphicFramePr>
            <a:graphicFrameLocks/>
          </p:cNvGraphicFramePr>
          <p:nvPr>
            <p:extLst>
              <p:ext uri="{D42A27DB-BD31-4B8C-83A1-F6EECF244321}">
                <p14:modId xmlns:p14="http://schemas.microsoft.com/office/powerpoint/2010/main" val="1768582964"/>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568952" cy="864096"/>
          </a:xfrm>
        </p:spPr>
        <p:txBody>
          <a:bodyPr>
            <a:normAutofit fontScale="90000"/>
          </a:bodyPr>
          <a:lstStyle/>
          <a:p>
            <a:pPr algn="ctr"/>
            <a:r>
              <a:rPr lang="ru-RU" sz="1200" dirty="0" smtClean="0"/>
              <a:t>МУНИЦИПАЛЬНАЯ ПРОГРАММА МО «ТАХТАМУКАЙСКИЙ РАЙОН»</a:t>
            </a:r>
            <a:br>
              <a:rPr lang="ru-RU" sz="1200" dirty="0" smtClean="0"/>
            </a:br>
            <a:r>
              <a:rPr lang="ru-RU" sz="1200" dirty="0" smtClean="0"/>
              <a:t>«УПРАВЛЕНИЕ МУНИЦИПАЛЬНЫМИ ФИНАНСАМИ И МУНИЦИПАЛЬНЫМ ДОЛГОМ»</a:t>
            </a:r>
            <a:br>
              <a:rPr lang="ru-RU" sz="1200" dirty="0" smtClean="0"/>
            </a:br>
            <a:r>
              <a:rPr lang="ru-RU" sz="1200" dirty="0" smtClean="0"/>
              <a:t>СРОК РЕАЛИЗАЦИИ :2019-2024 ГОДЫ</a:t>
            </a:r>
            <a:br>
              <a:rPr lang="ru-RU" sz="1200" dirty="0" smtClean="0"/>
            </a:br>
            <a:r>
              <a:rPr lang="ru-RU" sz="1200" dirty="0"/>
              <a:t/>
            </a:r>
            <a:br>
              <a:rPr lang="ru-RU" sz="1200" dirty="0"/>
            </a:br>
            <a:endParaRPr lang="ru-RU" sz="1200" dirty="0"/>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3286727965"/>
              </p:ext>
            </p:extLst>
          </p:nvPr>
        </p:nvGraphicFramePr>
        <p:xfrm>
          <a:off x="6444208" y="980728"/>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2018 год (факт)</a:t>
                      </a:r>
                      <a:endParaRPr lang="ru-RU" sz="1400" dirty="0"/>
                    </a:p>
                  </a:txBody>
                  <a:tcPr/>
                </a:tc>
                <a:tc>
                  <a:txBody>
                    <a:bodyPr/>
                    <a:lstStyle/>
                    <a:p>
                      <a:r>
                        <a:rPr lang="ru-RU" sz="1400" dirty="0" smtClean="0"/>
                        <a:t>55 178,0</a:t>
                      </a:r>
                      <a:endParaRPr lang="ru-RU" sz="1400" dirty="0"/>
                    </a:p>
                  </a:txBody>
                  <a:tcPr/>
                </a:tc>
              </a:tr>
              <a:tr h="346837">
                <a:tc>
                  <a:txBody>
                    <a:bodyPr/>
                    <a:lstStyle/>
                    <a:p>
                      <a:r>
                        <a:rPr lang="ru-RU" sz="1400" dirty="0" smtClean="0"/>
                        <a:t>2019 год (план)</a:t>
                      </a:r>
                      <a:endParaRPr lang="ru-RU" sz="1400" dirty="0"/>
                    </a:p>
                  </a:txBody>
                  <a:tcPr/>
                </a:tc>
                <a:tc>
                  <a:txBody>
                    <a:bodyPr/>
                    <a:lstStyle/>
                    <a:p>
                      <a:r>
                        <a:rPr lang="ru-RU" sz="1400" baseline="0" dirty="0" smtClean="0"/>
                        <a:t>62 380,0</a:t>
                      </a:r>
                      <a:endParaRPr lang="ru-RU" sz="1400" dirty="0"/>
                    </a:p>
                  </a:txBody>
                  <a:tcPr/>
                </a:tc>
              </a:tr>
              <a:tr h="346837">
                <a:tc>
                  <a:txBody>
                    <a:bodyPr/>
                    <a:lstStyle/>
                    <a:p>
                      <a:r>
                        <a:rPr lang="ru-RU" sz="1400" dirty="0" smtClean="0"/>
                        <a:t>2020</a:t>
                      </a:r>
                      <a:r>
                        <a:rPr lang="ru-RU" sz="1400" baseline="0" dirty="0" smtClean="0"/>
                        <a:t> год</a:t>
                      </a:r>
                      <a:endParaRPr lang="ru-RU" sz="1400" dirty="0"/>
                    </a:p>
                  </a:txBody>
                  <a:tcPr/>
                </a:tc>
                <a:tc>
                  <a:txBody>
                    <a:bodyPr/>
                    <a:lstStyle/>
                    <a:p>
                      <a:r>
                        <a:rPr lang="ru-RU" sz="1400" dirty="0" smtClean="0"/>
                        <a:t>58 192,0</a:t>
                      </a:r>
                      <a:endParaRPr lang="ru-RU" sz="1400" dirty="0"/>
                    </a:p>
                  </a:txBody>
                  <a:tcPr/>
                </a:tc>
              </a:tr>
              <a:tr h="346837">
                <a:tc>
                  <a:txBody>
                    <a:bodyPr/>
                    <a:lstStyle/>
                    <a:p>
                      <a:r>
                        <a:rPr lang="ru-RU" sz="1400" dirty="0" smtClean="0"/>
                        <a:t>2021 год</a:t>
                      </a:r>
                      <a:endParaRPr lang="ru-RU" sz="1400" dirty="0"/>
                    </a:p>
                  </a:txBody>
                  <a:tcPr/>
                </a:tc>
                <a:tc>
                  <a:txBody>
                    <a:bodyPr/>
                    <a:lstStyle/>
                    <a:p>
                      <a:r>
                        <a:rPr lang="ru-RU" sz="1400" dirty="0" smtClean="0"/>
                        <a:t>47 498,0</a:t>
                      </a:r>
                      <a:endParaRPr lang="ru-RU" sz="1400" dirty="0"/>
                    </a:p>
                  </a:txBody>
                  <a:tcPr/>
                </a:tc>
              </a:tr>
              <a:tr h="346837">
                <a:tc>
                  <a:txBody>
                    <a:bodyPr/>
                    <a:lstStyle/>
                    <a:p>
                      <a:r>
                        <a:rPr lang="ru-RU" sz="1400" dirty="0" smtClean="0"/>
                        <a:t>2022 год</a:t>
                      </a:r>
                      <a:endParaRPr lang="ru-RU" sz="1400" dirty="0"/>
                    </a:p>
                  </a:txBody>
                  <a:tcPr/>
                </a:tc>
                <a:tc>
                  <a:txBody>
                    <a:bodyPr/>
                    <a:lstStyle/>
                    <a:p>
                      <a:r>
                        <a:rPr lang="ru-RU" sz="1400" baseline="0" dirty="0" smtClean="0"/>
                        <a:t>48 470,0</a:t>
                      </a:r>
                      <a:endParaRPr lang="ru-RU" sz="1400" dirty="0"/>
                    </a:p>
                  </a:txBody>
                  <a:tcPr/>
                </a:tc>
              </a:tr>
            </a:tbl>
          </a:graphicData>
        </a:graphic>
      </p:graphicFrame>
      <p:sp>
        <p:nvSpPr>
          <p:cNvPr id="4" name="Объект 3"/>
          <p:cNvSpPr>
            <a:spLocks noGrp="1"/>
          </p:cNvSpPr>
          <p:nvPr>
            <p:ph sz="half" idx="2"/>
          </p:nvPr>
        </p:nvSpPr>
        <p:spPr>
          <a:xfrm>
            <a:off x="107504" y="908720"/>
            <a:ext cx="6192688" cy="2304256"/>
          </a:xfrm>
        </p:spPr>
        <p:txBody>
          <a:bodyPr>
            <a:normAutofit/>
          </a:bodyPr>
          <a:lstStyle/>
          <a:p>
            <a:r>
              <a:rPr lang="ru-RU" sz="1400" b="1" dirty="0" smtClean="0"/>
              <a:t>ЦЕЛЬ: </a:t>
            </a:r>
            <a:r>
              <a:rPr lang="ru-RU" sz="1400" dirty="0" smtClean="0"/>
              <a:t>обеспечение долгосрочной устойчивости бюджетной системы МО «</a:t>
            </a:r>
            <a:r>
              <a:rPr lang="ru-RU" sz="1400" dirty="0" err="1" smtClean="0"/>
              <a:t>Тахтамукайский</a:t>
            </a:r>
            <a:r>
              <a:rPr lang="ru-RU" sz="1400" dirty="0" smtClean="0"/>
              <a:t> район» посредством эффективного управления муниципальными финансами .</a:t>
            </a:r>
          </a:p>
          <a:p>
            <a:r>
              <a:rPr lang="ru-RU" sz="1400" b="1" dirty="0" smtClean="0"/>
              <a:t>ЗАДАЧИ: </a:t>
            </a:r>
            <a:r>
              <a:rPr lang="ru-RU" sz="1400" dirty="0" smtClean="0"/>
              <a:t>повышение эффективности управления муниципальными финансами в МО «</a:t>
            </a:r>
            <a:r>
              <a:rPr lang="ru-RU" sz="1400" dirty="0" err="1" smtClean="0"/>
              <a:t>Тахтамукайский</a:t>
            </a:r>
            <a:r>
              <a:rPr lang="ru-RU" sz="1400" dirty="0" smtClean="0"/>
              <a:t> район»; организация и обеспечение бюджетного процесса в МО «</a:t>
            </a:r>
            <a:r>
              <a:rPr lang="ru-RU" sz="1400" dirty="0" err="1" smtClean="0"/>
              <a:t>Тахтамукайский</a:t>
            </a:r>
            <a:r>
              <a:rPr lang="ru-RU" sz="1400" dirty="0" smtClean="0"/>
              <a:t> район»; эффективное управление муниципальным долгом МО «</a:t>
            </a:r>
            <a:r>
              <a:rPr lang="ru-RU" sz="1400" dirty="0" err="1" smtClean="0"/>
              <a:t>Тахтамукайский</a:t>
            </a:r>
            <a:r>
              <a:rPr lang="ru-RU" sz="1400" dirty="0" smtClean="0"/>
              <a:t> район»; обеспечение реализации муниципальной программы МО «</a:t>
            </a:r>
            <a:r>
              <a:rPr lang="ru-RU" sz="1400" dirty="0" err="1" smtClean="0"/>
              <a:t>Тахтамукайский</a:t>
            </a:r>
            <a:r>
              <a:rPr lang="ru-RU" sz="1400" dirty="0" smtClean="0"/>
              <a:t> район».</a:t>
            </a:r>
          </a:p>
          <a:p>
            <a:pPr marL="45720" indent="0">
              <a:buNone/>
            </a:pPr>
            <a:endParaRPr lang="ru-RU" sz="1400" b="1" dirty="0"/>
          </a:p>
        </p:txBody>
      </p:sp>
      <p:graphicFrame>
        <p:nvGraphicFramePr>
          <p:cNvPr id="9" name="Таблица 8"/>
          <p:cNvGraphicFramePr>
            <a:graphicFrameLocks noGrp="1"/>
          </p:cNvGraphicFramePr>
          <p:nvPr>
            <p:extLst>
              <p:ext uri="{D42A27DB-BD31-4B8C-83A1-F6EECF244321}">
                <p14:modId xmlns:p14="http://schemas.microsoft.com/office/powerpoint/2010/main" val="786602992"/>
              </p:ext>
            </p:extLst>
          </p:nvPr>
        </p:nvGraphicFramePr>
        <p:xfrm>
          <a:off x="179513" y="3429000"/>
          <a:ext cx="8784976" cy="2808312"/>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702078">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2018 год (факт)</a:t>
                      </a:r>
                      <a:endParaRPr lang="ru-RU" sz="1400" dirty="0"/>
                    </a:p>
                  </a:txBody>
                  <a:tcPr/>
                </a:tc>
                <a:tc>
                  <a:txBody>
                    <a:bodyPr/>
                    <a:lstStyle/>
                    <a:p>
                      <a:pPr algn="ctr"/>
                      <a:r>
                        <a:rPr lang="ru-RU" sz="1400" dirty="0" smtClean="0"/>
                        <a:t>2019 год (план)</a:t>
                      </a:r>
                      <a:endParaRPr lang="ru-RU" sz="1400" dirty="0"/>
                    </a:p>
                  </a:txBody>
                  <a:tcPr/>
                </a:tc>
                <a:tc>
                  <a:txBody>
                    <a:bodyPr/>
                    <a:lstStyle/>
                    <a:p>
                      <a:pPr algn="ctr"/>
                      <a:r>
                        <a:rPr lang="ru-RU" sz="1400" dirty="0" smtClean="0"/>
                        <a:t>2020</a:t>
                      </a:r>
                      <a:r>
                        <a:rPr lang="ru-RU" sz="1400" baseline="0" dirty="0" smtClean="0"/>
                        <a:t> </a:t>
                      </a:r>
                      <a:r>
                        <a:rPr lang="ru-RU" sz="1400" dirty="0" smtClean="0"/>
                        <a:t>год</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r>
              <a:tr h="702078">
                <a:tc>
                  <a:txBody>
                    <a:bodyPr/>
                    <a:lstStyle/>
                    <a:p>
                      <a:r>
                        <a:rPr lang="ru-RU" sz="1200" dirty="0" smtClean="0"/>
                        <a:t>Темп роста налоговых и неналоговых доходов консолидированного бюджета МО «</a:t>
                      </a:r>
                      <a:r>
                        <a:rPr lang="ru-RU" sz="1200" dirty="0" err="1" smtClean="0"/>
                        <a:t>Тахтамукайский</a:t>
                      </a:r>
                      <a:r>
                        <a:rPr lang="ru-RU" sz="1200" dirty="0" smtClean="0"/>
                        <a:t> район» (к предыдущему году), %</a:t>
                      </a:r>
                      <a:endParaRPr lang="ru-RU" sz="1200" dirty="0"/>
                    </a:p>
                  </a:txBody>
                  <a:tcPr/>
                </a:tc>
                <a:tc>
                  <a:txBody>
                    <a:bodyPr/>
                    <a:lstStyle/>
                    <a:p>
                      <a:r>
                        <a:rPr lang="ru-RU" sz="1200" dirty="0" smtClean="0"/>
                        <a:t>123,6</a:t>
                      </a:r>
                      <a:endParaRPr lang="ru-RU" sz="1200" dirty="0"/>
                    </a:p>
                  </a:txBody>
                  <a:tcPr/>
                </a:tc>
                <a:tc>
                  <a:txBody>
                    <a:bodyPr/>
                    <a:lstStyle/>
                    <a:p>
                      <a:r>
                        <a:rPr lang="ru-RU" sz="1200" dirty="0" smtClean="0"/>
                        <a:t>111,9</a:t>
                      </a:r>
                      <a:endParaRPr lang="ru-RU" sz="1200" dirty="0"/>
                    </a:p>
                  </a:txBody>
                  <a:tcPr/>
                </a:tc>
                <a:tc>
                  <a:txBody>
                    <a:bodyPr/>
                    <a:lstStyle/>
                    <a:p>
                      <a:r>
                        <a:rPr lang="ru-RU" sz="1200" dirty="0" smtClean="0"/>
                        <a:t>101,4</a:t>
                      </a:r>
                      <a:endParaRPr lang="ru-RU" sz="1200" dirty="0"/>
                    </a:p>
                  </a:txBody>
                  <a:tcPr/>
                </a:tc>
                <a:tc>
                  <a:txBody>
                    <a:bodyPr/>
                    <a:lstStyle/>
                    <a:p>
                      <a:r>
                        <a:rPr lang="ru-RU" sz="1200" dirty="0" smtClean="0"/>
                        <a:t>108,3</a:t>
                      </a:r>
                      <a:endParaRPr lang="ru-RU" sz="1200" dirty="0" smtClean="0"/>
                    </a:p>
                    <a:p>
                      <a:endParaRPr lang="ru-RU" sz="1200" dirty="0"/>
                    </a:p>
                  </a:txBody>
                  <a:tcPr/>
                </a:tc>
                <a:tc>
                  <a:txBody>
                    <a:bodyPr/>
                    <a:lstStyle/>
                    <a:p>
                      <a:r>
                        <a:rPr lang="ru-RU" sz="1200" dirty="0" smtClean="0"/>
                        <a:t>105,5</a:t>
                      </a:r>
                      <a:endParaRPr lang="ru-RU" sz="1200" dirty="0"/>
                    </a:p>
                  </a:txBody>
                  <a:tcPr/>
                </a:tc>
              </a:tr>
              <a:tr h="702078">
                <a:tc>
                  <a:txBody>
                    <a:bodyPr/>
                    <a:lstStyle/>
                    <a:p>
                      <a:r>
                        <a:rPr lang="ru-RU" sz="1200" dirty="0" smtClean="0"/>
                        <a:t>Объем налоговых и неналоговых доходов консолидированного бюджета МО «</a:t>
                      </a:r>
                      <a:r>
                        <a:rPr lang="ru-RU" sz="1200" dirty="0" err="1" smtClean="0"/>
                        <a:t>Тахтамукайский</a:t>
                      </a:r>
                      <a:r>
                        <a:rPr lang="ru-RU" sz="1200" dirty="0" smtClean="0"/>
                        <a:t> район» на</a:t>
                      </a:r>
                      <a:r>
                        <a:rPr lang="ru-RU" sz="1200" baseline="0" dirty="0" smtClean="0"/>
                        <a:t> 1 жителя , рублей</a:t>
                      </a:r>
                      <a:endParaRPr lang="ru-RU" sz="1200" dirty="0"/>
                    </a:p>
                  </a:txBody>
                  <a:tcPr/>
                </a:tc>
                <a:tc>
                  <a:txBody>
                    <a:bodyPr/>
                    <a:lstStyle/>
                    <a:p>
                      <a:r>
                        <a:rPr lang="ru-RU" sz="1200" dirty="0" smtClean="0"/>
                        <a:t>10 266</a:t>
                      </a:r>
                      <a:endParaRPr lang="ru-RU" sz="1200" dirty="0"/>
                    </a:p>
                  </a:txBody>
                  <a:tcPr/>
                </a:tc>
                <a:tc>
                  <a:txBody>
                    <a:bodyPr/>
                    <a:lstStyle/>
                    <a:p>
                      <a:r>
                        <a:rPr lang="ru-RU" sz="1200" dirty="0" smtClean="0"/>
                        <a:t>11</a:t>
                      </a:r>
                      <a:r>
                        <a:rPr lang="ru-RU" sz="1200" baseline="0" dirty="0" smtClean="0"/>
                        <a:t> 258</a:t>
                      </a:r>
                      <a:endParaRPr lang="ru-RU" sz="1200" dirty="0"/>
                    </a:p>
                  </a:txBody>
                  <a:tcPr/>
                </a:tc>
                <a:tc>
                  <a:txBody>
                    <a:bodyPr/>
                    <a:lstStyle/>
                    <a:p>
                      <a:r>
                        <a:rPr lang="ru-RU" sz="1200" dirty="0" smtClean="0"/>
                        <a:t>11</a:t>
                      </a:r>
                      <a:r>
                        <a:rPr lang="ru-RU" sz="1200" baseline="0" dirty="0" smtClean="0"/>
                        <a:t> 368</a:t>
                      </a:r>
                      <a:endParaRPr lang="ru-RU" sz="1200" dirty="0"/>
                    </a:p>
                  </a:txBody>
                  <a:tcPr/>
                </a:tc>
                <a:tc>
                  <a:txBody>
                    <a:bodyPr/>
                    <a:lstStyle/>
                    <a:p>
                      <a:r>
                        <a:rPr lang="ru-RU" sz="1200" dirty="0" smtClean="0"/>
                        <a:t>12</a:t>
                      </a:r>
                      <a:r>
                        <a:rPr lang="ru-RU" sz="1200" baseline="0" dirty="0" smtClean="0"/>
                        <a:t> 095</a:t>
                      </a:r>
                      <a:endParaRPr lang="ru-RU" sz="1200" dirty="0"/>
                    </a:p>
                  </a:txBody>
                  <a:tcPr/>
                </a:tc>
                <a:tc>
                  <a:txBody>
                    <a:bodyPr/>
                    <a:lstStyle/>
                    <a:p>
                      <a:r>
                        <a:rPr lang="ru-RU" sz="1200" dirty="0" smtClean="0"/>
                        <a:t>12</a:t>
                      </a:r>
                      <a:r>
                        <a:rPr lang="ru-RU" sz="1200" baseline="0" dirty="0" smtClean="0"/>
                        <a:t> 524</a:t>
                      </a:r>
                      <a:endParaRPr lang="ru-RU" sz="1200" dirty="0"/>
                    </a:p>
                  </a:txBody>
                  <a:tcPr/>
                </a:tc>
              </a:tr>
              <a:tr h="702078">
                <a:tc>
                  <a:txBody>
                    <a:bodyPr/>
                    <a:lstStyle/>
                    <a:p>
                      <a:r>
                        <a:rPr lang="ru-RU" sz="1200" dirty="0" smtClean="0"/>
                        <a:t>Муниципальный долг МО</a:t>
                      </a:r>
                      <a:r>
                        <a:rPr lang="ru-RU" sz="1200" baseline="0" dirty="0" smtClean="0"/>
                        <a:t> «</a:t>
                      </a:r>
                      <a:r>
                        <a:rPr lang="ru-RU" sz="1200" baseline="0" dirty="0" err="1" smtClean="0"/>
                        <a:t>Тахтамукайский</a:t>
                      </a:r>
                      <a:r>
                        <a:rPr lang="ru-RU" sz="1200" baseline="0" dirty="0" smtClean="0"/>
                        <a:t> район» на 1 жителя, рублей</a:t>
                      </a:r>
                      <a:endParaRPr lang="ru-RU" sz="1200" dirty="0"/>
                    </a:p>
                  </a:txBody>
                  <a:tcPr/>
                </a:tc>
                <a:tc>
                  <a:txBody>
                    <a:bodyPr/>
                    <a:lstStyle/>
                    <a:p>
                      <a:r>
                        <a:rPr lang="ru-RU" sz="1200" dirty="0" smtClean="0"/>
                        <a:t>0</a:t>
                      </a:r>
                      <a:endParaRPr lang="ru-RU" sz="1200" dirty="0"/>
                    </a:p>
                  </a:txBody>
                  <a:tcPr/>
                </a:tc>
                <a:tc>
                  <a:txBody>
                    <a:bodyPr/>
                    <a:lstStyle/>
                    <a:p>
                      <a:r>
                        <a:rPr lang="ru-RU" sz="1200" dirty="0" smtClean="0"/>
                        <a:t>742</a:t>
                      </a:r>
                      <a:endParaRPr lang="ru-RU" sz="1200" dirty="0"/>
                    </a:p>
                  </a:txBody>
                  <a:tcPr/>
                </a:tc>
                <a:tc>
                  <a:txBody>
                    <a:bodyPr/>
                    <a:lstStyle/>
                    <a:p>
                      <a:r>
                        <a:rPr lang="ru-RU" sz="1200" dirty="0" smtClean="0"/>
                        <a:t>261</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r>
            </a:tbl>
          </a:graphicData>
        </a:graphic>
      </p:graphicFrame>
    </p:spTree>
    <p:extLst>
      <p:ext uri="{BB962C8B-B14F-4D97-AF65-F5344CB8AC3E}">
        <p14:creationId xmlns:p14="http://schemas.microsoft.com/office/powerpoint/2010/main" val="2865421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«ОБЕСПЕЧЕНИЕ ДЕЯТЕЛЬНОСТИ УЧРЕЖДЕНИЙ КУЛЬТУРЫ»</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1950724"/>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2018 год (факт)</a:t>
                      </a:r>
                      <a:endParaRPr lang="ru-RU" sz="1400" dirty="0"/>
                    </a:p>
                  </a:txBody>
                  <a:tcPr/>
                </a:tc>
                <a:tc>
                  <a:txBody>
                    <a:bodyPr/>
                    <a:lstStyle/>
                    <a:p>
                      <a:r>
                        <a:rPr lang="ru-RU" sz="1400" dirty="0" smtClean="0"/>
                        <a:t>104 763,0</a:t>
                      </a:r>
                      <a:endParaRPr lang="ru-RU" sz="1400" dirty="0"/>
                    </a:p>
                  </a:txBody>
                  <a:tcPr/>
                </a:tc>
              </a:tr>
              <a:tr h="346837">
                <a:tc>
                  <a:txBody>
                    <a:bodyPr/>
                    <a:lstStyle/>
                    <a:p>
                      <a:r>
                        <a:rPr lang="ru-RU" sz="1400" dirty="0" smtClean="0"/>
                        <a:t>2019 год (план)</a:t>
                      </a:r>
                      <a:endParaRPr lang="ru-RU" sz="1400" dirty="0"/>
                    </a:p>
                  </a:txBody>
                  <a:tcPr/>
                </a:tc>
                <a:tc>
                  <a:txBody>
                    <a:bodyPr/>
                    <a:lstStyle/>
                    <a:p>
                      <a:r>
                        <a:rPr lang="ru-RU" sz="1400" dirty="0" smtClean="0"/>
                        <a:t>109 980,0</a:t>
                      </a:r>
                      <a:endParaRPr lang="ru-RU" sz="1400" dirty="0"/>
                    </a:p>
                  </a:txBody>
                  <a:tcPr/>
                </a:tc>
              </a:tr>
              <a:tr h="346837">
                <a:tc>
                  <a:txBody>
                    <a:bodyPr/>
                    <a:lstStyle/>
                    <a:p>
                      <a:r>
                        <a:rPr lang="ru-RU" sz="1400" dirty="0" smtClean="0"/>
                        <a:t>2020</a:t>
                      </a:r>
                      <a:r>
                        <a:rPr lang="ru-RU" sz="1400" baseline="0" dirty="0" smtClean="0"/>
                        <a:t> год</a:t>
                      </a:r>
                      <a:endParaRPr lang="ru-RU" sz="1400" dirty="0"/>
                    </a:p>
                  </a:txBody>
                  <a:tcPr/>
                </a:tc>
                <a:tc>
                  <a:txBody>
                    <a:bodyPr/>
                    <a:lstStyle/>
                    <a:p>
                      <a:r>
                        <a:rPr lang="ru-RU" sz="1400" dirty="0" smtClean="0"/>
                        <a:t>120 590,0</a:t>
                      </a:r>
                      <a:endParaRPr lang="ru-RU" sz="1400" dirty="0"/>
                    </a:p>
                  </a:txBody>
                  <a:tcPr/>
                </a:tc>
              </a:tr>
              <a:tr h="346837">
                <a:tc>
                  <a:txBody>
                    <a:bodyPr/>
                    <a:lstStyle/>
                    <a:p>
                      <a:r>
                        <a:rPr lang="ru-RU" sz="1400" dirty="0" smtClean="0"/>
                        <a:t>2021 год</a:t>
                      </a:r>
                      <a:endParaRPr lang="ru-RU" sz="1400" dirty="0"/>
                    </a:p>
                  </a:txBody>
                  <a:tcPr/>
                </a:tc>
                <a:tc>
                  <a:txBody>
                    <a:bodyPr/>
                    <a:lstStyle/>
                    <a:p>
                      <a:r>
                        <a:rPr lang="ru-RU" sz="1400" dirty="0" smtClean="0"/>
                        <a:t>124 028,0</a:t>
                      </a:r>
                      <a:endParaRPr lang="ru-RU" sz="1400" dirty="0"/>
                    </a:p>
                  </a:txBody>
                  <a:tcPr/>
                </a:tc>
              </a:tr>
              <a:tr h="346837">
                <a:tc>
                  <a:txBody>
                    <a:bodyPr/>
                    <a:lstStyle/>
                    <a:p>
                      <a:r>
                        <a:rPr lang="ru-RU" sz="1400" dirty="0" smtClean="0"/>
                        <a:t>2022 год</a:t>
                      </a:r>
                      <a:endParaRPr lang="ru-RU" sz="1400" dirty="0"/>
                    </a:p>
                  </a:txBody>
                  <a:tcPr/>
                </a:tc>
                <a:tc>
                  <a:txBody>
                    <a:bodyPr/>
                    <a:lstStyle/>
                    <a:p>
                      <a:r>
                        <a:rPr lang="ru-RU" sz="1400" dirty="0" smtClean="0"/>
                        <a:t>134 547,0</a:t>
                      </a:r>
                      <a:endParaRPr lang="ru-RU" sz="1400" dirty="0"/>
                    </a:p>
                  </a:txBody>
                  <a:tcPr/>
                </a:tc>
              </a:tr>
            </a:tbl>
          </a:graphicData>
        </a:graphic>
      </p:graphicFrame>
      <p:sp>
        <p:nvSpPr>
          <p:cNvPr id="4" name="Объект 3"/>
          <p:cNvSpPr txBox="1">
            <a:spLocks/>
          </p:cNvSpPr>
          <p:nvPr/>
        </p:nvSpPr>
        <p:spPr>
          <a:xfrm>
            <a:off x="118050" y="764704"/>
            <a:ext cx="6192688" cy="174206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Формирование культурного единого пространства, создание условий для выравнивания доступа населения к культурным ценностям, информационным ресурсам и пользованию услугами учреждений культура.</a:t>
            </a:r>
          </a:p>
          <a:p>
            <a:pPr fontAlgn="auto"/>
            <a:r>
              <a:rPr lang="ru-RU" sz="1200" b="1" dirty="0" smtClean="0"/>
              <a:t>ЗАДАЧИ: </a:t>
            </a:r>
            <a:r>
              <a:rPr lang="ru-RU" sz="1200" dirty="0" smtClean="0"/>
              <a:t>Создание условий для сохранения и развития культурного потенциала района;  обеспечение деятельности учреждений культуры;  сохранение и развитие детских школ искусств; развитие библиотечного дела; обеспечение организации культурно-досуговой деятельности.</a:t>
            </a:r>
          </a:p>
          <a:p>
            <a:pPr marL="45720" indent="0" fontAlgn="auto">
              <a:buFont typeface="Georgia" pitchFamily="18" charset="0"/>
              <a:buNone/>
            </a:pP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4271317354"/>
              </p:ext>
            </p:extLst>
          </p:nvPr>
        </p:nvGraphicFramePr>
        <p:xfrm>
          <a:off x="179513" y="2782476"/>
          <a:ext cx="8784976" cy="3958892"/>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2018 год (факт)</a:t>
                      </a:r>
                      <a:endParaRPr lang="ru-RU" sz="1400" dirty="0"/>
                    </a:p>
                  </a:txBody>
                  <a:tcPr/>
                </a:tc>
                <a:tc>
                  <a:txBody>
                    <a:bodyPr/>
                    <a:lstStyle/>
                    <a:p>
                      <a:pPr algn="ctr"/>
                      <a:r>
                        <a:rPr lang="ru-RU" sz="1400" dirty="0" smtClean="0"/>
                        <a:t>2019 год (план)</a:t>
                      </a:r>
                      <a:endParaRPr lang="ru-RU" sz="1400" dirty="0"/>
                    </a:p>
                  </a:txBody>
                  <a:tcPr/>
                </a:tc>
                <a:tc>
                  <a:txBody>
                    <a:bodyPr/>
                    <a:lstStyle/>
                    <a:p>
                      <a:pPr algn="ctr"/>
                      <a:r>
                        <a:rPr lang="ru-RU" sz="1400" dirty="0" smtClean="0"/>
                        <a:t>2020 год</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r>
              <a:tr h="522763">
                <a:tc>
                  <a:txBody>
                    <a:bodyPr/>
                    <a:lstStyle/>
                    <a:p>
                      <a:r>
                        <a:rPr lang="ru-RU" sz="1200" dirty="0" smtClean="0"/>
                        <a:t>Увеличение количества посещений организаций культуры (к предыдущему году), %</a:t>
                      </a:r>
                      <a:endParaRPr lang="ru-RU" sz="1200" dirty="0"/>
                    </a:p>
                  </a:txBody>
                  <a:tcPr/>
                </a:tc>
                <a:tc>
                  <a:txBody>
                    <a:bodyPr/>
                    <a:lstStyle/>
                    <a:p>
                      <a:r>
                        <a:rPr lang="ru-RU" sz="1200" dirty="0" smtClean="0"/>
                        <a:t>1,1</a:t>
                      </a:r>
                      <a:endParaRPr lang="ru-RU" sz="1200" dirty="0"/>
                    </a:p>
                  </a:txBody>
                  <a:tcPr/>
                </a:tc>
                <a:tc>
                  <a:txBody>
                    <a:bodyPr/>
                    <a:lstStyle/>
                    <a:p>
                      <a:r>
                        <a:rPr lang="ru-RU" sz="1200" dirty="0" smtClean="0"/>
                        <a:t>3,1</a:t>
                      </a:r>
                      <a:endParaRPr lang="ru-RU" sz="1200" dirty="0"/>
                    </a:p>
                  </a:txBody>
                  <a:tcPr/>
                </a:tc>
                <a:tc>
                  <a:txBody>
                    <a:bodyPr/>
                    <a:lstStyle/>
                    <a:p>
                      <a:r>
                        <a:rPr lang="ru-RU" sz="1200" dirty="0" smtClean="0"/>
                        <a:t>5,1</a:t>
                      </a:r>
                      <a:endParaRPr lang="ru-RU" sz="1200" dirty="0"/>
                    </a:p>
                  </a:txBody>
                  <a:tcPr/>
                </a:tc>
                <a:tc>
                  <a:txBody>
                    <a:bodyPr/>
                    <a:lstStyle/>
                    <a:p>
                      <a:r>
                        <a:rPr lang="ru-RU" sz="1200" dirty="0" smtClean="0"/>
                        <a:t>5,2</a:t>
                      </a:r>
                      <a:endParaRPr lang="ru-RU" sz="1200" dirty="0"/>
                    </a:p>
                  </a:txBody>
                  <a:tcPr/>
                </a:tc>
                <a:tc>
                  <a:txBody>
                    <a:bodyPr/>
                    <a:lstStyle/>
                    <a:p>
                      <a:r>
                        <a:rPr lang="ru-RU" sz="1200" dirty="0" smtClean="0"/>
                        <a:t>5,5</a:t>
                      </a:r>
                      <a:endParaRPr lang="ru-RU" sz="1200" dirty="0" smtClean="0"/>
                    </a:p>
                    <a:p>
                      <a:endParaRPr lang="ru-RU" sz="1200" dirty="0"/>
                    </a:p>
                  </a:txBody>
                  <a:tcPr/>
                </a:tc>
              </a:tr>
              <a:tr h="672124">
                <a:tc>
                  <a:txBody>
                    <a:bodyPr/>
                    <a:lstStyle/>
                    <a:p>
                      <a:r>
                        <a:rPr lang="ru-RU" sz="1200" dirty="0" smtClean="0"/>
                        <a:t>Увеличение доли детей, привлекаемых к участию в творческих мероприятиях, в общем количестве детей, %</a:t>
                      </a:r>
                      <a:endParaRPr lang="ru-RU" sz="1200" dirty="0"/>
                    </a:p>
                  </a:txBody>
                  <a:tcPr/>
                </a:tc>
                <a:tc>
                  <a:txBody>
                    <a:bodyPr/>
                    <a:lstStyle/>
                    <a:p>
                      <a:r>
                        <a:rPr lang="ru-RU" sz="1200" dirty="0" smtClean="0"/>
                        <a:t>1</a:t>
                      </a:r>
                      <a:endParaRPr lang="ru-RU" sz="1200" dirty="0"/>
                    </a:p>
                  </a:txBody>
                  <a:tcPr/>
                </a:tc>
                <a:tc>
                  <a:txBody>
                    <a:bodyPr/>
                    <a:lstStyle/>
                    <a:p>
                      <a:r>
                        <a:rPr lang="ru-RU" sz="1200" dirty="0" smtClean="0"/>
                        <a:t>3,0</a:t>
                      </a:r>
                      <a:endParaRPr lang="ru-RU" sz="1200" dirty="0"/>
                    </a:p>
                  </a:txBody>
                  <a:tcPr/>
                </a:tc>
                <a:tc>
                  <a:txBody>
                    <a:bodyPr/>
                    <a:lstStyle/>
                    <a:p>
                      <a:r>
                        <a:rPr lang="ru-RU" sz="1200" dirty="0" smtClean="0"/>
                        <a:t>5,0</a:t>
                      </a:r>
                      <a:endParaRPr lang="ru-RU" sz="1200" dirty="0"/>
                    </a:p>
                  </a:txBody>
                  <a:tcPr/>
                </a:tc>
                <a:tc>
                  <a:txBody>
                    <a:bodyPr/>
                    <a:lstStyle/>
                    <a:p>
                      <a:r>
                        <a:rPr lang="ru-RU" sz="1200" dirty="0" smtClean="0"/>
                        <a:t>5,5</a:t>
                      </a:r>
                      <a:endParaRPr lang="ru-RU" sz="1200" dirty="0"/>
                    </a:p>
                  </a:txBody>
                  <a:tcPr/>
                </a:tc>
                <a:tc>
                  <a:txBody>
                    <a:bodyPr/>
                    <a:lstStyle/>
                    <a:p>
                      <a:r>
                        <a:rPr lang="ru-RU" sz="1200" dirty="0" smtClean="0"/>
                        <a:t>6,0</a:t>
                      </a:r>
                      <a:endParaRPr lang="ru-RU" sz="1200" dirty="0"/>
                    </a:p>
                  </a:txBody>
                  <a:tcPr/>
                </a:tc>
              </a:tr>
              <a:tr h="522763">
                <a:tc>
                  <a:txBody>
                    <a:bodyPr/>
                    <a:lstStyle/>
                    <a:p>
                      <a:r>
                        <a:rPr lang="ru-RU" sz="1200" dirty="0" smtClean="0"/>
                        <a:t>Увеличение количества посещений театрально-концертных мероприятий, %</a:t>
                      </a:r>
                      <a:endParaRPr lang="ru-RU" sz="1200" dirty="0"/>
                    </a:p>
                  </a:txBody>
                  <a:tcPr/>
                </a:tc>
                <a:tc>
                  <a:txBody>
                    <a:bodyPr/>
                    <a:lstStyle/>
                    <a:p>
                      <a:r>
                        <a:rPr lang="ru-RU" sz="1200" dirty="0" smtClean="0"/>
                        <a:t>1,4</a:t>
                      </a:r>
                      <a:endParaRPr lang="ru-RU" sz="1200" dirty="0"/>
                    </a:p>
                  </a:txBody>
                  <a:tcPr/>
                </a:tc>
                <a:tc>
                  <a:txBody>
                    <a:bodyPr/>
                    <a:lstStyle/>
                    <a:p>
                      <a:r>
                        <a:rPr lang="ru-RU" sz="1200" dirty="0" smtClean="0"/>
                        <a:t>1,6</a:t>
                      </a:r>
                      <a:endParaRPr lang="ru-RU" sz="1200" dirty="0"/>
                    </a:p>
                  </a:txBody>
                  <a:tcPr/>
                </a:tc>
                <a:tc>
                  <a:txBody>
                    <a:bodyPr/>
                    <a:lstStyle/>
                    <a:p>
                      <a:r>
                        <a:rPr lang="ru-RU" sz="1200" dirty="0" smtClean="0"/>
                        <a:t>1,8</a:t>
                      </a:r>
                      <a:endParaRPr lang="ru-RU" sz="1200" dirty="0"/>
                    </a:p>
                  </a:txBody>
                  <a:tcPr/>
                </a:tc>
                <a:tc>
                  <a:txBody>
                    <a:bodyPr/>
                    <a:lstStyle/>
                    <a:p>
                      <a:r>
                        <a:rPr lang="ru-RU" sz="1200" dirty="0" smtClean="0"/>
                        <a:t>2,0</a:t>
                      </a:r>
                      <a:endParaRPr lang="ru-RU" sz="1200" dirty="0"/>
                    </a:p>
                  </a:txBody>
                  <a:tcPr/>
                </a:tc>
                <a:tc>
                  <a:txBody>
                    <a:bodyPr/>
                    <a:lstStyle/>
                    <a:p>
                      <a:r>
                        <a:rPr lang="ru-RU" sz="1200" dirty="0" smtClean="0"/>
                        <a:t>2,2</a:t>
                      </a:r>
                      <a:endParaRPr lang="ru-RU" sz="1200" dirty="0"/>
                    </a:p>
                  </a:txBody>
                  <a:tcPr/>
                </a:tc>
              </a:tr>
              <a:tr h="522763">
                <a:tc>
                  <a:txBody>
                    <a:bodyPr/>
                    <a:lstStyle/>
                    <a:p>
                      <a:r>
                        <a:rPr lang="ru-RU" sz="1200" dirty="0" smtClean="0"/>
                        <a:t>Увеличение численности участников культурно-досуговых</a:t>
                      </a:r>
                      <a:r>
                        <a:rPr lang="ru-RU" sz="1200" baseline="0" dirty="0" smtClean="0"/>
                        <a:t> мероприятий, %</a:t>
                      </a:r>
                      <a:endParaRPr lang="ru-RU" sz="1200" dirty="0"/>
                    </a:p>
                  </a:txBody>
                  <a:tcPr/>
                </a:tc>
                <a:tc>
                  <a:txBody>
                    <a:bodyPr/>
                    <a:lstStyle/>
                    <a:p>
                      <a:r>
                        <a:rPr lang="ru-RU" sz="1200" dirty="0" smtClean="0"/>
                        <a:t>2,2</a:t>
                      </a:r>
                      <a:endParaRPr lang="ru-RU" sz="1200" dirty="0"/>
                    </a:p>
                  </a:txBody>
                  <a:tcPr/>
                </a:tc>
                <a:tc>
                  <a:txBody>
                    <a:bodyPr/>
                    <a:lstStyle/>
                    <a:p>
                      <a:r>
                        <a:rPr lang="ru-RU" sz="1200" dirty="0" smtClean="0"/>
                        <a:t>2,3</a:t>
                      </a:r>
                      <a:endParaRPr lang="ru-RU" sz="1200" dirty="0"/>
                    </a:p>
                  </a:txBody>
                  <a:tcPr/>
                </a:tc>
                <a:tc>
                  <a:txBody>
                    <a:bodyPr/>
                    <a:lstStyle/>
                    <a:p>
                      <a:r>
                        <a:rPr lang="ru-RU" sz="1200" dirty="0" smtClean="0"/>
                        <a:t>2,4</a:t>
                      </a:r>
                      <a:endParaRPr lang="ru-RU" sz="1200" dirty="0"/>
                    </a:p>
                  </a:txBody>
                  <a:tcPr/>
                </a:tc>
                <a:tc>
                  <a:txBody>
                    <a:bodyPr/>
                    <a:lstStyle/>
                    <a:p>
                      <a:r>
                        <a:rPr lang="ru-RU" sz="1200" dirty="0" smtClean="0"/>
                        <a:t>2,5</a:t>
                      </a:r>
                      <a:endParaRPr lang="ru-RU" sz="1200" dirty="0"/>
                    </a:p>
                  </a:txBody>
                  <a:tcPr/>
                </a:tc>
                <a:tc>
                  <a:txBody>
                    <a:bodyPr/>
                    <a:lstStyle/>
                    <a:p>
                      <a:r>
                        <a:rPr lang="ru-RU" sz="1200" dirty="0" smtClean="0"/>
                        <a:t>2,7</a:t>
                      </a:r>
                      <a:endParaRPr lang="ru-RU" sz="1200" dirty="0"/>
                    </a:p>
                  </a:txBody>
                  <a:tcPr/>
                </a:tc>
              </a:tr>
              <a:tr h="663835">
                <a:tc>
                  <a:txBody>
                    <a:bodyPr/>
                    <a:lstStyle/>
                    <a:p>
                      <a:r>
                        <a:rPr lang="ru-RU" sz="1200" dirty="0" smtClean="0"/>
                        <a:t>Количество тематических материалов в средствах массовой информации, направленных на сохранение межнационального</a:t>
                      </a:r>
                      <a:r>
                        <a:rPr lang="ru-RU" sz="1200" baseline="0" dirty="0" smtClean="0"/>
                        <a:t> согласия</a:t>
                      </a:r>
                      <a:endParaRPr lang="ru-RU" sz="1200" dirty="0"/>
                    </a:p>
                  </a:txBody>
                  <a:tcPr/>
                </a:tc>
                <a:tc>
                  <a:txBody>
                    <a:bodyPr/>
                    <a:lstStyle/>
                    <a:p>
                      <a:r>
                        <a:rPr lang="ru-RU" sz="1200" dirty="0" smtClean="0"/>
                        <a:t>7</a:t>
                      </a:r>
                      <a:endParaRPr lang="ru-RU" sz="1200" dirty="0"/>
                    </a:p>
                  </a:txBody>
                  <a:tcPr/>
                </a:tc>
                <a:tc>
                  <a:txBody>
                    <a:bodyPr/>
                    <a:lstStyle/>
                    <a:p>
                      <a:r>
                        <a:rPr lang="ru-RU" sz="1200" dirty="0" smtClean="0"/>
                        <a:t>10</a:t>
                      </a:r>
                      <a:endParaRPr lang="ru-RU" sz="1200" dirty="0"/>
                    </a:p>
                  </a:txBody>
                  <a:tcPr/>
                </a:tc>
                <a:tc>
                  <a:txBody>
                    <a:bodyPr/>
                    <a:lstStyle/>
                    <a:p>
                      <a:r>
                        <a:rPr lang="ru-RU" sz="1200" dirty="0" smtClean="0"/>
                        <a:t>15</a:t>
                      </a:r>
                      <a:endParaRPr lang="ru-RU" sz="1200" dirty="0"/>
                    </a:p>
                  </a:txBody>
                  <a:tcPr/>
                </a:tc>
                <a:tc>
                  <a:txBody>
                    <a:bodyPr/>
                    <a:lstStyle/>
                    <a:p>
                      <a:r>
                        <a:rPr lang="ru-RU" sz="1200" dirty="0" smtClean="0"/>
                        <a:t>20</a:t>
                      </a:r>
                      <a:endParaRPr lang="ru-RU" sz="1200" dirty="0"/>
                    </a:p>
                  </a:txBody>
                  <a:tcPr/>
                </a:tc>
                <a:tc>
                  <a:txBody>
                    <a:bodyPr/>
                    <a:lstStyle/>
                    <a:p>
                      <a:r>
                        <a:rPr lang="ru-RU" sz="1200" dirty="0" smtClean="0"/>
                        <a:t>22</a:t>
                      </a:r>
                    </a:p>
                    <a:p>
                      <a:endParaRPr lang="ru-RU" sz="1200" dirty="0"/>
                    </a:p>
                  </a:txBody>
                  <a:tcPr/>
                </a:tc>
              </a:tr>
              <a:tr h="386739">
                <a:tc>
                  <a:txBody>
                    <a:bodyPr/>
                    <a:lstStyle/>
                    <a:p>
                      <a:r>
                        <a:rPr lang="ru-RU" sz="1200" dirty="0" smtClean="0"/>
                        <a:t>Число граждан, вовлеченных в мероприятия по сохранению и развитию культуры народов</a:t>
                      </a:r>
                      <a:endParaRPr lang="ru-RU" sz="1200" dirty="0"/>
                    </a:p>
                  </a:txBody>
                  <a:tcPr/>
                </a:tc>
                <a:tc>
                  <a:txBody>
                    <a:bodyPr/>
                    <a:lstStyle/>
                    <a:p>
                      <a:r>
                        <a:rPr lang="ru-RU" sz="1200" dirty="0" smtClean="0"/>
                        <a:t>700</a:t>
                      </a:r>
                      <a:endParaRPr lang="ru-RU" sz="1200" dirty="0"/>
                    </a:p>
                  </a:txBody>
                  <a:tcPr/>
                </a:tc>
                <a:tc>
                  <a:txBody>
                    <a:bodyPr/>
                    <a:lstStyle/>
                    <a:p>
                      <a:r>
                        <a:rPr lang="ru-RU" sz="1200" dirty="0" smtClean="0"/>
                        <a:t>800</a:t>
                      </a:r>
                      <a:endParaRPr lang="ru-RU" sz="1200" dirty="0"/>
                    </a:p>
                  </a:txBody>
                  <a:tcPr/>
                </a:tc>
                <a:tc>
                  <a:txBody>
                    <a:bodyPr/>
                    <a:lstStyle/>
                    <a:p>
                      <a:r>
                        <a:rPr lang="ru-RU" sz="1200" dirty="0" smtClean="0"/>
                        <a:t>1000</a:t>
                      </a:r>
                      <a:endParaRPr lang="ru-RU" sz="1200" dirty="0"/>
                    </a:p>
                  </a:txBody>
                  <a:tcPr/>
                </a:tc>
                <a:tc>
                  <a:txBody>
                    <a:bodyPr/>
                    <a:lstStyle/>
                    <a:p>
                      <a:r>
                        <a:rPr lang="ru-RU" sz="1200" dirty="0" smtClean="0"/>
                        <a:t>1100</a:t>
                      </a:r>
                      <a:endParaRPr lang="ru-RU" sz="1200" dirty="0"/>
                    </a:p>
                  </a:txBody>
                  <a:tcPr/>
                </a:tc>
                <a:tc>
                  <a:txBody>
                    <a:bodyPr/>
                    <a:lstStyle/>
                    <a:p>
                      <a:r>
                        <a:rPr lang="ru-RU" sz="1200" dirty="0" smtClean="0"/>
                        <a:t>1500</a:t>
                      </a:r>
                      <a:endParaRPr lang="ru-RU" sz="1200" dirty="0"/>
                    </a:p>
                  </a:txBody>
                  <a:tcPr/>
                </a:tc>
              </a:tr>
            </a:tbl>
          </a:graphicData>
        </a:graphic>
      </p:graphicFrame>
    </p:spTree>
    <p:extLst>
      <p:ext uri="{BB962C8B-B14F-4D97-AF65-F5344CB8AC3E}">
        <p14:creationId xmlns:p14="http://schemas.microsoft.com/office/powerpoint/2010/main" val="1534420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«ОБЕСПЕЧЕНИЕ ДЕЯТЕЛЬНОСТИ  УЧРЕЖДЕНИЙ ФИЗИЧЕСКОЙ КУЛЬТУРЫ И СПОРТА»</a:t>
            </a:r>
            <a:br>
              <a:rPr lang="ru-RU" sz="1200" dirty="0" smtClean="0"/>
            </a:br>
            <a:r>
              <a:rPr lang="ru-RU" sz="1200" dirty="0" smtClean="0"/>
              <a:t>СРОК РЕАЛИЗАЦИИ :2017-2020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796274029"/>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2018 год (факт)</a:t>
                      </a:r>
                      <a:endParaRPr lang="ru-RU" sz="1400" dirty="0"/>
                    </a:p>
                  </a:txBody>
                  <a:tcPr/>
                </a:tc>
                <a:tc>
                  <a:txBody>
                    <a:bodyPr/>
                    <a:lstStyle/>
                    <a:p>
                      <a:r>
                        <a:rPr lang="ru-RU" sz="1400" dirty="0" smtClean="0"/>
                        <a:t>75 340,0</a:t>
                      </a:r>
                      <a:endParaRPr lang="ru-RU" sz="1400" dirty="0"/>
                    </a:p>
                  </a:txBody>
                  <a:tcPr/>
                </a:tc>
              </a:tr>
              <a:tr h="346837">
                <a:tc>
                  <a:txBody>
                    <a:bodyPr/>
                    <a:lstStyle/>
                    <a:p>
                      <a:r>
                        <a:rPr lang="ru-RU" sz="1400" dirty="0" smtClean="0"/>
                        <a:t>2019 год (план)</a:t>
                      </a:r>
                      <a:endParaRPr lang="ru-RU" sz="1400" dirty="0"/>
                    </a:p>
                  </a:txBody>
                  <a:tcPr/>
                </a:tc>
                <a:tc>
                  <a:txBody>
                    <a:bodyPr/>
                    <a:lstStyle/>
                    <a:p>
                      <a:r>
                        <a:rPr lang="ru-RU" sz="1400" dirty="0" smtClean="0"/>
                        <a:t>74</a:t>
                      </a:r>
                      <a:r>
                        <a:rPr lang="ru-RU" sz="1400" baseline="0" dirty="0" smtClean="0"/>
                        <a:t> 439</a:t>
                      </a:r>
                      <a:r>
                        <a:rPr lang="ru-RU" sz="1400" dirty="0" smtClean="0"/>
                        <a:t>,0</a:t>
                      </a:r>
                      <a:endParaRPr lang="ru-RU" sz="1400" dirty="0"/>
                    </a:p>
                  </a:txBody>
                  <a:tcPr/>
                </a:tc>
              </a:tr>
              <a:tr h="346837">
                <a:tc>
                  <a:txBody>
                    <a:bodyPr/>
                    <a:lstStyle/>
                    <a:p>
                      <a:r>
                        <a:rPr lang="ru-RU" sz="1400" dirty="0" smtClean="0"/>
                        <a:t>2020</a:t>
                      </a:r>
                      <a:r>
                        <a:rPr lang="ru-RU" sz="1400" baseline="0" dirty="0" smtClean="0"/>
                        <a:t> год</a:t>
                      </a:r>
                      <a:endParaRPr lang="ru-RU" sz="1400" dirty="0"/>
                    </a:p>
                  </a:txBody>
                  <a:tcPr/>
                </a:tc>
                <a:tc>
                  <a:txBody>
                    <a:bodyPr/>
                    <a:lstStyle/>
                    <a:p>
                      <a:r>
                        <a:rPr lang="ru-RU" sz="1400" dirty="0" smtClean="0"/>
                        <a:t>75 948,0</a:t>
                      </a:r>
                      <a:endParaRPr lang="ru-RU" sz="1400" dirty="0"/>
                    </a:p>
                  </a:txBody>
                  <a:tcPr/>
                </a:tc>
              </a:tr>
              <a:tr h="346837">
                <a:tc>
                  <a:txBody>
                    <a:bodyPr/>
                    <a:lstStyle/>
                    <a:p>
                      <a:r>
                        <a:rPr lang="ru-RU" sz="1400" dirty="0" smtClean="0"/>
                        <a:t>2021 год</a:t>
                      </a:r>
                      <a:endParaRPr lang="ru-RU" sz="1400" dirty="0"/>
                    </a:p>
                  </a:txBody>
                  <a:tcPr/>
                </a:tc>
                <a:tc>
                  <a:txBody>
                    <a:bodyPr/>
                    <a:lstStyle/>
                    <a:p>
                      <a:r>
                        <a:rPr lang="ru-RU" sz="1400" dirty="0" smtClean="0"/>
                        <a:t>81 837,0</a:t>
                      </a:r>
                      <a:endParaRPr lang="ru-RU" sz="1400" dirty="0"/>
                    </a:p>
                  </a:txBody>
                  <a:tcPr/>
                </a:tc>
              </a:tr>
              <a:tr h="346837">
                <a:tc>
                  <a:txBody>
                    <a:bodyPr/>
                    <a:lstStyle/>
                    <a:p>
                      <a:r>
                        <a:rPr lang="ru-RU" sz="1400" dirty="0" smtClean="0"/>
                        <a:t>2022 год</a:t>
                      </a:r>
                      <a:endParaRPr lang="ru-RU" sz="1400" dirty="0"/>
                    </a:p>
                  </a:txBody>
                  <a:tcPr/>
                </a:tc>
                <a:tc>
                  <a:txBody>
                    <a:bodyPr/>
                    <a:lstStyle/>
                    <a:p>
                      <a:r>
                        <a:rPr lang="ru-RU" sz="1400" dirty="0" smtClean="0"/>
                        <a:t>88 355,0</a:t>
                      </a:r>
                      <a:endParaRPr lang="ru-RU" sz="1400" dirty="0"/>
                    </a:p>
                  </a:txBody>
                  <a:tcPr/>
                </a:tc>
              </a:tr>
            </a:tbl>
          </a:graphicData>
        </a:graphic>
      </p:graphicFrame>
      <p:sp>
        <p:nvSpPr>
          <p:cNvPr id="4" name="Объект 3"/>
          <p:cNvSpPr txBox="1">
            <a:spLocks/>
          </p:cNvSpPr>
          <p:nvPr/>
        </p:nvSpPr>
        <p:spPr>
          <a:xfrm>
            <a:off x="107504" y="764704"/>
            <a:ext cx="6336704"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создание условий, ориентирующих граждан на здоровый образ жизни, в </a:t>
            </a:r>
            <a:r>
              <a:rPr lang="ru-RU" sz="1200" dirty="0" err="1" smtClean="0"/>
              <a:t>т.ч</a:t>
            </a:r>
            <a:r>
              <a:rPr lang="ru-RU" sz="1200" dirty="0" smtClean="0"/>
              <a:t>. на занятия физической культурой и спортом, развитие спортивной инфраструктуры.</a:t>
            </a:r>
            <a:endParaRPr lang="ru-RU" sz="1200" b="1" dirty="0" smtClean="0"/>
          </a:p>
          <a:p>
            <a:pPr algn="just" fontAlgn="auto"/>
            <a:r>
              <a:rPr lang="ru-RU" sz="1200" b="1" dirty="0" smtClean="0"/>
              <a:t>ЗАДАЧИ: </a:t>
            </a:r>
            <a:r>
              <a:rPr lang="ru-RU" sz="1200" dirty="0" smtClean="0"/>
              <a:t>организация спортивной подготовки по олимпийским и неолимпийским видам спорта; организация и проведение официальных физкультурно-оздоровительных и спортивных мероприятий; укрепление здоровья  жителей МО «</a:t>
            </a:r>
            <a:r>
              <a:rPr lang="ru-RU" sz="1200" dirty="0" err="1" smtClean="0"/>
              <a:t>Тахтамукайский</a:t>
            </a:r>
            <a:r>
              <a:rPr lang="ru-RU" sz="1200" dirty="0" smtClean="0"/>
              <a:t> район» средствами физической культуры и спорта; повышение безопасности и антитеррористической защищенности учреждений физической культуры и спорта.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754023906"/>
              </p:ext>
            </p:extLst>
          </p:nvPr>
        </p:nvGraphicFramePr>
        <p:xfrm>
          <a:off x="179513" y="2782476"/>
          <a:ext cx="8784976" cy="3619009"/>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200" dirty="0" smtClean="0"/>
                        <a:t>Целевые показатели муниципальной</a:t>
                      </a:r>
                      <a:r>
                        <a:rPr lang="ru-RU" sz="1200" baseline="0" dirty="0" smtClean="0"/>
                        <a:t> программы</a:t>
                      </a:r>
                      <a:endParaRPr lang="ru-RU" sz="1200" dirty="0"/>
                    </a:p>
                  </a:txBody>
                  <a:tcPr/>
                </a:tc>
                <a:tc>
                  <a:txBody>
                    <a:bodyPr/>
                    <a:lstStyle/>
                    <a:p>
                      <a:pPr algn="ctr"/>
                      <a:r>
                        <a:rPr lang="ru-RU" sz="1200" dirty="0" smtClean="0"/>
                        <a:t>2018 год (факт)</a:t>
                      </a:r>
                      <a:endParaRPr lang="ru-RU" sz="1200" dirty="0"/>
                    </a:p>
                  </a:txBody>
                  <a:tcPr/>
                </a:tc>
                <a:tc>
                  <a:txBody>
                    <a:bodyPr/>
                    <a:lstStyle/>
                    <a:p>
                      <a:pPr algn="ctr"/>
                      <a:r>
                        <a:rPr lang="ru-RU" sz="1200" dirty="0" smtClean="0"/>
                        <a:t>2019 год (план)</a:t>
                      </a:r>
                      <a:endParaRPr lang="ru-RU" sz="1200" dirty="0"/>
                    </a:p>
                  </a:txBody>
                  <a:tcPr/>
                </a:tc>
                <a:tc>
                  <a:txBody>
                    <a:bodyPr/>
                    <a:lstStyle/>
                    <a:p>
                      <a:pPr algn="ctr"/>
                      <a:r>
                        <a:rPr lang="ru-RU" sz="1200" dirty="0" smtClean="0"/>
                        <a:t>2020 год</a:t>
                      </a:r>
                      <a:endParaRPr lang="ru-RU" sz="1200" dirty="0"/>
                    </a:p>
                  </a:txBody>
                  <a:tcPr/>
                </a:tc>
                <a:tc>
                  <a:txBody>
                    <a:bodyPr/>
                    <a:lstStyle/>
                    <a:p>
                      <a:pPr algn="ctr"/>
                      <a:r>
                        <a:rPr lang="ru-RU" sz="1200" dirty="0" smtClean="0"/>
                        <a:t>2021 год</a:t>
                      </a:r>
                      <a:endParaRPr lang="ru-RU" sz="1200" dirty="0"/>
                    </a:p>
                  </a:txBody>
                  <a:tcPr/>
                </a:tc>
                <a:tc>
                  <a:txBody>
                    <a:bodyPr/>
                    <a:lstStyle/>
                    <a:p>
                      <a:pPr algn="ctr"/>
                      <a:r>
                        <a:rPr lang="ru-RU" sz="1200" dirty="0" smtClean="0"/>
                        <a:t>2022 год</a:t>
                      </a:r>
                      <a:endParaRPr lang="ru-RU" sz="1200" dirty="0"/>
                    </a:p>
                  </a:txBody>
                  <a:tcPr/>
                </a:tc>
              </a:tr>
              <a:tr h="522763">
                <a:tc>
                  <a:txBody>
                    <a:bodyPr/>
                    <a:lstStyle/>
                    <a:p>
                      <a:r>
                        <a:rPr lang="ru-RU" sz="1200" dirty="0" smtClean="0"/>
                        <a:t>Удельный вес регулярно занимающихся физической культурой и спортом</a:t>
                      </a:r>
                      <a:endParaRPr lang="ru-RU" sz="1200" dirty="0"/>
                    </a:p>
                  </a:txBody>
                  <a:tcPr/>
                </a:tc>
                <a:tc>
                  <a:txBody>
                    <a:bodyPr/>
                    <a:lstStyle/>
                    <a:p>
                      <a:r>
                        <a:rPr lang="ru-RU" sz="1200" dirty="0" smtClean="0"/>
                        <a:t>33,9</a:t>
                      </a:r>
                      <a:endParaRPr lang="ru-RU" sz="1200" dirty="0"/>
                    </a:p>
                  </a:txBody>
                  <a:tcPr/>
                </a:tc>
                <a:tc>
                  <a:txBody>
                    <a:bodyPr/>
                    <a:lstStyle/>
                    <a:p>
                      <a:r>
                        <a:rPr lang="ru-RU" sz="1200" dirty="0" smtClean="0"/>
                        <a:t>34,5</a:t>
                      </a:r>
                      <a:endParaRPr lang="ru-RU" sz="1200" dirty="0"/>
                    </a:p>
                  </a:txBody>
                  <a:tcPr/>
                </a:tc>
                <a:tc>
                  <a:txBody>
                    <a:bodyPr/>
                    <a:lstStyle/>
                    <a:p>
                      <a:r>
                        <a:rPr lang="ru-RU" sz="1200" dirty="0" smtClean="0"/>
                        <a:t>35,2</a:t>
                      </a:r>
                      <a:endParaRPr lang="ru-RU" sz="1200" dirty="0"/>
                    </a:p>
                  </a:txBody>
                  <a:tcPr/>
                </a:tc>
                <a:tc>
                  <a:txBody>
                    <a:bodyPr/>
                    <a:lstStyle/>
                    <a:p>
                      <a:r>
                        <a:rPr lang="ru-RU" sz="1200" dirty="0" smtClean="0"/>
                        <a:t>36,7</a:t>
                      </a:r>
                      <a:endParaRPr lang="ru-RU" sz="1200" dirty="0"/>
                    </a:p>
                  </a:txBody>
                  <a:tcPr/>
                </a:tc>
                <a:tc>
                  <a:txBody>
                    <a:bodyPr/>
                    <a:lstStyle/>
                    <a:p>
                      <a:r>
                        <a:rPr lang="ru-RU" sz="1200" dirty="0" smtClean="0"/>
                        <a:t>37,2</a:t>
                      </a:r>
                      <a:endParaRPr lang="ru-RU" sz="1200" dirty="0"/>
                    </a:p>
                  </a:txBody>
                  <a:tcPr/>
                </a:tc>
              </a:tr>
              <a:tr h="672124">
                <a:tc>
                  <a:txBody>
                    <a:bodyPr/>
                    <a:lstStyle/>
                    <a:p>
                      <a:r>
                        <a:rPr lang="ru-RU" sz="1200" dirty="0" smtClean="0"/>
                        <a:t>Количество спортивных сооружений</a:t>
                      </a:r>
                      <a:endParaRPr lang="ru-RU" sz="1200" dirty="0"/>
                    </a:p>
                  </a:txBody>
                  <a:tcPr/>
                </a:tc>
                <a:tc>
                  <a:txBody>
                    <a:bodyPr/>
                    <a:lstStyle/>
                    <a:p>
                      <a:r>
                        <a:rPr lang="ru-RU" sz="1200" dirty="0" smtClean="0"/>
                        <a:t>130</a:t>
                      </a:r>
                      <a:endParaRPr lang="ru-RU" sz="1200" dirty="0"/>
                    </a:p>
                  </a:txBody>
                  <a:tcPr/>
                </a:tc>
                <a:tc>
                  <a:txBody>
                    <a:bodyPr/>
                    <a:lstStyle/>
                    <a:p>
                      <a:r>
                        <a:rPr lang="ru-RU" sz="1200" dirty="0" smtClean="0"/>
                        <a:t>131</a:t>
                      </a:r>
                      <a:endParaRPr lang="ru-RU" sz="1200" dirty="0"/>
                    </a:p>
                  </a:txBody>
                  <a:tcPr/>
                </a:tc>
                <a:tc>
                  <a:txBody>
                    <a:bodyPr/>
                    <a:lstStyle/>
                    <a:p>
                      <a:r>
                        <a:rPr lang="ru-RU" sz="1200" dirty="0" smtClean="0"/>
                        <a:t>132</a:t>
                      </a:r>
                    </a:p>
                    <a:p>
                      <a:endParaRPr lang="ru-RU" sz="1200" dirty="0"/>
                    </a:p>
                  </a:txBody>
                  <a:tcPr/>
                </a:tc>
                <a:tc>
                  <a:txBody>
                    <a:bodyPr/>
                    <a:lstStyle/>
                    <a:p>
                      <a:r>
                        <a:rPr lang="ru-RU" sz="1200" dirty="0" smtClean="0"/>
                        <a:t>132</a:t>
                      </a:r>
                      <a:endParaRPr lang="ru-RU" sz="1200" dirty="0"/>
                    </a:p>
                  </a:txBody>
                  <a:tcPr/>
                </a:tc>
                <a:tc>
                  <a:txBody>
                    <a:bodyPr/>
                    <a:lstStyle/>
                    <a:p>
                      <a:r>
                        <a:rPr lang="ru-RU" sz="1200" dirty="0" smtClean="0"/>
                        <a:t>132</a:t>
                      </a:r>
                      <a:endParaRPr lang="ru-RU" sz="1200" dirty="0"/>
                    </a:p>
                  </a:txBody>
                  <a:tcPr/>
                </a:tc>
              </a:tr>
              <a:tr h="522763">
                <a:tc>
                  <a:txBody>
                    <a:bodyPr/>
                    <a:lstStyle/>
                    <a:p>
                      <a:r>
                        <a:rPr lang="ru-RU" sz="1200" dirty="0" smtClean="0"/>
                        <a:t>Количество организованных и проведенных физкультурно-спортивных,</a:t>
                      </a:r>
                      <a:r>
                        <a:rPr lang="ru-RU" sz="1200" baseline="0" dirty="0" smtClean="0"/>
                        <a:t> спортивно-массовых мероприятий</a:t>
                      </a:r>
                      <a:endParaRPr lang="ru-RU" sz="1200" dirty="0"/>
                    </a:p>
                  </a:txBody>
                  <a:tcPr/>
                </a:tc>
                <a:tc>
                  <a:txBody>
                    <a:bodyPr/>
                    <a:lstStyle/>
                    <a:p>
                      <a:r>
                        <a:rPr lang="ru-RU" sz="1200" dirty="0" smtClean="0"/>
                        <a:t>297</a:t>
                      </a:r>
                      <a:endParaRPr lang="ru-RU" sz="1200" dirty="0"/>
                    </a:p>
                  </a:txBody>
                  <a:tcPr/>
                </a:tc>
                <a:tc>
                  <a:txBody>
                    <a:bodyPr/>
                    <a:lstStyle/>
                    <a:p>
                      <a:r>
                        <a:rPr lang="ru-RU" sz="1200" dirty="0" smtClean="0"/>
                        <a:t>299</a:t>
                      </a:r>
                      <a:endParaRPr lang="ru-RU" sz="1200" dirty="0"/>
                    </a:p>
                  </a:txBody>
                  <a:tcPr/>
                </a:tc>
                <a:tc>
                  <a:txBody>
                    <a:bodyPr/>
                    <a:lstStyle/>
                    <a:p>
                      <a:r>
                        <a:rPr lang="ru-RU" sz="1200" dirty="0" smtClean="0"/>
                        <a:t>301</a:t>
                      </a:r>
                      <a:endParaRPr lang="ru-RU" sz="1200" dirty="0"/>
                    </a:p>
                  </a:txBody>
                  <a:tcPr/>
                </a:tc>
                <a:tc>
                  <a:txBody>
                    <a:bodyPr/>
                    <a:lstStyle/>
                    <a:p>
                      <a:r>
                        <a:rPr lang="ru-RU" sz="1200" dirty="0" smtClean="0"/>
                        <a:t>308</a:t>
                      </a:r>
                      <a:endParaRPr lang="ru-RU" sz="1200" dirty="0"/>
                    </a:p>
                  </a:txBody>
                  <a:tcPr/>
                </a:tc>
                <a:tc>
                  <a:txBody>
                    <a:bodyPr/>
                    <a:lstStyle/>
                    <a:p>
                      <a:r>
                        <a:rPr lang="ru-RU" sz="1200" dirty="0" smtClean="0"/>
                        <a:t>310</a:t>
                      </a:r>
                      <a:endParaRPr lang="ru-RU" sz="1200" dirty="0"/>
                    </a:p>
                  </a:txBody>
                  <a:tcPr/>
                </a:tc>
              </a:tr>
              <a:tr h="522763">
                <a:tc>
                  <a:txBody>
                    <a:bodyPr/>
                    <a:lstStyle/>
                    <a:p>
                      <a:r>
                        <a:rPr lang="ru-RU" sz="1200" dirty="0" smtClean="0"/>
                        <a:t>Количество детей,</a:t>
                      </a:r>
                      <a:r>
                        <a:rPr lang="ru-RU" sz="1200" baseline="0" dirty="0" smtClean="0"/>
                        <a:t> занимающихся физической культурой и спортом в спортивных школах</a:t>
                      </a:r>
                      <a:endParaRPr lang="ru-RU" sz="1200" dirty="0"/>
                    </a:p>
                  </a:txBody>
                  <a:tcPr/>
                </a:tc>
                <a:tc>
                  <a:txBody>
                    <a:bodyPr/>
                    <a:lstStyle/>
                    <a:p>
                      <a:r>
                        <a:rPr lang="ru-RU" sz="1200" dirty="0" smtClean="0"/>
                        <a:t>1640</a:t>
                      </a:r>
                      <a:endParaRPr lang="ru-RU" sz="1200" dirty="0"/>
                    </a:p>
                  </a:txBody>
                  <a:tcPr/>
                </a:tc>
                <a:tc>
                  <a:txBody>
                    <a:bodyPr/>
                    <a:lstStyle/>
                    <a:p>
                      <a:r>
                        <a:rPr lang="ru-RU" sz="1200" dirty="0" smtClean="0"/>
                        <a:t>1680</a:t>
                      </a:r>
                      <a:endParaRPr lang="ru-RU" sz="1200" dirty="0"/>
                    </a:p>
                  </a:txBody>
                  <a:tcPr/>
                </a:tc>
                <a:tc>
                  <a:txBody>
                    <a:bodyPr/>
                    <a:lstStyle/>
                    <a:p>
                      <a:r>
                        <a:rPr lang="ru-RU" sz="1200" dirty="0" smtClean="0"/>
                        <a:t>1700</a:t>
                      </a:r>
                      <a:endParaRPr lang="ru-RU" sz="1200" dirty="0"/>
                    </a:p>
                  </a:txBody>
                  <a:tcPr/>
                </a:tc>
                <a:tc>
                  <a:txBody>
                    <a:bodyPr/>
                    <a:lstStyle/>
                    <a:p>
                      <a:r>
                        <a:rPr lang="ru-RU" sz="1200" dirty="0" smtClean="0"/>
                        <a:t>1725</a:t>
                      </a:r>
                      <a:endParaRPr lang="ru-RU" sz="1200" dirty="0"/>
                    </a:p>
                  </a:txBody>
                  <a:tcPr/>
                </a:tc>
                <a:tc>
                  <a:txBody>
                    <a:bodyPr/>
                    <a:lstStyle/>
                    <a:p>
                      <a:r>
                        <a:rPr lang="ru-RU" sz="1200" dirty="0" smtClean="0"/>
                        <a:t>1750</a:t>
                      </a:r>
                      <a:endParaRPr lang="ru-RU" sz="1200" dirty="0"/>
                    </a:p>
                  </a:txBody>
                  <a:tcPr/>
                </a:tc>
              </a:tr>
              <a:tr h="663835">
                <a:tc>
                  <a:txBody>
                    <a:bodyPr/>
                    <a:lstStyle/>
                    <a:p>
                      <a:r>
                        <a:rPr lang="ru-RU" sz="1200" dirty="0" smtClean="0"/>
                        <a:t>Количество победителей и призеров республиканских, всероссийских,</a:t>
                      </a:r>
                      <a:r>
                        <a:rPr lang="ru-RU" sz="1200" baseline="0" dirty="0" smtClean="0"/>
                        <a:t> </a:t>
                      </a:r>
                      <a:r>
                        <a:rPr lang="ru-RU" sz="1200" dirty="0" smtClean="0"/>
                        <a:t>международных и региональных соревнований</a:t>
                      </a:r>
                      <a:endParaRPr lang="ru-RU" sz="1200" dirty="0"/>
                    </a:p>
                  </a:txBody>
                  <a:tcPr/>
                </a:tc>
                <a:tc>
                  <a:txBody>
                    <a:bodyPr/>
                    <a:lstStyle/>
                    <a:p>
                      <a:r>
                        <a:rPr lang="ru-RU" sz="1200" dirty="0" smtClean="0"/>
                        <a:t>116</a:t>
                      </a:r>
                      <a:endParaRPr lang="ru-RU" sz="1200" dirty="0"/>
                    </a:p>
                  </a:txBody>
                  <a:tcPr/>
                </a:tc>
                <a:tc>
                  <a:txBody>
                    <a:bodyPr/>
                    <a:lstStyle/>
                    <a:p>
                      <a:r>
                        <a:rPr lang="ru-RU" sz="1200" dirty="0" smtClean="0"/>
                        <a:t>116</a:t>
                      </a:r>
                      <a:endParaRPr lang="ru-RU" sz="1200" dirty="0"/>
                    </a:p>
                  </a:txBody>
                  <a:tcPr/>
                </a:tc>
                <a:tc>
                  <a:txBody>
                    <a:bodyPr/>
                    <a:lstStyle/>
                    <a:p>
                      <a:r>
                        <a:rPr lang="ru-RU" sz="1200" dirty="0" smtClean="0"/>
                        <a:t>117</a:t>
                      </a:r>
                      <a:endParaRPr lang="ru-RU" sz="1200" dirty="0"/>
                    </a:p>
                  </a:txBody>
                  <a:tcPr/>
                </a:tc>
                <a:tc>
                  <a:txBody>
                    <a:bodyPr/>
                    <a:lstStyle/>
                    <a:p>
                      <a:r>
                        <a:rPr lang="ru-RU" sz="1200" dirty="0" smtClean="0"/>
                        <a:t>118</a:t>
                      </a:r>
                      <a:endParaRPr lang="ru-RU" sz="1200" dirty="0"/>
                    </a:p>
                  </a:txBody>
                  <a:tcPr/>
                </a:tc>
                <a:tc>
                  <a:txBody>
                    <a:bodyPr/>
                    <a:lstStyle/>
                    <a:p>
                      <a:r>
                        <a:rPr lang="ru-RU" sz="1200" dirty="0" smtClean="0"/>
                        <a:t>119</a:t>
                      </a:r>
                      <a:endParaRPr lang="ru-RU" sz="1200" dirty="0"/>
                    </a:p>
                  </a:txBody>
                  <a:tcPr/>
                </a:tc>
              </a:tr>
            </a:tbl>
          </a:graphicData>
        </a:graphic>
      </p:graphicFrame>
    </p:spTree>
    <p:extLst>
      <p:ext uri="{BB962C8B-B14F-4D97-AF65-F5344CB8AC3E}">
        <p14:creationId xmlns:p14="http://schemas.microsoft.com/office/powerpoint/2010/main" val="3200604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«Обеспечение жильем молодых семей на территории сельских поселений МО «</a:t>
            </a:r>
            <a:r>
              <a:rPr lang="ru-RU" sz="1200" dirty="0" err="1" smtClean="0"/>
              <a:t>Тахтамукайский</a:t>
            </a:r>
            <a:r>
              <a:rPr lang="ru-RU" sz="1200" dirty="0" smtClean="0"/>
              <a:t> район» на 2016-2020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638493957"/>
              </p:ext>
            </p:extLst>
          </p:nvPr>
        </p:nvGraphicFramePr>
        <p:xfrm>
          <a:off x="6559502" y="380739"/>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2018 год (факт)</a:t>
                      </a:r>
                      <a:endParaRPr lang="ru-RU" sz="1200" dirty="0"/>
                    </a:p>
                  </a:txBody>
                  <a:tcPr/>
                </a:tc>
                <a:tc>
                  <a:txBody>
                    <a:bodyPr/>
                    <a:lstStyle/>
                    <a:p>
                      <a:r>
                        <a:rPr lang="ru-RU" sz="1200" dirty="0" smtClean="0"/>
                        <a:t>1</a:t>
                      </a:r>
                      <a:r>
                        <a:rPr lang="ru-RU" sz="1200" baseline="0" dirty="0" smtClean="0"/>
                        <a:t> 252</a:t>
                      </a:r>
                      <a:r>
                        <a:rPr lang="ru-RU" sz="1200" dirty="0" smtClean="0"/>
                        <a:t>,5</a:t>
                      </a:r>
                      <a:endParaRPr lang="ru-RU" sz="1200" dirty="0"/>
                    </a:p>
                  </a:txBody>
                  <a:tcPr/>
                </a:tc>
              </a:tr>
              <a:tr h="346837">
                <a:tc>
                  <a:txBody>
                    <a:bodyPr/>
                    <a:lstStyle/>
                    <a:p>
                      <a:r>
                        <a:rPr lang="ru-RU" sz="1200" dirty="0" smtClean="0"/>
                        <a:t>2019 год (план)</a:t>
                      </a:r>
                      <a:endParaRPr lang="ru-RU" sz="1200" dirty="0"/>
                    </a:p>
                  </a:txBody>
                  <a:tcPr/>
                </a:tc>
                <a:tc>
                  <a:txBody>
                    <a:bodyPr/>
                    <a:lstStyle/>
                    <a:p>
                      <a:r>
                        <a:rPr lang="ru-RU" sz="1200" dirty="0" smtClean="0"/>
                        <a:t>1 300,8</a:t>
                      </a:r>
                      <a:endParaRPr lang="ru-RU" sz="1200" dirty="0"/>
                    </a:p>
                  </a:txBody>
                  <a:tcPr/>
                </a:tc>
              </a:tr>
              <a:tr h="346837">
                <a:tc>
                  <a:txBody>
                    <a:bodyPr/>
                    <a:lstStyle/>
                    <a:p>
                      <a:r>
                        <a:rPr lang="ru-RU" sz="1200" dirty="0" smtClean="0"/>
                        <a:t>2020</a:t>
                      </a:r>
                      <a:r>
                        <a:rPr lang="ru-RU" sz="1200" baseline="0" dirty="0" smtClean="0"/>
                        <a:t> год</a:t>
                      </a:r>
                      <a:endParaRPr lang="ru-RU" sz="1200" dirty="0"/>
                    </a:p>
                  </a:txBody>
                  <a:tcPr/>
                </a:tc>
                <a:tc>
                  <a:txBody>
                    <a:bodyPr/>
                    <a:lstStyle/>
                    <a:p>
                      <a:r>
                        <a:rPr lang="ru-RU" sz="1200" dirty="0" smtClean="0"/>
                        <a:t>5 075,0</a:t>
                      </a:r>
                      <a:endParaRPr lang="ru-RU" sz="1200" dirty="0"/>
                    </a:p>
                  </a:txBody>
                  <a:tcPr/>
                </a:tc>
              </a:tr>
              <a:tr h="346837">
                <a:tc>
                  <a:txBody>
                    <a:bodyPr/>
                    <a:lstStyle/>
                    <a:p>
                      <a:r>
                        <a:rPr lang="ru-RU" sz="1200" dirty="0" smtClean="0"/>
                        <a:t>2021</a:t>
                      </a:r>
                      <a:r>
                        <a:rPr lang="ru-RU" sz="1200" baseline="0" dirty="0" smtClean="0"/>
                        <a:t> </a:t>
                      </a:r>
                      <a:r>
                        <a:rPr lang="ru-RU" sz="1200" dirty="0" smtClean="0"/>
                        <a:t>год</a:t>
                      </a:r>
                      <a:endParaRPr lang="ru-RU" sz="1200" dirty="0"/>
                    </a:p>
                  </a:txBody>
                  <a:tcPr/>
                </a:tc>
                <a:tc>
                  <a:txBody>
                    <a:bodyPr/>
                    <a:lstStyle/>
                    <a:p>
                      <a:r>
                        <a:rPr lang="ru-RU" sz="1200" dirty="0" smtClean="0"/>
                        <a:t>0,00</a:t>
                      </a:r>
                      <a:endParaRPr lang="ru-RU" sz="1200" dirty="0"/>
                    </a:p>
                  </a:txBody>
                  <a:tcPr/>
                </a:tc>
              </a:tr>
              <a:tr h="346837">
                <a:tc>
                  <a:txBody>
                    <a:bodyPr/>
                    <a:lstStyle/>
                    <a:p>
                      <a:r>
                        <a:rPr lang="ru-RU" sz="1200" dirty="0" smtClean="0"/>
                        <a:t>2022 год</a:t>
                      </a:r>
                      <a:endParaRPr lang="ru-RU" sz="1200" dirty="0"/>
                    </a:p>
                  </a:txBody>
                  <a:tcPr/>
                </a:tc>
                <a:tc>
                  <a:txBody>
                    <a:bodyPr/>
                    <a:lstStyle/>
                    <a:p>
                      <a:r>
                        <a:rPr lang="ru-RU" sz="1200" dirty="0" smtClean="0"/>
                        <a:t>0,00</a:t>
                      </a:r>
                      <a:endParaRPr lang="ru-RU" sz="1200" dirty="0"/>
                    </a:p>
                  </a:txBody>
                  <a:tcPr/>
                </a:tc>
              </a:tr>
            </a:tbl>
          </a:graphicData>
        </a:graphic>
      </p:graphicFrame>
      <p:sp>
        <p:nvSpPr>
          <p:cNvPr id="4" name="Объект 3"/>
          <p:cNvSpPr txBox="1">
            <a:spLocks/>
          </p:cNvSpPr>
          <p:nvPr/>
        </p:nvSpPr>
        <p:spPr>
          <a:xfrm>
            <a:off x="0" y="764704"/>
            <a:ext cx="6516216"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предоставление государственной поддержки для улучшения жилищных условий молодым семьям, признанным нуждающимися в улучшении жилищных условий, улучшение демографической ситуации в МО «</a:t>
            </a:r>
            <a:r>
              <a:rPr lang="ru-RU" sz="1200" dirty="0" err="1" smtClean="0"/>
              <a:t>Тахтамукайский</a:t>
            </a:r>
            <a:r>
              <a:rPr lang="ru-RU" sz="1200" dirty="0" smtClean="0"/>
              <a:t> район»</a:t>
            </a:r>
            <a:endParaRPr lang="ru-RU" sz="1200" b="1" dirty="0" smtClean="0"/>
          </a:p>
          <a:p>
            <a:pPr fontAlgn="auto"/>
            <a:r>
              <a:rPr lang="ru-RU" sz="1200" b="1" dirty="0" smtClean="0"/>
              <a:t>ЗАДАЧИ: </a:t>
            </a:r>
            <a:r>
              <a:rPr lang="ru-RU" sz="1200" dirty="0" smtClean="0"/>
              <a:t>обеспечение первичной финансовой поддержки молодых семей для приобретения жилого помещения или строительства индивидуального жилого дома; стимулирование накопления  молодыми семьями собственных денежных средств для приобретения жилья; привлечение дополнительных финансовых и инвестиционных ресурсов для содействия молодым семьям в приобретении жилья на долгосрочную перспективу; пропаганда новых приоритетов демографического поведения молодого населения, связанных с укреплением семейных отношений и многодетностью.</a:t>
            </a:r>
          </a:p>
          <a:p>
            <a:pPr marL="45720" indent="0" fontAlgn="auto">
              <a:buNone/>
            </a:pPr>
            <a:r>
              <a:rPr lang="ru-RU" sz="1200" b="1" dirty="0"/>
              <a:t> </a:t>
            </a:r>
            <a:r>
              <a:rPr lang="ru-RU" sz="1200" b="1" dirty="0" smtClean="0"/>
              <a:t> </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066127665"/>
              </p:ext>
            </p:extLst>
          </p:nvPr>
        </p:nvGraphicFramePr>
        <p:xfrm>
          <a:off x="34349" y="3429000"/>
          <a:ext cx="9143998" cy="2376263"/>
        </p:xfrm>
        <a:graphic>
          <a:graphicData uri="http://schemas.openxmlformats.org/drawingml/2006/table">
            <a:tbl>
              <a:tblPr firstRow="1" bandRow="1">
                <a:tableStyleId>{5C22544A-7EE6-4342-B048-85BDC9FD1C3A}</a:tableStyleId>
              </a:tblPr>
              <a:tblGrid>
                <a:gridCol w="4406997"/>
                <a:gridCol w="1028299"/>
                <a:gridCol w="1028299"/>
                <a:gridCol w="881399"/>
                <a:gridCol w="954849"/>
                <a:gridCol w="844155"/>
              </a:tblGrid>
              <a:tr h="1655042">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2018 год (факт)</a:t>
                      </a:r>
                      <a:endParaRPr lang="ru-RU" sz="1400" dirty="0"/>
                    </a:p>
                  </a:txBody>
                  <a:tcPr/>
                </a:tc>
                <a:tc>
                  <a:txBody>
                    <a:bodyPr/>
                    <a:lstStyle/>
                    <a:p>
                      <a:pPr algn="ctr"/>
                      <a:r>
                        <a:rPr lang="ru-RU" sz="1400" dirty="0" smtClean="0"/>
                        <a:t>2019 год (план)</a:t>
                      </a:r>
                      <a:endParaRPr lang="ru-RU" sz="1400" dirty="0"/>
                    </a:p>
                  </a:txBody>
                  <a:tcPr/>
                </a:tc>
                <a:tc>
                  <a:txBody>
                    <a:bodyPr/>
                    <a:lstStyle/>
                    <a:p>
                      <a:pPr algn="ctr"/>
                      <a:r>
                        <a:rPr lang="ru-RU" sz="1400" dirty="0" smtClean="0"/>
                        <a:t>2020 год</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2022год</a:t>
                      </a:r>
                      <a:endParaRPr lang="ru-RU" sz="1400" dirty="0"/>
                    </a:p>
                  </a:txBody>
                  <a:tcPr/>
                </a:tc>
              </a:tr>
              <a:tr h="721221">
                <a:tc>
                  <a:txBody>
                    <a:bodyPr/>
                    <a:lstStyle/>
                    <a:p>
                      <a:r>
                        <a:rPr lang="ru-RU" sz="1100" dirty="0" smtClean="0"/>
                        <a:t>Улучшение жилищных условий молодых семей (семьи)</a:t>
                      </a:r>
                      <a:endParaRPr lang="ru-RU" sz="1100" dirty="0"/>
                    </a:p>
                  </a:txBody>
                  <a:tcPr/>
                </a:tc>
                <a:tc>
                  <a:txBody>
                    <a:bodyPr/>
                    <a:lstStyle/>
                    <a:p>
                      <a:r>
                        <a:rPr lang="ru-RU" sz="1200" dirty="0" smtClean="0"/>
                        <a:t>13</a:t>
                      </a:r>
                      <a:endParaRPr lang="ru-RU" sz="1200" dirty="0"/>
                    </a:p>
                  </a:txBody>
                  <a:tcPr/>
                </a:tc>
                <a:tc>
                  <a:txBody>
                    <a:bodyPr/>
                    <a:lstStyle/>
                    <a:p>
                      <a:r>
                        <a:rPr lang="ru-RU" sz="1200" dirty="0" smtClean="0"/>
                        <a:t>20</a:t>
                      </a:r>
                      <a:endParaRPr lang="ru-RU" sz="1200" dirty="0"/>
                    </a:p>
                  </a:txBody>
                  <a:tcPr/>
                </a:tc>
                <a:tc>
                  <a:txBody>
                    <a:bodyPr/>
                    <a:lstStyle/>
                    <a:p>
                      <a:r>
                        <a:rPr lang="ru-RU" sz="1200" dirty="0" smtClean="0"/>
                        <a:t>18</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bl>
          </a:graphicData>
        </a:graphic>
      </p:graphicFrame>
    </p:spTree>
    <p:extLst>
      <p:ext uri="{BB962C8B-B14F-4D97-AF65-F5344CB8AC3E}">
        <p14:creationId xmlns:p14="http://schemas.microsoft.com/office/powerpoint/2010/main" val="1320739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«РАЗВИТИЕ ОБРАЗОВАНИЯ»</a:t>
            </a:r>
            <a:br>
              <a:rPr lang="ru-RU" sz="1200" dirty="0" smtClean="0"/>
            </a:br>
            <a:r>
              <a:rPr lang="ru-RU" sz="1200" dirty="0" smtClean="0"/>
              <a:t>СРОК РЕАЛИЗАЦИИ :2017-2020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594178663"/>
              </p:ext>
            </p:extLst>
          </p:nvPr>
        </p:nvGraphicFramePr>
        <p:xfrm>
          <a:off x="6559502" y="380739"/>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2018 год (факт)</a:t>
                      </a:r>
                      <a:endParaRPr lang="ru-RU" sz="1200" dirty="0"/>
                    </a:p>
                  </a:txBody>
                  <a:tcPr/>
                </a:tc>
                <a:tc>
                  <a:txBody>
                    <a:bodyPr/>
                    <a:lstStyle/>
                    <a:p>
                      <a:r>
                        <a:rPr lang="ru-RU" sz="1200" dirty="0" smtClean="0"/>
                        <a:t>1</a:t>
                      </a:r>
                      <a:r>
                        <a:rPr lang="ru-RU" sz="1200" baseline="0" dirty="0" smtClean="0"/>
                        <a:t> 252 500</a:t>
                      </a:r>
                      <a:r>
                        <a:rPr lang="ru-RU" sz="1200" dirty="0" smtClean="0"/>
                        <a:t>,0</a:t>
                      </a:r>
                      <a:endParaRPr lang="ru-RU" sz="1200" dirty="0"/>
                    </a:p>
                  </a:txBody>
                  <a:tcPr/>
                </a:tc>
              </a:tr>
              <a:tr h="346837">
                <a:tc>
                  <a:txBody>
                    <a:bodyPr/>
                    <a:lstStyle/>
                    <a:p>
                      <a:r>
                        <a:rPr lang="ru-RU" sz="1200" dirty="0" smtClean="0"/>
                        <a:t>2019 год (план)</a:t>
                      </a:r>
                      <a:endParaRPr lang="ru-RU" sz="1200" dirty="0"/>
                    </a:p>
                  </a:txBody>
                  <a:tcPr/>
                </a:tc>
                <a:tc>
                  <a:txBody>
                    <a:bodyPr/>
                    <a:lstStyle/>
                    <a:p>
                      <a:r>
                        <a:rPr lang="ru-RU" sz="1200" dirty="0" smtClean="0"/>
                        <a:t>1 300 872,0</a:t>
                      </a:r>
                      <a:endParaRPr lang="ru-RU" sz="1200" dirty="0"/>
                    </a:p>
                  </a:txBody>
                  <a:tcPr/>
                </a:tc>
              </a:tr>
              <a:tr h="346837">
                <a:tc>
                  <a:txBody>
                    <a:bodyPr/>
                    <a:lstStyle/>
                    <a:p>
                      <a:r>
                        <a:rPr lang="ru-RU" sz="1200" dirty="0" smtClean="0"/>
                        <a:t>2020</a:t>
                      </a:r>
                      <a:r>
                        <a:rPr lang="ru-RU" sz="1200" baseline="0" dirty="0" smtClean="0"/>
                        <a:t> год</a:t>
                      </a:r>
                      <a:endParaRPr lang="ru-RU" sz="1200" dirty="0"/>
                    </a:p>
                  </a:txBody>
                  <a:tcPr/>
                </a:tc>
                <a:tc>
                  <a:txBody>
                    <a:bodyPr/>
                    <a:lstStyle/>
                    <a:p>
                      <a:r>
                        <a:rPr lang="ru-RU" sz="1200" dirty="0" smtClean="0"/>
                        <a:t>883 904,0</a:t>
                      </a:r>
                      <a:endParaRPr lang="ru-RU" sz="1200" dirty="0"/>
                    </a:p>
                  </a:txBody>
                  <a:tcPr/>
                </a:tc>
              </a:tr>
              <a:tr h="346837">
                <a:tc>
                  <a:txBody>
                    <a:bodyPr/>
                    <a:lstStyle/>
                    <a:p>
                      <a:r>
                        <a:rPr lang="ru-RU" sz="1200" dirty="0" smtClean="0"/>
                        <a:t>2021</a:t>
                      </a:r>
                      <a:r>
                        <a:rPr lang="ru-RU" sz="1200" baseline="0" dirty="0" smtClean="0"/>
                        <a:t> </a:t>
                      </a:r>
                      <a:r>
                        <a:rPr lang="ru-RU" sz="1200" dirty="0" smtClean="0"/>
                        <a:t>год</a:t>
                      </a:r>
                      <a:endParaRPr lang="ru-RU" sz="1200" dirty="0"/>
                    </a:p>
                  </a:txBody>
                  <a:tcPr/>
                </a:tc>
                <a:tc>
                  <a:txBody>
                    <a:bodyPr/>
                    <a:lstStyle/>
                    <a:p>
                      <a:r>
                        <a:rPr lang="ru-RU" sz="1200" dirty="0" smtClean="0"/>
                        <a:t>898 870,0</a:t>
                      </a:r>
                      <a:endParaRPr lang="ru-RU" sz="1200" dirty="0"/>
                    </a:p>
                  </a:txBody>
                  <a:tcPr/>
                </a:tc>
              </a:tr>
              <a:tr h="346837">
                <a:tc>
                  <a:txBody>
                    <a:bodyPr/>
                    <a:lstStyle/>
                    <a:p>
                      <a:r>
                        <a:rPr lang="ru-RU" sz="1200" dirty="0" smtClean="0"/>
                        <a:t>2022 год</a:t>
                      </a:r>
                      <a:endParaRPr lang="ru-RU" sz="1200" dirty="0"/>
                    </a:p>
                  </a:txBody>
                  <a:tcPr/>
                </a:tc>
                <a:tc>
                  <a:txBody>
                    <a:bodyPr/>
                    <a:lstStyle/>
                    <a:p>
                      <a:r>
                        <a:rPr lang="ru-RU" sz="1200" dirty="0" smtClean="0"/>
                        <a:t>914 631,0</a:t>
                      </a:r>
                      <a:endParaRPr lang="ru-RU" sz="1200" dirty="0"/>
                    </a:p>
                  </a:txBody>
                  <a:tcPr/>
                </a:tc>
              </a:tr>
            </a:tbl>
          </a:graphicData>
        </a:graphic>
      </p:graphicFrame>
      <p:sp>
        <p:nvSpPr>
          <p:cNvPr id="4" name="Объект 3"/>
          <p:cNvSpPr txBox="1">
            <a:spLocks/>
          </p:cNvSpPr>
          <p:nvPr/>
        </p:nvSpPr>
        <p:spPr>
          <a:xfrm>
            <a:off x="0" y="764704"/>
            <a:ext cx="6516216" cy="1742066"/>
          </a:xfrm>
          <a:prstGeom prst="rect">
            <a:avLst/>
          </a:prstGeom>
        </p:spPr>
        <p:txBody>
          <a:bodyPr>
            <a:normAutofit fontScale="92500"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обеспечение доступности и высокого качества образования в </a:t>
            </a:r>
            <a:r>
              <a:rPr lang="ru-RU" sz="1200" dirty="0" err="1" smtClean="0"/>
              <a:t>Тахтамукайском</a:t>
            </a:r>
            <a:r>
              <a:rPr lang="ru-RU" sz="1200" dirty="0" smtClean="0"/>
              <a:t> районе для всех детей, имеющих право получения дошкольного, общего и среднего образования; выявление и поддержка талантливых детей и молодежи; создание новых мест в общеобразовательных учреждениях в соответствии с прогнозируемой потребностью и современными условиями обучения и т.д.</a:t>
            </a:r>
            <a:endParaRPr lang="ru-RU" sz="1200" b="1" dirty="0" smtClean="0"/>
          </a:p>
          <a:p>
            <a:pPr fontAlgn="auto"/>
            <a:r>
              <a:rPr lang="ru-RU" sz="1200" b="1" dirty="0" smtClean="0"/>
              <a:t>ЗАДАЧИ: </a:t>
            </a:r>
            <a:r>
              <a:rPr lang="ru-RU" sz="1200" dirty="0" smtClean="0"/>
              <a:t>модернизация дошкольного образования, создание условий для полного удовлетворения потребностей населения в данной услуге; обеспечение доступности всех видов образования для детей с ограниченными возможностями здоровья; обеспечение односменного режима обучения в 1-11 классах общеобразовательных учреждений, поэтапный перевод обучающихся в новые здания общеобразовательных учреждений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397376913"/>
              </p:ext>
            </p:extLst>
          </p:nvPr>
        </p:nvGraphicFramePr>
        <p:xfrm>
          <a:off x="1" y="2636912"/>
          <a:ext cx="9143998" cy="4039490"/>
        </p:xfrm>
        <a:graphic>
          <a:graphicData uri="http://schemas.openxmlformats.org/drawingml/2006/table">
            <a:tbl>
              <a:tblPr firstRow="1" bandRow="1">
                <a:tableStyleId>{5C22544A-7EE6-4342-B048-85BDC9FD1C3A}</a:tableStyleId>
              </a:tblPr>
              <a:tblGrid>
                <a:gridCol w="4406997"/>
                <a:gridCol w="1028299"/>
                <a:gridCol w="1028299"/>
                <a:gridCol w="881399"/>
                <a:gridCol w="954849"/>
                <a:gridCol w="844155"/>
              </a:tblGrid>
              <a:tr h="616674">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2018 год (факт)</a:t>
                      </a:r>
                      <a:endParaRPr lang="ru-RU" sz="1400" dirty="0"/>
                    </a:p>
                  </a:txBody>
                  <a:tcPr/>
                </a:tc>
                <a:tc>
                  <a:txBody>
                    <a:bodyPr/>
                    <a:lstStyle/>
                    <a:p>
                      <a:pPr algn="ctr"/>
                      <a:r>
                        <a:rPr lang="ru-RU" sz="1400" dirty="0" smtClean="0"/>
                        <a:t>2019 год (план)</a:t>
                      </a:r>
                      <a:endParaRPr lang="ru-RU" sz="1400" dirty="0"/>
                    </a:p>
                  </a:txBody>
                  <a:tcPr/>
                </a:tc>
                <a:tc>
                  <a:txBody>
                    <a:bodyPr/>
                    <a:lstStyle/>
                    <a:p>
                      <a:pPr algn="ctr"/>
                      <a:r>
                        <a:rPr lang="ru-RU" sz="1400" dirty="0" smtClean="0"/>
                        <a:t>2020 год</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r>
              <a:tr h="539590">
                <a:tc>
                  <a:txBody>
                    <a:bodyPr/>
                    <a:lstStyle/>
                    <a:p>
                      <a:r>
                        <a:rPr lang="ru-RU" sz="1100" dirty="0" smtClean="0"/>
                        <a:t>Уровень удовлетворенности населения качеством предоставляемых услуг в сфере образования, %</a:t>
                      </a:r>
                      <a:endParaRPr lang="ru-RU" sz="11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643936">
                <a:tc>
                  <a:txBody>
                    <a:bodyPr/>
                    <a:lstStyle/>
                    <a:p>
                      <a:r>
                        <a:rPr lang="ru-RU" sz="1100" dirty="0" smtClean="0"/>
                        <a:t>Отношение</a:t>
                      </a:r>
                      <a:r>
                        <a:rPr lang="ru-RU" sz="1100" baseline="0" dirty="0" smtClean="0"/>
                        <a:t> численности детей  3-7 лет, которым  предоставлена возможность получать услуги дошкольного  образования, к численности детей в возрасте</a:t>
                      </a:r>
                      <a:endParaRPr lang="ru-RU" sz="11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792088">
                <a:tc>
                  <a:txBody>
                    <a:bodyPr/>
                    <a:lstStyle/>
                    <a:p>
                      <a:r>
                        <a:rPr lang="ru-RU" sz="1100" dirty="0" smtClean="0"/>
                        <a:t>Удельный вес численности дошкольников, обучающихся по</a:t>
                      </a:r>
                      <a:r>
                        <a:rPr lang="ru-RU" sz="1100" baseline="0" dirty="0" smtClean="0"/>
                        <a:t> образовательным программам дошкольного  образования, в общем числе дошкольников, обучающихся по образовательным программам дошкольного образования, %</a:t>
                      </a:r>
                      <a:endParaRPr lang="ru-RU" sz="11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539590">
                <a:tc>
                  <a:txBody>
                    <a:bodyPr/>
                    <a:lstStyle/>
                    <a:p>
                      <a:r>
                        <a:rPr lang="ru-RU" sz="1100" dirty="0" smtClean="0"/>
                        <a:t>Охват детей в возрасте 5-18 лет программами дополнительного образования (удельный</a:t>
                      </a:r>
                      <a:r>
                        <a:rPr lang="ru-RU" sz="1100" baseline="0" dirty="0" smtClean="0"/>
                        <a:t> вес численности детей, получающих услуги дополнительного образования, в общей численности детей в возрасте 5-18 лет)</a:t>
                      </a:r>
                      <a:endParaRPr lang="ru-RU" sz="11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r>
              <a:tr h="685202">
                <a:tc>
                  <a:txBody>
                    <a:bodyPr/>
                    <a:lstStyle/>
                    <a:p>
                      <a:r>
                        <a:rPr lang="ru-RU" sz="1100" dirty="0" smtClean="0"/>
                        <a:t>Число новых мест в общеобразовательных учреждениях </a:t>
                      </a:r>
                      <a:r>
                        <a:rPr lang="ru-RU" sz="1100" dirty="0" err="1" smtClean="0"/>
                        <a:t>Тахтамукайского</a:t>
                      </a:r>
                      <a:r>
                        <a:rPr lang="ru-RU" sz="1100" dirty="0" smtClean="0"/>
                        <a:t> района, в том числе введенных за счет строительства (выкупа) новых зданий</a:t>
                      </a:r>
                      <a:endParaRPr lang="ru-RU" sz="1100" dirty="0"/>
                    </a:p>
                  </a:txBody>
                  <a:tcPr/>
                </a:tc>
                <a:tc>
                  <a:txBody>
                    <a:bodyPr/>
                    <a:lstStyle/>
                    <a:p>
                      <a:r>
                        <a:rPr lang="ru-RU" sz="1200" dirty="0" smtClean="0"/>
                        <a:t>-</a:t>
                      </a:r>
                      <a:endParaRPr lang="ru-RU" sz="1200" dirty="0"/>
                    </a:p>
                  </a:txBody>
                  <a:tcPr/>
                </a:tc>
                <a:tc>
                  <a:txBody>
                    <a:bodyPr/>
                    <a:lstStyle/>
                    <a:p>
                      <a:r>
                        <a:rPr lang="ru-RU" sz="1200" dirty="0" smtClean="0"/>
                        <a:t>990</a:t>
                      </a:r>
                      <a:endParaRPr lang="ru-RU" sz="1200" dirty="0"/>
                    </a:p>
                  </a:txBody>
                  <a:tcPr/>
                </a:tc>
                <a:tc>
                  <a:txBody>
                    <a:bodyPr/>
                    <a:lstStyle/>
                    <a:p>
                      <a:r>
                        <a:rPr lang="ru-RU" sz="1200" dirty="0" smtClean="0"/>
                        <a:t>1100</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bl>
          </a:graphicData>
        </a:graphic>
      </p:graphicFrame>
    </p:spTree>
    <p:extLst>
      <p:ext uri="{BB962C8B-B14F-4D97-AF65-F5344CB8AC3E}">
        <p14:creationId xmlns:p14="http://schemas.microsoft.com/office/powerpoint/2010/main" val="176939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9672" y="1556792"/>
            <a:ext cx="6034616"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021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92888" cy="441094"/>
          </a:xfrm>
        </p:spPr>
        <p:txBody>
          <a:bodyPr/>
          <a:lstStyle/>
          <a:p>
            <a:pPr algn="ctr"/>
            <a:r>
              <a:rPr lang="ru-RU" sz="1200" dirty="0" smtClean="0"/>
              <a:t>Перечень муниципальных </a:t>
            </a:r>
            <a:r>
              <a:rPr lang="ru-RU" sz="1200" dirty="0"/>
              <a:t>программ МО «</a:t>
            </a:r>
            <a:r>
              <a:rPr lang="ru-RU" sz="1200" dirty="0" err="1"/>
              <a:t>Тахтамукайский</a:t>
            </a:r>
            <a:r>
              <a:rPr lang="ru-RU" sz="1200" dirty="0"/>
              <a:t> район» на </a:t>
            </a:r>
            <a:r>
              <a:rPr lang="ru-RU" sz="1200" dirty="0" smtClean="0"/>
              <a:t>2020 г. (</a:t>
            </a:r>
            <a:r>
              <a:rPr lang="ru-RU" sz="1200" dirty="0" err="1" smtClean="0"/>
              <a:t>тыс.руб</a:t>
            </a:r>
            <a:r>
              <a:rPr lang="ru-RU" sz="1200" dirty="0" smtClean="0"/>
              <a:t>.)</a:t>
            </a:r>
            <a:endParaRPr lang="ru-RU" sz="1200" dirty="0"/>
          </a:p>
        </p:txBody>
      </p:sp>
      <p:graphicFrame>
        <p:nvGraphicFramePr>
          <p:cNvPr id="3" name="Таблица 2"/>
          <p:cNvGraphicFramePr>
            <a:graphicFrameLocks noGrp="1"/>
          </p:cNvGraphicFramePr>
          <p:nvPr>
            <p:extLst>
              <p:ext uri="{D42A27DB-BD31-4B8C-83A1-F6EECF244321}">
                <p14:modId xmlns:p14="http://schemas.microsoft.com/office/powerpoint/2010/main" val="1724553632"/>
              </p:ext>
            </p:extLst>
          </p:nvPr>
        </p:nvGraphicFramePr>
        <p:xfrm>
          <a:off x="395536" y="620688"/>
          <a:ext cx="8424936" cy="5925616"/>
        </p:xfrm>
        <a:graphic>
          <a:graphicData uri="http://schemas.openxmlformats.org/drawingml/2006/table">
            <a:tbl>
              <a:tblPr firstRow="1" bandRow="1">
                <a:tableStyleId>{5C22544A-7EE6-4342-B048-85BDC9FD1C3A}</a:tableStyleId>
              </a:tblPr>
              <a:tblGrid>
                <a:gridCol w="432048"/>
                <a:gridCol w="6768752"/>
                <a:gridCol w="1224136"/>
              </a:tblGrid>
              <a:tr h="360040">
                <a:tc>
                  <a:txBody>
                    <a:bodyPr/>
                    <a:lstStyle/>
                    <a:p>
                      <a:r>
                        <a:rPr lang="ru-RU" sz="1200" dirty="0" smtClean="0"/>
                        <a:t>№</a:t>
                      </a:r>
                      <a:endParaRPr lang="ru-RU" sz="1200" dirty="0"/>
                    </a:p>
                  </a:txBody>
                  <a:tcPr/>
                </a:tc>
                <a:tc>
                  <a:txBody>
                    <a:bodyPr/>
                    <a:lstStyle/>
                    <a:p>
                      <a:r>
                        <a:rPr lang="ru-RU" sz="1200" dirty="0" smtClean="0"/>
                        <a:t>Наименование программы</a:t>
                      </a:r>
                      <a:endParaRPr lang="ru-RU" sz="1200" dirty="0"/>
                    </a:p>
                  </a:txBody>
                  <a:tcPr/>
                </a:tc>
                <a:tc>
                  <a:txBody>
                    <a:bodyPr/>
                    <a:lstStyle/>
                    <a:p>
                      <a:r>
                        <a:rPr lang="ru-RU" sz="1200" dirty="0" smtClean="0"/>
                        <a:t>Сумма</a:t>
                      </a:r>
                      <a:endParaRPr lang="ru-RU" sz="1200" dirty="0"/>
                    </a:p>
                  </a:txBody>
                  <a:tcPr/>
                </a:tc>
              </a:tr>
              <a:tr h="360040">
                <a:tc>
                  <a:txBody>
                    <a:bodyPr/>
                    <a:lstStyle/>
                    <a:p>
                      <a:endParaRPr lang="ru-RU" sz="1200" dirty="0"/>
                    </a:p>
                  </a:txBody>
                  <a:tcPr/>
                </a:tc>
                <a:tc>
                  <a:txBody>
                    <a:bodyPr/>
                    <a:lstStyle/>
                    <a:p>
                      <a:pPr algn="ctr"/>
                      <a:r>
                        <a:rPr lang="ru-RU" sz="1200" b="1" dirty="0" smtClean="0"/>
                        <a:t>Физическая культура и спорт</a:t>
                      </a:r>
                      <a:endParaRPr lang="ru-RU" sz="1200" b="1" dirty="0"/>
                    </a:p>
                  </a:txBody>
                  <a:tcPr/>
                </a:tc>
                <a:tc>
                  <a:txBody>
                    <a:bodyPr/>
                    <a:lstStyle/>
                    <a:p>
                      <a:r>
                        <a:rPr lang="ru-RU" sz="1200" b="1" dirty="0" smtClean="0"/>
                        <a:t>75 948,0</a:t>
                      </a:r>
                      <a:endParaRPr lang="ru-RU" sz="1200" b="1" dirty="0"/>
                    </a:p>
                  </a:txBody>
                  <a:tcPr/>
                </a:tc>
              </a:tr>
              <a:tr h="360040">
                <a:tc>
                  <a:txBody>
                    <a:bodyPr/>
                    <a:lstStyle/>
                    <a:p>
                      <a:r>
                        <a:rPr lang="ru-RU" sz="1200" dirty="0" smtClean="0"/>
                        <a:t>1</a:t>
                      </a:r>
                      <a:endParaRPr lang="ru-RU" sz="1200" dirty="0"/>
                    </a:p>
                  </a:txBody>
                  <a:tcPr/>
                </a:tc>
                <a:tc>
                  <a:txBody>
                    <a:bodyPr/>
                    <a:lstStyle/>
                    <a:p>
                      <a:r>
                        <a:rPr lang="ru-RU" sz="1200" dirty="0" smtClean="0"/>
                        <a:t>МП «Развитие массовой физической культуры и спорта»</a:t>
                      </a:r>
                      <a:endParaRPr lang="ru-RU" sz="1200" dirty="0"/>
                    </a:p>
                  </a:txBody>
                  <a:tcPr/>
                </a:tc>
                <a:tc>
                  <a:txBody>
                    <a:bodyPr/>
                    <a:lstStyle/>
                    <a:p>
                      <a:r>
                        <a:rPr lang="ru-RU" sz="1200" dirty="0" smtClean="0"/>
                        <a:t>75 948,0</a:t>
                      </a:r>
                      <a:endParaRPr lang="ru-RU" sz="1200" dirty="0"/>
                    </a:p>
                  </a:txBody>
                  <a:tcPr/>
                </a:tc>
              </a:tr>
              <a:tr h="288032">
                <a:tc>
                  <a:txBody>
                    <a:bodyPr/>
                    <a:lstStyle/>
                    <a:p>
                      <a:endParaRPr lang="ru-RU" sz="1200" dirty="0"/>
                    </a:p>
                  </a:txBody>
                  <a:tcPr/>
                </a:tc>
                <a:tc>
                  <a:txBody>
                    <a:bodyPr/>
                    <a:lstStyle/>
                    <a:p>
                      <a:pPr algn="ctr"/>
                      <a:r>
                        <a:rPr lang="ru-RU" sz="1200" b="1" dirty="0" smtClean="0"/>
                        <a:t>Культура</a:t>
                      </a:r>
                      <a:endParaRPr lang="ru-RU" sz="1200" b="1" dirty="0"/>
                    </a:p>
                  </a:txBody>
                  <a:tcPr/>
                </a:tc>
                <a:tc>
                  <a:txBody>
                    <a:bodyPr/>
                    <a:lstStyle/>
                    <a:p>
                      <a:r>
                        <a:rPr lang="ru-RU" sz="1200" b="1" dirty="0" smtClean="0"/>
                        <a:t>120 590,0</a:t>
                      </a:r>
                      <a:endParaRPr lang="ru-RU" sz="1200" b="1" dirty="0"/>
                    </a:p>
                  </a:txBody>
                  <a:tcPr/>
                </a:tc>
              </a:tr>
              <a:tr h="343272">
                <a:tc>
                  <a:txBody>
                    <a:bodyPr/>
                    <a:lstStyle/>
                    <a:p>
                      <a:r>
                        <a:rPr lang="ru-RU" sz="1200" dirty="0" smtClean="0"/>
                        <a:t>2</a:t>
                      </a:r>
                      <a:endParaRPr lang="ru-RU" sz="1200" dirty="0"/>
                    </a:p>
                  </a:txBody>
                  <a:tcPr/>
                </a:tc>
                <a:tc>
                  <a:txBody>
                    <a:bodyPr/>
                    <a:lstStyle/>
                    <a:p>
                      <a:r>
                        <a:rPr lang="ru-RU" sz="1200" dirty="0" smtClean="0"/>
                        <a:t>МП</a:t>
                      </a:r>
                      <a:r>
                        <a:rPr lang="ru-RU" sz="1200" baseline="0" dirty="0" smtClean="0"/>
                        <a:t> «Обеспечение деятельности учреждений культуры»</a:t>
                      </a:r>
                      <a:endParaRPr lang="ru-RU" sz="1200" dirty="0"/>
                    </a:p>
                  </a:txBody>
                  <a:tcPr/>
                </a:tc>
                <a:tc>
                  <a:txBody>
                    <a:bodyPr/>
                    <a:lstStyle/>
                    <a:p>
                      <a:r>
                        <a:rPr lang="ru-RU" sz="1200" baseline="0" dirty="0" smtClean="0"/>
                        <a:t>120 590</a:t>
                      </a:r>
                      <a:r>
                        <a:rPr lang="ru-RU" sz="1200" dirty="0" smtClean="0"/>
                        <a:t>,0</a:t>
                      </a:r>
                      <a:endParaRPr lang="ru-RU" sz="1200" dirty="0"/>
                    </a:p>
                  </a:txBody>
                  <a:tcPr/>
                </a:tc>
              </a:tr>
              <a:tr h="288032">
                <a:tc>
                  <a:txBody>
                    <a:bodyPr/>
                    <a:lstStyle/>
                    <a:p>
                      <a:endParaRPr lang="ru-RU" sz="1200" dirty="0"/>
                    </a:p>
                  </a:txBody>
                  <a:tcPr/>
                </a:tc>
                <a:tc>
                  <a:txBody>
                    <a:bodyPr/>
                    <a:lstStyle/>
                    <a:p>
                      <a:pPr algn="ctr"/>
                      <a:r>
                        <a:rPr lang="ru-RU" sz="1200" b="1" dirty="0" smtClean="0"/>
                        <a:t>Национальная экономика</a:t>
                      </a:r>
                      <a:endParaRPr lang="ru-RU" sz="1200" b="1" dirty="0"/>
                    </a:p>
                  </a:txBody>
                  <a:tcPr/>
                </a:tc>
                <a:tc>
                  <a:txBody>
                    <a:bodyPr/>
                    <a:lstStyle/>
                    <a:p>
                      <a:r>
                        <a:rPr lang="ru-RU" sz="1200" b="1" dirty="0" smtClean="0"/>
                        <a:t>8</a:t>
                      </a:r>
                      <a:r>
                        <a:rPr lang="ru-RU" sz="1200" b="1" baseline="0" dirty="0" smtClean="0"/>
                        <a:t> 300</a:t>
                      </a:r>
                      <a:r>
                        <a:rPr lang="ru-RU" sz="1200" b="1" dirty="0" smtClean="0"/>
                        <a:t>,0</a:t>
                      </a:r>
                      <a:endParaRPr lang="ru-RU" sz="1200" b="1" dirty="0"/>
                    </a:p>
                  </a:txBody>
                  <a:tcPr/>
                </a:tc>
              </a:tr>
              <a:tr h="343272">
                <a:tc>
                  <a:txBody>
                    <a:bodyPr/>
                    <a:lstStyle/>
                    <a:p>
                      <a:r>
                        <a:rPr lang="ru-RU" sz="1200" dirty="0" smtClean="0"/>
                        <a:t>3</a:t>
                      </a:r>
                      <a:endParaRPr lang="ru-RU" sz="1200" dirty="0"/>
                    </a:p>
                  </a:txBody>
                  <a:tcPr/>
                </a:tc>
                <a:tc>
                  <a:txBody>
                    <a:bodyPr/>
                    <a:lstStyle/>
                    <a:p>
                      <a:r>
                        <a:rPr lang="ru-RU" sz="1200" dirty="0" smtClean="0"/>
                        <a:t>МП</a:t>
                      </a:r>
                      <a:r>
                        <a:rPr lang="ru-RU" sz="1200" baseline="0" dirty="0" smtClean="0"/>
                        <a:t> «Развитие малого и среднего предпринимательства»</a:t>
                      </a:r>
                      <a:endParaRPr lang="ru-RU" sz="1200" dirty="0"/>
                    </a:p>
                  </a:txBody>
                  <a:tcPr/>
                </a:tc>
                <a:tc>
                  <a:txBody>
                    <a:bodyPr/>
                    <a:lstStyle/>
                    <a:p>
                      <a:r>
                        <a:rPr lang="ru-RU" sz="1200" dirty="0" smtClean="0"/>
                        <a:t>1 600,0</a:t>
                      </a:r>
                      <a:endParaRPr lang="ru-RU" sz="1200" dirty="0"/>
                    </a:p>
                  </a:txBody>
                  <a:tcPr/>
                </a:tc>
              </a:tr>
              <a:tr h="360040">
                <a:tc>
                  <a:txBody>
                    <a:bodyPr/>
                    <a:lstStyle/>
                    <a:p>
                      <a:r>
                        <a:rPr lang="ru-RU" sz="1200" dirty="0" smtClean="0"/>
                        <a:t>4</a:t>
                      </a:r>
                      <a:endParaRPr lang="ru-RU" sz="1200" dirty="0"/>
                    </a:p>
                  </a:txBody>
                  <a:tcPr/>
                </a:tc>
                <a:tc>
                  <a:txBody>
                    <a:bodyPr/>
                    <a:lstStyle/>
                    <a:p>
                      <a:pPr algn="l"/>
                      <a:r>
                        <a:rPr lang="ru-RU" sz="1200" dirty="0" smtClean="0"/>
                        <a:t>МП «Градостроительное развитие и формирование земельных участков»</a:t>
                      </a:r>
                    </a:p>
                  </a:txBody>
                  <a:tcPr/>
                </a:tc>
                <a:tc>
                  <a:txBody>
                    <a:bodyPr/>
                    <a:lstStyle/>
                    <a:p>
                      <a:r>
                        <a:rPr lang="ru-RU" sz="1200" dirty="0" smtClean="0"/>
                        <a:t>6 700,0</a:t>
                      </a:r>
                      <a:endParaRPr lang="ru-RU" sz="1200" b="0" dirty="0"/>
                    </a:p>
                  </a:txBody>
                  <a:tcPr/>
                </a:tc>
              </a:tr>
              <a:tr h="432048">
                <a:tc>
                  <a:txBody>
                    <a:bodyPr/>
                    <a:lstStyle/>
                    <a:p>
                      <a:endParaRPr lang="ru-RU" sz="1200" dirty="0"/>
                    </a:p>
                  </a:txBody>
                  <a:tcPr/>
                </a:tc>
                <a:tc>
                  <a:txBody>
                    <a:bodyPr/>
                    <a:lstStyle/>
                    <a:p>
                      <a:pPr algn="ctr"/>
                      <a:r>
                        <a:rPr lang="ru-RU" sz="1200" b="1" dirty="0" smtClean="0"/>
                        <a:t>Общегосударственные расходы</a:t>
                      </a:r>
                    </a:p>
                    <a:p>
                      <a:pPr algn="ctr"/>
                      <a:endParaRPr lang="ru-RU" sz="1200" dirty="0" smtClean="0"/>
                    </a:p>
                  </a:txBody>
                  <a:tcPr/>
                </a:tc>
                <a:tc>
                  <a:txBody>
                    <a:bodyPr/>
                    <a:lstStyle/>
                    <a:p>
                      <a:r>
                        <a:rPr lang="ru-RU" sz="1200" b="1" dirty="0" smtClean="0"/>
                        <a:t>65 944,0</a:t>
                      </a:r>
                      <a:endParaRPr lang="ru-RU" sz="1200" b="1" dirty="0"/>
                    </a:p>
                  </a:txBody>
                  <a:tcPr/>
                </a:tc>
              </a:tr>
              <a:tr h="345936">
                <a:tc>
                  <a:txBody>
                    <a:bodyPr/>
                    <a:lstStyle/>
                    <a:p>
                      <a:r>
                        <a:rPr lang="ru-RU" sz="1200" dirty="0" smtClean="0"/>
                        <a:t>5</a:t>
                      </a:r>
                      <a:endParaRPr lang="ru-RU" sz="1200" dirty="0"/>
                    </a:p>
                  </a:txBody>
                  <a:tcPr/>
                </a:tc>
                <a:tc>
                  <a:txBody>
                    <a:bodyPr/>
                    <a:lstStyle/>
                    <a:p>
                      <a:r>
                        <a:rPr lang="ru-RU" sz="1200" dirty="0" smtClean="0"/>
                        <a:t>МП</a:t>
                      </a:r>
                      <a:r>
                        <a:rPr lang="ru-RU" sz="1200" baseline="0" dirty="0" smtClean="0"/>
                        <a:t> «Профилактика правонарушений»</a:t>
                      </a:r>
                      <a:endParaRPr lang="ru-RU" sz="1200" dirty="0"/>
                    </a:p>
                  </a:txBody>
                  <a:tcPr/>
                </a:tc>
                <a:tc>
                  <a:txBody>
                    <a:bodyPr/>
                    <a:lstStyle/>
                    <a:p>
                      <a:r>
                        <a:rPr lang="ru-RU" sz="1200" dirty="0" smtClean="0"/>
                        <a:t>3</a:t>
                      </a:r>
                      <a:r>
                        <a:rPr lang="ru-RU" sz="1200" baseline="0" dirty="0" smtClean="0"/>
                        <a:t> 960</a:t>
                      </a:r>
                      <a:r>
                        <a:rPr lang="ru-RU" sz="1200" dirty="0" smtClean="0"/>
                        <a:t>,0</a:t>
                      </a:r>
                      <a:endParaRPr lang="ru-RU" sz="1200" dirty="0"/>
                    </a:p>
                  </a:txBody>
                  <a:tcPr/>
                </a:tc>
              </a:tr>
              <a:tr h="525780">
                <a:tc>
                  <a:txBody>
                    <a:bodyPr/>
                    <a:lstStyle/>
                    <a:p>
                      <a:r>
                        <a:rPr lang="ru-RU" sz="1200" dirty="0" smtClean="0"/>
                        <a:t>6</a:t>
                      </a:r>
                      <a:endParaRPr lang="ru-RU" sz="1200" dirty="0"/>
                    </a:p>
                  </a:txBody>
                  <a:tcPr/>
                </a:tc>
                <a:tc>
                  <a:txBody>
                    <a:bodyPr/>
                    <a:lstStyle/>
                    <a:p>
                      <a:r>
                        <a:rPr lang="ru-RU" sz="1200" dirty="0" smtClean="0"/>
                        <a:t>МП «Основные</a:t>
                      </a:r>
                      <a:r>
                        <a:rPr lang="ru-RU" sz="1200" baseline="0" dirty="0" smtClean="0"/>
                        <a:t> мероприятия по противодействию проявлений терроризма и экстремизма на территории МО «</a:t>
                      </a:r>
                      <a:r>
                        <a:rPr lang="ru-RU" sz="1200" baseline="0" dirty="0" err="1" smtClean="0"/>
                        <a:t>Тахтамукайский</a:t>
                      </a:r>
                      <a:r>
                        <a:rPr lang="ru-RU" sz="1200" baseline="0" dirty="0" smtClean="0"/>
                        <a:t> район»</a:t>
                      </a:r>
                      <a:endParaRPr lang="ru-RU" sz="1200" dirty="0"/>
                    </a:p>
                  </a:txBody>
                  <a:tcPr/>
                </a:tc>
                <a:tc>
                  <a:txBody>
                    <a:bodyPr/>
                    <a:lstStyle/>
                    <a:p>
                      <a:r>
                        <a:rPr lang="ru-RU" sz="1200" dirty="0" smtClean="0"/>
                        <a:t>1 637,0</a:t>
                      </a:r>
                      <a:endParaRPr lang="ru-RU" sz="1200" dirty="0"/>
                    </a:p>
                  </a:txBody>
                  <a:tcPr/>
                </a:tc>
              </a:tr>
              <a:tr h="525780">
                <a:tc>
                  <a:txBody>
                    <a:bodyPr/>
                    <a:lstStyle/>
                    <a:p>
                      <a:r>
                        <a:rPr lang="ru-RU" sz="1200" dirty="0" smtClean="0"/>
                        <a:t>7</a:t>
                      </a:r>
                      <a:endParaRPr lang="ru-RU" sz="1200" dirty="0"/>
                    </a:p>
                  </a:txBody>
                  <a:tcPr/>
                </a:tc>
                <a:tc>
                  <a:txBody>
                    <a:bodyPr/>
                    <a:lstStyle/>
                    <a:p>
                      <a:r>
                        <a:rPr lang="ru-RU" sz="1200" dirty="0" smtClean="0"/>
                        <a:t>МП «Комплексные меры противодействия злоупотреблению наркотиками и их незаконному обороту на территории </a:t>
                      </a:r>
                      <a:r>
                        <a:rPr lang="ru-RU" sz="1200" dirty="0" err="1" smtClean="0"/>
                        <a:t>Тахтамукайского</a:t>
                      </a:r>
                      <a:r>
                        <a:rPr lang="ru-RU" sz="1200" dirty="0" smtClean="0"/>
                        <a:t> района»</a:t>
                      </a:r>
                      <a:endParaRPr lang="ru-RU" sz="1200" dirty="0"/>
                    </a:p>
                  </a:txBody>
                  <a:tcPr/>
                </a:tc>
                <a:tc>
                  <a:txBody>
                    <a:bodyPr/>
                    <a:lstStyle/>
                    <a:p>
                      <a:r>
                        <a:rPr lang="ru-RU" sz="1200" dirty="0" smtClean="0"/>
                        <a:t>50,0</a:t>
                      </a:r>
                      <a:endParaRPr lang="ru-RU" sz="1200" dirty="0"/>
                    </a:p>
                  </a:txBody>
                  <a:tcPr/>
                </a:tc>
              </a:tr>
              <a:tr h="316592">
                <a:tc>
                  <a:txBody>
                    <a:bodyPr/>
                    <a:lstStyle/>
                    <a:p>
                      <a:r>
                        <a:rPr lang="ru-RU" sz="1200" dirty="0" smtClean="0"/>
                        <a:t>8</a:t>
                      </a:r>
                      <a:endParaRPr lang="ru-RU" sz="1200" dirty="0"/>
                    </a:p>
                  </a:txBody>
                  <a:tcPr/>
                </a:tc>
                <a:tc>
                  <a:txBody>
                    <a:bodyPr/>
                    <a:lstStyle/>
                    <a:p>
                      <a:r>
                        <a:rPr lang="ru-RU" sz="1200" dirty="0" smtClean="0"/>
                        <a:t>МП</a:t>
                      </a:r>
                      <a:r>
                        <a:rPr lang="ru-RU" sz="1200" baseline="0" dirty="0" smtClean="0"/>
                        <a:t> «Обеспечение безопасности дорожного движения в МО «</a:t>
                      </a:r>
                      <a:r>
                        <a:rPr lang="ru-RU" sz="1200" baseline="0" dirty="0" err="1" smtClean="0"/>
                        <a:t>Тахтамукайский</a:t>
                      </a:r>
                      <a:r>
                        <a:rPr lang="ru-RU" sz="1200" baseline="0" dirty="0" smtClean="0"/>
                        <a:t> район»</a:t>
                      </a:r>
                      <a:endParaRPr lang="ru-RU" sz="1200" dirty="0"/>
                    </a:p>
                  </a:txBody>
                  <a:tcPr/>
                </a:tc>
                <a:tc>
                  <a:txBody>
                    <a:bodyPr/>
                    <a:lstStyle/>
                    <a:p>
                      <a:r>
                        <a:rPr lang="ru-RU" sz="1200" dirty="0" smtClean="0"/>
                        <a:t>430,0</a:t>
                      </a:r>
                      <a:endParaRPr lang="ru-RU" sz="1200" dirty="0"/>
                    </a:p>
                  </a:txBody>
                  <a:tcPr/>
                </a:tc>
              </a:tr>
              <a:tr h="525780">
                <a:tc>
                  <a:txBody>
                    <a:bodyPr/>
                    <a:lstStyle/>
                    <a:p>
                      <a:r>
                        <a:rPr lang="ru-RU" sz="1200" dirty="0" smtClean="0"/>
                        <a:t>9</a:t>
                      </a:r>
                      <a:endParaRPr lang="ru-RU" sz="1200" dirty="0"/>
                    </a:p>
                  </a:txBody>
                  <a:tcPr/>
                </a:tc>
                <a:tc>
                  <a:txBody>
                    <a:bodyPr/>
                    <a:lstStyle/>
                    <a:p>
                      <a:r>
                        <a:rPr lang="ru-RU" sz="1200" dirty="0" smtClean="0"/>
                        <a:t>МП «Санитарное и экологическое благополучие МО «</a:t>
                      </a:r>
                      <a:r>
                        <a:rPr lang="ru-RU" sz="1200" dirty="0" err="1" smtClean="0"/>
                        <a:t>Тахтамукайский</a:t>
                      </a:r>
                      <a:r>
                        <a:rPr lang="ru-RU" sz="1200" dirty="0" smtClean="0"/>
                        <a:t> район»</a:t>
                      </a:r>
                      <a:endParaRPr lang="ru-RU" sz="1200" dirty="0"/>
                    </a:p>
                  </a:txBody>
                  <a:tcPr/>
                </a:tc>
                <a:tc>
                  <a:txBody>
                    <a:bodyPr/>
                    <a:lstStyle/>
                    <a:p>
                      <a:r>
                        <a:rPr lang="ru-RU" sz="1200" dirty="0" smtClean="0"/>
                        <a:t>75,0</a:t>
                      </a:r>
                      <a:endParaRPr lang="ru-RU" sz="1200" dirty="0"/>
                    </a:p>
                  </a:txBody>
                  <a:tcPr/>
                </a:tc>
              </a:tr>
              <a:tr h="525780">
                <a:tc>
                  <a:txBody>
                    <a:bodyPr/>
                    <a:lstStyle/>
                    <a:p>
                      <a:r>
                        <a:rPr lang="ru-RU" sz="1200" dirty="0" smtClean="0"/>
                        <a:t>10</a:t>
                      </a:r>
                      <a:endParaRPr lang="ru-RU" sz="1200" dirty="0"/>
                    </a:p>
                  </a:txBody>
                  <a:tcPr/>
                </a:tc>
                <a:tc>
                  <a:txBody>
                    <a:bodyPr/>
                    <a:lstStyle/>
                    <a:p>
                      <a:r>
                        <a:rPr lang="ru-RU" sz="1200" dirty="0" smtClean="0"/>
                        <a:t>МП «Профилактика безнадзорности и правонарушений среди несовершеннолетних»</a:t>
                      </a:r>
                      <a:endParaRPr lang="ru-RU" sz="1200" dirty="0"/>
                    </a:p>
                  </a:txBody>
                  <a:tcPr/>
                </a:tc>
                <a:tc>
                  <a:txBody>
                    <a:bodyPr/>
                    <a:lstStyle/>
                    <a:p>
                      <a:r>
                        <a:rPr lang="ru-RU" sz="1200" dirty="0" smtClean="0"/>
                        <a:t>100,0</a:t>
                      </a:r>
                      <a:endParaRPr lang="ru-RU" sz="1200" dirty="0"/>
                    </a:p>
                  </a:txBody>
                  <a:tcPr/>
                </a:tc>
              </a:tr>
            </a:tbl>
          </a:graphicData>
        </a:graphic>
      </p:graphicFrame>
    </p:spTree>
    <p:extLst>
      <p:ext uri="{BB962C8B-B14F-4D97-AF65-F5344CB8AC3E}">
        <p14:creationId xmlns:p14="http://schemas.microsoft.com/office/powerpoint/2010/main" val="599642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15035055"/>
              </p:ext>
            </p:extLst>
          </p:nvPr>
        </p:nvGraphicFramePr>
        <p:xfrm>
          <a:off x="179512" y="360637"/>
          <a:ext cx="8712968" cy="6164707"/>
        </p:xfrm>
        <a:graphic>
          <a:graphicData uri="http://schemas.openxmlformats.org/drawingml/2006/table">
            <a:tbl>
              <a:tblPr>
                <a:tableStyleId>{5C22544A-7EE6-4342-B048-85BDC9FD1C3A}</a:tableStyleId>
              </a:tblPr>
              <a:tblGrid>
                <a:gridCol w="504056"/>
                <a:gridCol w="7128792"/>
                <a:gridCol w="1080120"/>
              </a:tblGrid>
              <a:tr h="320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11</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«Энергосбережение и </a:t>
                      </a:r>
                      <a:r>
                        <a:rPr kumimoji="0" lang="ru-RU" sz="1200" u="none" strike="noStrike" cap="none" normalizeH="0" baseline="0" dirty="0" err="1" smtClean="0">
                          <a:ln>
                            <a:noFill/>
                          </a:ln>
                          <a:effectLst/>
                        </a:rPr>
                        <a:t>энергоэффективность</a:t>
                      </a:r>
                      <a:r>
                        <a:rPr kumimoji="0" lang="ru-RU" sz="1200" u="none" strike="noStrike" cap="none" normalizeH="0" baseline="0" dirty="0" smtClean="0">
                          <a:ln>
                            <a:noFill/>
                          </a:ln>
                          <a:effectLst/>
                        </a:rPr>
                        <a:t> на объектах социальной сферы»</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500,0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12</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«Гармонизация межнациональных отношений и развития национальных культур на территории МО «</a:t>
                      </a:r>
                      <a:r>
                        <a:rPr kumimoji="0" lang="ru-RU" sz="1200" u="none" strike="noStrike" cap="none" normalizeH="0" baseline="0" dirty="0" err="1" smtClean="0">
                          <a:ln>
                            <a:noFill/>
                          </a:ln>
                          <a:effectLst/>
                        </a:rPr>
                        <a:t>Тахтамукайский</a:t>
                      </a:r>
                      <a:r>
                        <a:rPr kumimoji="0" lang="ru-RU" sz="1200" u="none" strike="noStrike" cap="none" normalizeH="0" baseline="0" dirty="0" smtClean="0">
                          <a:ln>
                            <a:noFill/>
                          </a:ln>
                          <a:effectLst/>
                        </a:rPr>
                        <a:t> район»</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100,0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13</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«Обеспечение социально-значимых объектов жизнеобеспечения резервными источниками энергосбережения»</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600,0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14</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«Управление муниципальными финансами и муниципальным долгом»</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58 192,0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433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15</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МП «Улучшение демографической ситуации в МО «</a:t>
                      </a:r>
                      <a:r>
                        <a:rPr kumimoji="0" lang="ru-RU" sz="1200" b="0" i="0" u="none" strike="noStrike" cap="none" normalizeH="0" baseline="0" dirty="0" err="1" smtClean="0">
                          <a:ln>
                            <a:noFill/>
                          </a:ln>
                          <a:solidFill>
                            <a:srgbClr val="000000"/>
                          </a:solidFill>
                          <a:effectLst/>
                          <a:latin typeface="+mn-lt"/>
                          <a:cs typeface="Arial" charset="0"/>
                        </a:rPr>
                        <a:t>Тахтамукайский</a:t>
                      </a:r>
                      <a:r>
                        <a:rPr kumimoji="0" lang="ru-RU" sz="1200" b="0" i="0" u="none" strike="noStrike" cap="none" normalizeH="0" baseline="0" dirty="0" smtClean="0">
                          <a:ln>
                            <a:noFill/>
                          </a:ln>
                          <a:solidFill>
                            <a:srgbClr val="000000"/>
                          </a:solidFill>
                          <a:effectLst/>
                          <a:latin typeface="+mn-lt"/>
                          <a:cs typeface="Arial" charset="0"/>
                        </a:rPr>
                        <a:t> район»</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300,0</a:t>
                      </a:r>
                    </a:p>
                  </a:txBody>
                  <a:tcPr horzOverflow="overflow"/>
                </a:tc>
              </a:tr>
              <a:tr h="433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Социальная политика</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5 075,0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302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16</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Устойчивое развитие сельских территорий в </a:t>
                      </a:r>
                      <a:r>
                        <a:rPr kumimoji="0" lang="ru-RU" sz="1200" u="none" strike="noStrike" cap="none" normalizeH="0" baseline="0" dirty="0" err="1" smtClean="0">
                          <a:ln>
                            <a:noFill/>
                          </a:ln>
                          <a:effectLst/>
                        </a:rPr>
                        <a:t>Тахтамукайском</a:t>
                      </a:r>
                      <a:r>
                        <a:rPr kumimoji="0" lang="ru-RU" sz="1200" u="none" strike="noStrike" cap="none" normalizeH="0" baseline="0" dirty="0" smtClean="0">
                          <a:ln>
                            <a:noFill/>
                          </a:ln>
                          <a:effectLst/>
                        </a:rPr>
                        <a:t> районе»</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dk1"/>
                          </a:solidFill>
                          <a:effectLst/>
                          <a:latin typeface="+mn-lt"/>
                          <a:cs typeface="+mn-cs"/>
                        </a:rPr>
                        <a:t>0,00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17</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«Обеспечение жильем молодых семей на территории  сельских поселений»</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dk1"/>
                          </a:solidFill>
                          <a:effectLst/>
                          <a:latin typeface="+mn-lt"/>
                          <a:cs typeface="+mn-cs"/>
                        </a:rPr>
                        <a:t>5075,0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Образование</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884 704,0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n-lt"/>
                        </a:rPr>
                        <a:t>18</a:t>
                      </a:r>
                      <a:endParaRPr kumimoji="0" lang="ru-RU" sz="12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МП «Молодежная политика в МО «</a:t>
                      </a:r>
                      <a:r>
                        <a:rPr kumimoji="0" lang="ru-RU" sz="1200" b="0" i="0" u="none" strike="noStrike" cap="none" normalizeH="0" baseline="0" dirty="0" err="1" smtClean="0">
                          <a:ln>
                            <a:noFill/>
                          </a:ln>
                          <a:solidFill>
                            <a:srgbClr val="000000"/>
                          </a:solidFill>
                          <a:effectLst/>
                          <a:latin typeface="+mn-lt"/>
                          <a:cs typeface="Arial" charset="0"/>
                        </a:rPr>
                        <a:t>Тахтамукайский</a:t>
                      </a:r>
                      <a:r>
                        <a:rPr kumimoji="0" lang="ru-RU" sz="1200" b="0" i="0" u="none" strike="noStrike" cap="none" normalizeH="0" baseline="0" dirty="0" smtClean="0">
                          <a:ln>
                            <a:noFill/>
                          </a:ln>
                          <a:solidFill>
                            <a:srgbClr val="000000"/>
                          </a:solidFill>
                          <a:effectLst/>
                          <a:latin typeface="+mn-lt"/>
                          <a:cs typeface="Arial" charset="0"/>
                        </a:rPr>
                        <a:t> район»</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n-lt"/>
                        </a:rPr>
                        <a:t>200,0</a:t>
                      </a:r>
                      <a:endParaRPr kumimoji="0" lang="ru-RU" sz="1200" b="0" i="0" u="none" strike="noStrike" cap="none" normalizeH="0" baseline="0" dirty="0" smtClean="0">
                        <a:ln>
                          <a:noFill/>
                        </a:ln>
                        <a:solidFill>
                          <a:srgbClr val="000000"/>
                        </a:solidFill>
                        <a:effectLst/>
                        <a:latin typeface="+mn-lt"/>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n-lt"/>
                        </a:rPr>
                        <a:t>19</a:t>
                      </a:r>
                      <a:endParaRPr kumimoji="0" lang="ru-RU" sz="12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МП «Развитие образования»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883 904,0</a:t>
                      </a:r>
                    </a:p>
                  </a:txBody>
                  <a:tcPr horzOverflow="overflow"/>
                </a:tc>
              </a:tr>
              <a:tr h="3411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20</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МП «Формирование доступной среды для инвалидов маломобильных групп населения в учреждениях образования»</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600,0</a:t>
                      </a:r>
                    </a:p>
                  </a:txBody>
                  <a:tcPr horzOverflow="overflow"/>
                </a:tc>
              </a:tr>
            </a:tbl>
          </a:graphicData>
        </a:graphic>
      </p:graphicFrame>
    </p:spTree>
    <p:extLst>
      <p:ext uri="{BB962C8B-B14F-4D97-AF65-F5344CB8AC3E}">
        <p14:creationId xmlns:p14="http://schemas.microsoft.com/office/powerpoint/2010/main" val="2098386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84068094"/>
              </p:ext>
            </p:extLst>
          </p:nvPr>
        </p:nvGraphicFramePr>
        <p:xfrm>
          <a:off x="323528" y="188641"/>
          <a:ext cx="8291264" cy="3601321"/>
        </p:xfrm>
        <a:graphic>
          <a:graphicData uri="http://schemas.openxmlformats.org/drawingml/2006/table">
            <a:tbl>
              <a:tblPr>
                <a:tableStyleId>{5C22544A-7EE6-4342-B048-85BDC9FD1C3A}</a:tableStyleId>
              </a:tblPr>
              <a:tblGrid>
                <a:gridCol w="491257"/>
                <a:gridCol w="6637535"/>
                <a:gridCol w="1162472"/>
              </a:tblGrid>
              <a:tr h="360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Жилищно-коммунальное хозяйство</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0,0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76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dk1"/>
                          </a:solidFill>
                          <a:effectLst/>
                          <a:latin typeface="+mn-lt"/>
                          <a:cs typeface="+mn-cs"/>
                        </a:rPr>
                        <a:t>21</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«Формирование современной городской среды  в МО «</a:t>
                      </a:r>
                      <a:r>
                        <a:rPr kumimoji="0" lang="ru-RU" sz="1200" u="none" strike="noStrike" cap="none" normalizeH="0" baseline="0" dirty="0" err="1" smtClean="0">
                          <a:ln>
                            <a:noFill/>
                          </a:ln>
                          <a:effectLst/>
                        </a:rPr>
                        <a:t>Тахтамукайкий</a:t>
                      </a:r>
                      <a:r>
                        <a:rPr kumimoji="0" lang="ru-RU" sz="1200" u="none" strike="noStrike" cap="none" normalizeH="0" baseline="0" dirty="0" smtClean="0">
                          <a:ln>
                            <a:noFill/>
                          </a:ln>
                          <a:effectLst/>
                        </a:rPr>
                        <a:t> район»</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dk1"/>
                          </a:solidFill>
                          <a:effectLst/>
                          <a:latin typeface="+mn-lt"/>
                          <a:cs typeface="+mn-cs"/>
                        </a:rPr>
                        <a:t>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745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Средства массовой информации</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 </a:t>
                      </a:r>
                      <a:r>
                        <a:rPr kumimoji="0" lang="ru-RU" sz="1200" b="1" u="none" strike="noStrike" cap="none" normalizeH="0" baseline="0" dirty="0" smtClean="0">
                          <a:ln>
                            <a:noFill/>
                          </a:ln>
                          <a:effectLst/>
                        </a:rPr>
                        <a:t>15 016,0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7696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22</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«Поддержка и развитие печатного средства массовой информации МО «</a:t>
                      </a:r>
                      <a:r>
                        <a:rPr kumimoji="0" lang="ru-RU" sz="1200" u="none" strike="noStrike" cap="none" normalizeH="0" baseline="0" dirty="0" err="1" smtClean="0">
                          <a:ln>
                            <a:noFill/>
                          </a:ln>
                          <a:effectLst/>
                        </a:rPr>
                        <a:t>Тахтамукайский</a:t>
                      </a:r>
                      <a:r>
                        <a:rPr kumimoji="0" lang="ru-RU" sz="1200" u="none" strike="noStrike" cap="none" normalizeH="0" baseline="0" dirty="0" smtClean="0">
                          <a:ln>
                            <a:noFill/>
                          </a:ln>
                          <a:effectLst/>
                        </a:rPr>
                        <a:t> район»</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4 363,0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23</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МП «Развитие телевидения на территории </a:t>
                      </a:r>
                      <a:r>
                        <a:rPr kumimoji="0" lang="ru-RU" sz="1200" b="0" i="0" u="none" strike="noStrike" cap="none" normalizeH="0" baseline="0" dirty="0" err="1" smtClean="0">
                          <a:ln>
                            <a:noFill/>
                          </a:ln>
                          <a:solidFill>
                            <a:srgbClr val="000000"/>
                          </a:solidFill>
                          <a:effectLst/>
                          <a:latin typeface="+mn-lt"/>
                          <a:cs typeface="Arial" charset="0"/>
                        </a:rPr>
                        <a:t>Тахтамукайского</a:t>
                      </a:r>
                      <a:r>
                        <a:rPr kumimoji="0" lang="ru-RU" sz="1200" b="0" i="0" u="none" strike="noStrike" cap="none" normalizeH="0" baseline="0" dirty="0" smtClean="0">
                          <a:ln>
                            <a:noFill/>
                          </a:ln>
                          <a:solidFill>
                            <a:srgbClr val="000000"/>
                          </a:solidFill>
                          <a:effectLst/>
                          <a:latin typeface="+mn-lt"/>
                          <a:cs typeface="Arial" charset="0"/>
                        </a:rPr>
                        <a:t> района»</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10 653,0</a:t>
                      </a: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ВСЕГО:</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1 175 577,0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bl>
          </a:graphicData>
        </a:graphic>
      </p:graphicFrame>
    </p:spTree>
    <p:extLst>
      <p:ext uri="{BB962C8B-B14F-4D97-AF65-F5344CB8AC3E}">
        <p14:creationId xmlns:p14="http://schemas.microsoft.com/office/powerpoint/2010/main" val="580583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1"/>
            <a:ext cx="7992888" cy="432048"/>
          </a:xfrm>
        </p:spPr>
        <p:txBody>
          <a:bodyPr>
            <a:normAutofit/>
          </a:bodyPr>
          <a:lstStyle/>
          <a:p>
            <a:pPr marL="320040" indent="-320040" algn="l" fontAlgn="auto">
              <a:spcAft>
                <a:spcPts val="0"/>
              </a:spcAft>
              <a:buClr>
                <a:schemeClr val="accent6">
                  <a:lumMod val="75000"/>
                </a:schemeClr>
              </a:buClr>
              <a:defRPr/>
            </a:pPr>
            <a:r>
              <a:rPr lang="ru-RU" sz="1400" dirty="0" smtClean="0"/>
              <a:t>Перечень ведомственных целевых программ МО «</a:t>
            </a:r>
            <a:r>
              <a:rPr lang="ru-RU" sz="1400" dirty="0" err="1" smtClean="0"/>
              <a:t>Тахтамукайский</a:t>
            </a:r>
            <a:r>
              <a:rPr lang="ru-RU" sz="1400" dirty="0" smtClean="0"/>
              <a:t> район» на 2020 г.</a:t>
            </a:r>
            <a:endParaRPr lang="ru-RU" sz="1400" dirty="0"/>
          </a:p>
        </p:txBody>
      </p:sp>
      <p:graphicFrame>
        <p:nvGraphicFramePr>
          <p:cNvPr id="4" name="Таблица 3"/>
          <p:cNvGraphicFramePr>
            <a:graphicFrameLocks noGrp="1"/>
          </p:cNvGraphicFramePr>
          <p:nvPr>
            <p:extLst>
              <p:ext uri="{D42A27DB-BD31-4B8C-83A1-F6EECF244321}">
                <p14:modId xmlns:p14="http://schemas.microsoft.com/office/powerpoint/2010/main" val="1362319494"/>
              </p:ext>
            </p:extLst>
          </p:nvPr>
        </p:nvGraphicFramePr>
        <p:xfrm>
          <a:off x="395288" y="764705"/>
          <a:ext cx="8280920" cy="5427340"/>
        </p:xfrm>
        <a:graphic>
          <a:graphicData uri="http://schemas.openxmlformats.org/drawingml/2006/table">
            <a:tbl>
              <a:tblPr firstRow="1" bandRow="1">
                <a:tableStyleId>{5C22544A-7EE6-4342-B048-85BDC9FD1C3A}</a:tableStyleId>
              </a:tblPr>
              <a:tblGrid>
                <a:gridCol w="360288"/>
                <a:gridCol w="6941977"/>
                <a:gridCol w="978655"/>
              </a:tblGrid>
              <a:tr h="695320">
                <a:tc>
                  <a:txBody>
                    <a:bodyPr/>
                    <a:lstStyle/>
                    <a:p>
                      <a:r>
                        <a:rPr lang="ru-RU" sz="1600" dirty="0" smtClean="0"/>
                        <a:t>№</a:t>
                      </a:r>
                      <a:endParaRPr lang="ru-RU" sz="1600" dirty="0"/>
                    </a:p>
                  </a:txBody>
                  <a:tcPr/>
                </a:tc>
                <a:tc>
                  <a:txBody>
                    <a:bodyPr/>
                    <a:lstStyle/>
                    <a:p>
                      <a:r>
                        <a:rPr lang="ru-RU" sz="1600" dirty="0" smtClean="0"/>
                        <a:t>Наименование программы</a:t>
                      </a:r>
                      <a:endParaRPr lang="ru-RU" sz="1600" dirty="0"/>
                    </a:p>
                  </a:txBody>
                  <a:tcPr>
                    <a:solidFill>
                      <a:schemeClr val="tx2">
                        <a:lumMod val="60000"/>
                        <a:lumOff val="40000"/>
                      </a:schemeClr>
                    </a:solidFill>
                  </a:tcPr>
                </a:tc>
                <a:tc>
                  <a:txBody>
                    <a:bodyPr/>
                    <a:lstStyle/>
                    <a:p>
                      <a:r>
                        <a:rPr lang="ru-RU" sz="1600" dirty="0" smtClean="0"/>
                        <a:t>Сумма</a:t>
                      </a:r>
                      <a:endParaRPr lang="ru-RU" sz="1600" dirty="0"/>
                    </a:p>
                  </a:txBody>
                  <a:tcPr/>
                </a:tc>
              </a:tr>
              <a:tr h="525780">
                <a:tc>
                  <a:txBody>
                    <a:bodyPr/>
                    <a:lstStyle/>
                    <a:p>
                      <a:endParaRPr lang="ru-RU" sz="1400" dirty="0"/>
                    </a:p>
                  </a:txBody>
                  <a:tcPr/>
                </a:tc>
                <a:tc>
                  <a:txBody>
                    <a:bodyPr/>
                    <a:lstStyle/>
                    <a:p>
                      <a:pPr algn="ctr"/>
                      <a:r>
                        <a:rPr lang="ru-RU" sz="1400" b="1" dirty="0" smtClean="0"/>
                        <a:t>Физическая культура и спорт</a:t>
                      </a:r>
                      <a:endParaRPr lang="ru-RU" sz="1400" b="1" dirty="0"/>
                    </a:p>
                  </a:txBody>
                  <a:tcPr/>
                </a:tc>
                <a:tc>
                  <a:txBody>
                    <a:bodyPr/>
                    <a:lstStyle/>
                    <a:p>
                      <a:r>
                        <a:rPr lang="ru-RU" sz="1400" b="1" dirty="0" smtClean="0"/>
                        <a:t>2000,0</a:t>
                      </a:r>
                      <a:endParaRPr lang="ru-RU" sz="1400" b="1" dirty="0"/>
                    </a:p>
                  </a:txBody>
                  <a:tcPr/>
                </a:tc>
              </a:tr>
              <a:tr h="525780">
                <a:tc>
                  <a:txBody>
                    <a:bodyPr/>
                    <a:lstStyle/>
                    <a:p>
                      <a:r>
                        <a:rPr lang="ru-RU" sz="1400" dirty="0" smtClean="0"/>
                        <a:t>1</a:t>
                      </a:r>
                      <a:endParaRPr lang="ru-RU" sz="1400" dirty="0"/>
                    </a:p>
                  </a:txBody>
                  <a:tcPr/>
                </a:tc>
                <a:tc>
                  <a:txBody>
                    <a:bodyPr/>
                    <a:lstStyle/>
                    <a:p>
                      <a:r>
                        <a:rPr lang="ru-RU" sz="1400" dirty="0" smtClean="0"/>
                        <a:t>ВЦП «Развитие массовой физической культуры и спорта среди населения»</a:t>
                      </a:r>
                      <a:endParaRPr lang="ru-RU" sz="1400" dirty="0"/>
                    </a:p>
                  </a:txBody>
                  <a:tcPr/>
                </a:tc>
                <a:tc>
                  <a:txBody>
                    <a:bodyPr/>
                    <a:lstStyle/>
                    <a:p>
                      <a:r>
                        <a:rPr lang="ru-RU" sz="1400" dirty="0" smtClean="0"/>
                        <a:t>2000,0</a:t>
                      </a:r>
                      <a:endParaRPr lang="ru-RU" sz="1400" dirty="0"/>
                    </a:p>
                  </a:txBody>
                  <a:tcPr/>
                </a:tc>
              </a:tr>
              <a:tr h="525780">
                <a:tc>
                  <a:txBody>
                    <a:bodyPr/>
                    <a:lstStyle/>
                    <a:p>
                      <a:endParaRPr lang="ru-RU" sz="1400" dirty="0"/>
                    </a:p>
                  </a:txBody>
                  <a:tcPr/>
                </a:tc>
                <a:tc>
                  <a:txBody>
                    <a:bodyPr/>
                    <a:lstStyle/>
                    <a:p>
                      <a:pPr algn="ctr"/>
                      <a:r>
                        <a:rPr lang="ru-RU" sz="1400" b="1" dirty="0" smtClean="0"/>
                        <a:t>Культура</a:t>
                      </a:r>
                      <a:endParaRPr lang="ru-RU" sz="1400" b="1" dirty="0"/>
                    </a:p>
                  </a:txBody>
                  <a:tcPr/>
                </a:tc>
                <a:tc>
                  <a:txBody>
                    <a:bodyPr/>
                    <a:lstStyle/>
                    <a:p>
                      <a:r>
                        <a:rPr lang="ru-RU" sz="1400" b="1" dirty="0" smtClean="0"/>
                        <a:t>4</a:t>
                      </a:r>
                      <a:r>
                        <a:rPr lang="ru-RU" sz="1400" b="1" baseline="0" dirty="0" smtClean="0"/>
                        <a:t> 700</a:t>
                      </a:r>
                      <a:r>
                        <a:rPr lang="ru-RU" sz="1400" b="1" dirty="0" smtClean="0"/>
                        <a:t>,0</a:t>
                      </a:r>
                      <a:endParaRPr lang="ru-RU" sz="1400" b="1" dirty="0"/>
                    </a:p>
                  </a:txBody>
                  <a:tcPr/>
                </a:tc>
              </a:tr>
              <a:tr h="525780">
                <a:tc>
                  <a:txBody>
                    <a:bodyPr/>
                    <a:lstStyle/>
                    <a:p>
                      <a:r>
                        <a:rPr lang="ru-RU" sz="1400" dirty="0" smtClean="0"/>
                        <a:t>2</a:t>
                      </a:r>
                      <a:endParaRPr lang="ru-RU" sz="1400" dirty="0"/>
                    </a:p>
                  </a:txBody>
                  <a:tcPr/>
                </a:tc>
                <a:tc>
                  <a:txBody>
                    <a:bodyPr/>
                    <a:lstStyle/>
                    <a:p>
                      <a:r>
                        <a:rPr lang="ru-RU" sz="1400" dirty="0" smtClean="0"/>
                        <a:t>ВЦП</a:t>
                      </a:r>
                      <a:r>
                        <a:rPr lang="ru-RU" sz="1400" baseline="0" dirty="0" smtClean="0"/>
                        <a:t> «Развитие культуры»</a:t>
                      </a:r>
                      <a:endParaRPr lang="ru-RU" sz="1400" dirty="0"/>
                    </a:p>
                  </a:txBody>
                  <a:tcPr/>
                </a:tc>
                <a:tc>
                  <a:txBody>
                    <a:bodyPr/>
                    <a:lstStyle/>
                    <a:p>
                      <a:r>
                        <a:rPr lang="ru-RU" sz="1400" dirty="0" smtClean="0"/>
                        <a:t>4</a:t>
                      </a:r>
                      <a:r>
                        <a:rPr lang="ru-RU" sz="1400" baseline="0" dirty="0" smtClean="0"/>
                        <a:t> 7</a:t>
                      </a:r>
                      <a:r>
                        <a:rPr lang="ru-RU" sz="1400" dirty="0" smtClean="0"/>
                        <a:t>00,0</a:t>
                      </a:r>
                      <a:endParaRPr lang="ru-RU" sz="1400" dirty="0"/>
                    </a:p>
                  </a:txBody>
                  <a:tcPr/>
                </a:tc>
              </a:tr>
              <a:tr h="525780">
                <a:tc>
                  <a:txBody>
                    <a:bodyPr/>
                    <a:lstStyle/>
                    <a:p>
                      <a:endParaRPr lang="ru-RU" sz="1400" dirty="0"/>
                    </a:p>
                  </a:txBody>
                  <a:tcPr/>
                </a:tc>
                <a:tc>
                  <a:txBody>
                    <a:bodyPr/>
                    <a:lstStyle/>
                    <a:p>
                      <a:pPr algn="ctr"/>
                      <a:r>
                        <a:rPr lang="ru-RU" sz="1400" b="1" dirty="0" smtClean="0"/>
                        <a:t>Национальная экономика</a:t>
                      </a:r>
                      <a:endParaRPr lang="ru-RU" sz="1400" b="1" dirty="0"/>
                    </a:p>
                  </a:txBody>
                  <a:tcPr/>
                </a:tc>
                <a:tc>
                  <a:txBody>
                    <a:bodyPr/>
                    <a:lstStyle/>
                    <a:p>
                      <a:r>
                        <a:rPr lang="ru-RU" sz="1400" b="1" dirty="0" smtClean="0"/>
                        <a:t>800,0</a:t>
                      </a:r>
                      <a:endParaRPr lang="ru-RU" sz="1400" b="1" dirty="0"/>
                    </a:p>
                  </a:txBody>
                  <a:tcPr/>
                </a:tc>
              </a:tr>
              <a:tr h="525780">
                <a:tc>
                  <a:txBody>
                    <a:bodyPr/>
                    <a:lstStyle/>
                    <a:p>
                      <a:r>
                        <a:rPr lang="ru-RU" sz="1400" dirty="0" smtClean="0"/>
                        <a:t>3</a:t>
                      </a:r>
                      <a:endParaRPr lang="ru-RU" sz="1400" dirty="0"/>
                    </a:p>
                  </a:txBody>
                  <a:tcPr/>
                </a:tc>
                <a:tc>
                  <a:txBody>
                    <a:bodyPr/>
                    <a:lstStyle/>
                    <a:p>
                      <a:r>
                        <a:rPr lang="ru-RU" sz="1400" dirty="0" smtClean="0"/>
                        <a:t>ВЦП</a:t>
                      </a:r>
                      <a:r>
                        <a:rPr lang="ru-RU" sz="1400" baseline="0" dirty="0" smtClean="0"/>
                        <a:t> «Регулирование земельно-имущественных отношений»</a:t>
                      </a:r>
                      <a:endParaRPr lang="ru-RU" sz="1400" dirty="0"/>
                    </a:p>
                  </a:txBody>
                  <a:tcPr/>
                </a:tc>
                <a:tc>
                  <a:txBody>
                    <a:bodyPr/>
                    <a:lstStyle/>
                    <a:p>
                      <a:r>
                        <a:rPr lang="ru-RU" sz="1400" dirty="0" smtClean="0"/>
                        <a:t>800,0</a:t>
                      </a:r>
                      <a:endParaRPr lang="ru-RU" sz="1400" dirty="0"/>
                    </a:p>
                  </a:txBody>
                  <a:tcPr/>
                </a:tc>
              </a:tr>
              <a:tr h="525780">
                <a:tc>
                  <a:txBody>
                    <a:bodyPr/>
                    <a:lstStyle/>
                    <a:p>
                      <a:endParaRPr lang="ru-RU" sz="1400" dirty="0"/>
                    </a:p>
                  </a:txBody>
                  <a:tcPr/>
                </a:tc>
                <a:tc>
                  <a:txBody>
                    <a:bodyPr/>
                    <a:lstStyle/>
                    <a:p>
                      <a:pPr algn="ctr"/>
                      <a:r>
                        <a:rPr lang="ru-RU" sz="1400" b="1" dirty="0" smtClean="0"/>
                        <a:t>Общегосударственные расходы</a:t>
                      </a:r>
                    </a:p>
                    <a:p>
                      <a:pPr algn="ctr"/>
                      <a:endParaRPr lang="ru-RU" sz="1400" dirty="0" smtClean="0"/>
                    </a:p>
                  </a:txBody>
                  <a:tcPr/>
                </a:tc>
                <a:tc>
                  <a:txBody>
                    <a:bodyPr/>
                    <a:lstStyle/>
                    <a:p>
                      <a:r>
                        <a:rPr lang="ru-RU" sz="1400" b="1" dirty="0" smtClean="0"/>
                        <a:t>6 273,0</a:t>
                      </a:r>
                      <a:endParaRPr lang="ru-RU" sz="1400" b="1" dirty="0"/>
                    </a:p>
                  </a:txBody>
                  <a:tcPr/>
                </a:tc>
              </a:tr>
              <a:tr h="525780">
                <a:tc>
                  <a:txBody>
                    <a:bodyPr/>
                    <a:lstStyle/>
                    <a:p>
                      <a:r>
                        <a:rPr lang="ru-RU" sz="1400" dirty="0" smtClean="0"/>
                        <a:t>4</a:t>
                      </a:r>
                      <a:endParaRPr lang="ru-RU" sz="1400" dirty="0"/>
                    </a:p>
                  </a:txBody>
                  <a:tcPr/>
                </a:tc>
                <a:tc>
                  <a:txBody>
                    <a:bodyPr/>
                    <a:lstStyle/>
                    <a:p>
                      <a:r>
                        <a:rPr lang="ru-RU" sz="1400" dirty="0" smtClean="0"/>
                        <a:t>ВЦП «О противодействии коррупции»</a:t>
                      </a:r>
                      <a:endParaRPr lang="ru-RU" sz="1400" dirty="0"/>
                    </a:p>
                  </a:txBody>
                  <a:tcPr/>
                </a:tc>
                <a:tc>
                  <a:txBody>
                    <a:bodyPr/>
                    <a:lstStyle/>
                    <a:p>
                      <a:r>
                        <a:rPr lang="ru-RU" sz="1400" dirty="0" smtClean="0"/>
                        <a:t>5673,0</a:t>
                      </a:r>
                      <a:endParaRPr lang="ru-RU" sz="1400" dirty="0"/>
                    </a:p>
                  </a:txBody>
                  <a:tcPr/>
                </a:tc>
              </a:tr>
              <a:tr h="525780">
                <a:tc>
                  <a:txBody>
                    <a:bodyPr/>
                    <a:lstStyle/>
                    <a:p>
                      <a:r>
                        <a:rPr lang="ru-RU" sz="1400" dirty="0" smtClean="0"/>
                        <a:t>5</a:t>
                      </a:r>
                      <a:endParaRPr lang="ru-RU" sz="1400" dirty="0"/>
                    </a:p>
                  </a:txBody>
                  <a:tcPr/>
                </a:tc>
                <a:tc>
                  <a:txBody>
                    <a:bodyPr/>
                    <a:lstStyle/>
                    <a:p>
                      <a:r>
                        <a:rPr lang="ru-RU" sz="1400" dirty="0" smtClean="0"/>
                        <a:t>ВЦП «Организация</a:t>
                      </a:r>
                      <a:r>
                        <a:rPr lang="ru-RU" sz="1400" baseline="0" dirty="0" smtClean="0"/>
                        <a:t> временного трудоустройства несовершеннолетних </a:t>
                      </a:r>
                      <a:r>
                        <a:rPr lang="ru-RU" sz="1400" dirty="0" smtClean="0"/>
                        <a:t>» граждан от 14 до 18 лет в свободное от учебы время»</a:t>
                      </a:r>
                      <a:endParaRPr lang="ru-RU" sz="1400" dirty="0"/>
                    </a:p>
                  </a:txBody>
                  <a:tcPr/>
                </a:tc>
                <a:tc>
                  <a:txBody>
                    <a:bodyPr/>
                    <a:lstStyle/>
                    <a:p>
                      <a:r>
                        <a:rPr lang="ru-RU" sz="1400" dirty="0" smtClean="0"/>
                        <a:t>600,0</a:t>
                      </a:r>
                      <a:endParaRPr lang="ru-RU" sz="1400"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936898541"/>
              </p:ext>
            </p:extLst>
          </p:nvPr>
        </p:nvGraphicFramePr>
        <p:xfrm>
          <a:off x="457200" y="116636"/>
          <a:ext cx="8280920" cy="4902398"/>
        </p:xfrm>
        <a:graphic>
          <a:graphicData uri="http://schemas.openxmlformats.org/drawingml/2006/table">
            <a:tbl>
              <a:tblPr firstRow="1" bandRow="1">
                <a:tableStyleId>{5C22544A-7EE6-4342-B048-85BDC9FD1C3A}</a:tableStyleId>
              </a:tblPr>
              <a:tblGrid>
                <a:gridCol w="360288"/>
                <a:gridCol w="6941977"/>
                <a:gridCol w="978655"/>
              </a:tblGrid>
              <a:tr h="885386">
                <a:tc>
                  <a:txBody>
                    <a:bodyPr/>
                    <a:lstStyle/>
                    <a:p>
                      <a:r>
                        <a:rPr lang="ru-RU" sz="1600" dirty="0" smtClean="0"/>
                        <a:t>№</a:t>
                      </a:r>
                      <a:endParaRPr lang="ru-RU" sz="1600" dirty="0"/>
                    </a:p>
                  </a:txBody>
                  <a:tcPr/>
                </a:tc>
                <a:tc>
                  <a:txBody>
                    <a:bodyPr/>
                    <a:lstStyle/>
                    <a:p>
                      <a:r>
                        <a:rPr lang="ru-RU" sz="1600" dirty="0" smtClean="0"/>
                        <a:t>Наименование программы</a:t>
                      </a:r>
                      <a:endParaRPr lang="ru-RU" sz="1600" dirty="0"/>
                    </a:p>
                  </a:txBody>
                  <a:tcPr>
                    <a:solidFill>
                      <a:schemeClr val="tx2">
                        <a:lumMod val="60000"/>
                        <a:lumOff val="40000"/>
                      </a:schemeClr>
                    </a:solidFill>
                  </a:tcPr>
                </a:tc>
                <a:tc>
                  <a:txBody>
                    <a:bodyPr/>
                    <a:lstStyle/>
                    <a:p>
                      <a:r>
                        <a:rPr lang="ru-RU" sz="1600" dirty="0" smtClean="0"/>
                        <a:t>Сумма</a:t>
                      </a:r>
                      <a:endParaRPr lang="ru-RU" sz="1600" dirty="0"/>
                    </a:p>
                  </a:txBody>
                  <a:tcPr/>
                </a:tc>
              </a:tr>
              <a:tr h="669502">
                <a:tc>
                  <a:txBody>
                    <a:bodyPr/>
                    <a:lstStyle/>
                    <a:p>
                      <a:endParaRPr lang="ru-RU" sz="1400" dirty="0"/>
                    </a:p>
                  </a:txBody>
                  <a:tcPr/>
                </a:tc>
                <a:tc>
                  <a:txBody>
                    <a:bodyPr/>
                    <a:lstStyle/>
                    <a:p>
                      <a:pPr algn="ctr"/>
                      <a:r>
                        <a:rPr lang="ru-RU" sz="1400" b="1" dirty="0" smtClean="0"/>
                        <a:t>Образование</a:t>
                      </a:r>
                      <a:endParaRPr lang="ru-RU" sz="1400" b="1" dirty="0"/>
                    </a:p>
                  </a:txBody>
                  <a:tcPr/>
                </a:tc>
                <a:tc>
                  <a:txBody>
                    <a:bodyPr/>
                    <a:lstStyle/>
                    <a:p>
                      <a:r>
                        <a:rPr lang="ru-RU" sz="1400" b="1" dirty="0" smtClean="0"/>
                        <a:t>6</a:t>
                      </a:r>
                      <a:r>
                        <a:rPr lang="ru-RU" sz="1400" b="1" baseline="0" dirty="0" smtClean="0"/>
                        <a:t> 965</a:t>
                      </a:r>
                      <a:r>
                        <a:rPr lang="ru-RU" sz="1400" b="1" dirty="0" smtClean="0"/>
                        <a:t>,0</a:t>
                      </a:r>
                      <a:endParaRPr lang="ru-RU" sz="1400" b="1" dirty="0"/>
                    </a:p>
                  </a:txBody>
                  <a:tcPr/>
                </a:tc>
              </a:tr>
              <a:tr h="669502">
                <a:tc>
                  <a:txBody>
                    <a:bodyPr/>
                    <a:lstStyle/>
                    <a:p>
                      <a:r>
                        <a:rPr lang="ru-RU" sz="1400" dirty="0" smtClean="0"/>
                        <a:t>6</a:t>
                      </a:r>
                      <a:endParaRPr lang="ru-RU" sz="1400" dirty="0"/>
                    </a:p>
                  </a:txBody>
                  <a:tcPr/>
                </a:tc>
                <a:tc>
                  <a:txBody>
                    <a:bodyPr/>
                    <a:lstStyle/>
                    <a:p>
                      <a:r>
                        <a:rPr lang="ru-RU" sz="1400" dirty="0" smtClean="0"/>
                        <a:t>ВЦП «Модернизация дошкольного образования </a:t>
                      </a:r>
                      <a:r>
                        <a:rPr lang="ru-RU" sz="1400" dirty="0" err="1" smtClean="0"/>
                        <a:t>Тахтамукайского</a:t>
                      </a:r>
                      <a:r>
                        <a:rPr lang="ru-RU" sz="1400" dirty="0" smtClean="0"/>
                        <a:t> района»</a:t>
                      </a:r>
                      <a:endParaRPr lang="ru-RU" sz="1400" dirty="0"/>
                    </a:p>
                  </a:txBody>
                  <a:tcPr/>
                </a:tc>
                <a:tc>
                  <a:txBody>
                    <a:bodyPr/>
                    <a:lstStyle/>
                    <a:p>
                      <a:r>
                        <a:rPr lang="ru-RU" sz="1400" dirty="0" smtClean="0"/>
                        <a:t>800,0</a:t>
                      </a:r>
                      <a:endParaRPr lang="ru-RU" sz="1400" dirty="0"/>
                    </a:p>
                  </a:txBody>
                  <a:tcPr/>
                </a:tc>
              </a:tr>
              <a:tr h="669502">
                <a:tc>
                  <a:txBody>
                    <a:bodyPr/>
                    <a:lstStyle/>
                    <a:p>
                      <a:r>
                        <a:rPr lang="ru-RU" sz="1400" dirty="0" smtClean="0"/>
                        <a:t>7</a:t>
                      </a:r>
                      <a:endParaRPr lang="ru-RU" sz="1400" dirty="0"/>
                    </a:p>
                  </a:txBody>
                  <a:tcPr/>
                </a:tc>
                <a:tc>
                  <a:txBody>
                    <a:bodyPr/>
                    <a:lstStyle/>
                    <a:p>
                      <a:r>
                        <a:rPr lang="ru-RU" sz="1400" dirty="0" smtClean="0"/>
                        <a:t>ВЦП</a:t>
                      </a:r>
                      <a:r>
                        <a:rPr lang="ru-RU" sz="1400" baseline="0" dirty="0" smtClean="0"/>
                        <a:t> «Безопасность образовательного учреждения»</a:t>
                      </a:r>
                      <a:endParaRPr lang="ru-RU" sz="1400" dirty="0"/>
                    </a:p>
                  </a:txBody>
                  <a:tcPr/>
                </a:tc>
                <a:tc>
                  <a:txBody>
                    <a:bodyPr/>
                    <a:lstStyle/>
                    <a:p>
                      <a:r>
                        <a:rPr lang="ru-RU" sz="1400" dirty="0" smtClean="0"/>
                        <a:t>700,0</a:t>
                      </a:r>
                      <a:endParaRPr lang="ru-RU" sz="1400" dirty="0"/>
                    </a:p>
                  </a:txBody>
                  <a:tcPr/>
                </a:tc>
              </a:tr>
              <a:tr h="669502">
                <a:tc>
                  <a:txBody>
                    <a:bodyPr/>
                    <a:lstStyle/>
                    <a:p>
                      <a:r>
                        <a:rPr lang="ru-RU" sz="1400" dirty="0" smtClean="0"/>
                        <a:t>8</a:t>
                      </a:r>
                      <a:endParaRPr lang="ru-RU" sz="1400" dirty="0"/>
                    </a:p>
                  </a:txBody>
                  <a:tcPr/>
                </a:tc>
                <a:tc>
                  <a:txBody>
                    <a:bodyPr/>
                    <a:lstStyle/>
                    <a:p>
                      <a:pPr algn="l"/>
                      <a:r>
                        <a:rPr lang="ru-RU" sz="1400" b="0" dirty="0" smtClean="0"/>
                        <a:t>ВЦП «Совершенствование материально- технической базы муниципальных</a:t>
                      </a:r>
                      <a:r>
                        <a:rPr lang="ru-RU" sz="1400" b="0" baseline="0" dirty="0" smtClean="0"/>
                        <a:t> бюджетных образовательных учреждений»</a:t>
                      </a:r>
                      <a:endParaRPr lang="ru-RU" sz="1400" b="0" dirty="0"/>
                    </a:p>
                  </a:txBody>
                  <a:tcPr/>
                </a:tc>
                <a:tc>
                  <a:txBody>
                    <a:bodyPr/>
                    <a:lstStyle/>
                    <a:p>
                      <a:r>
                        <a:rPr lang="ru-RU" sz="1400" b="0" dirty="0" smtClean="0"/>
                        <a:t>4 865</a:t>
                      </a:r>
                      <a:endParaRPr lang="ru-RU" sz="1400" b="0" dirty="0"/>
                    </a:p>
                  </a:txBody>
                  <a:tcPr/>
                </a:tc>
              </a:tr>
              <a:tr h="669502">
                <a:tc>
                  <a:txBody>
                    <a:bodyPr/>
                    <a:lstStyle/>
                    <a:p>
                      <a:r>
                        <a:rPr lang="ru-RU" sz="1400" dirty="0" smtClean="0"/>
                        <a:t>9</a:t>
                      </a:r>
                      <a:endParaRPr lang="ru-RU" sz="1400" dirty="0"/>
                    </a:p>
                  </a:txBody>
                  <a:tcPr/>
                </a:tc>
                <a:tc>
                  <a:txBody>
                    <a:bodyPr/>
                    <a:lstStyle/>
                    <a:p>
                      <a:pPr algn="l"/>
                      <a:r>
                        <a:rPr lang="ru-RU" sz="1400" b="0" dirty="0" smtClean="0"/>
                        <a:t>ВЦП «Совершенствование</a:t>
                      </a:r>
                      <a:r>
                        <a:rPr lang="ru-RU" sz="1400" b="0" baseline="0" dirty="0" smtClean="0"/>
                        <a:t> материально-технической базы муниципальных образовательных учреждений»</a:t>
                      </a:r>
                      <a:endParaRPr lang="ru-RU" sz="1400" b="0" dirty="0"/>
                    </a:p>
                  </a:txBody>
                  <a:tcPr/>
                </a:tc>
                <a:tc>
                  <a:txBody>
                    <a:bodyPr/>
                    <a:lstStyle/>
                    <a:p>
                      <a:r>
                        <a:rPr lang="ru-RU" sz="1400" b="0" dirty="0" smtClean="0"/>
                        <a:t>600,0</a:t>
                      </a:r>
                      <a:endParaRPr lang="ru-RU" sz="1400" b="0" dirty="0"/>
                    </a:p>
                  </a:txBody>
                  <a:tcPr/>
                </a:tc>
              </a:tr>
              <a:tr h="669502">
                <a:tc>
                  <a:txBody>
                    <a:bodyPr/>
                    <a:lstStyle/>
                    <a:p>
                      <a:endParaRPr lang="ru-RU" sz="1400" dirty="0"/>
                    </a:p>
                  </a:txBody>
                  <a:tcPr/>
                </a:tc>
                <a:tc>
                  <a:txBody>
                    <a:bodyPr/>
                    <a:lstStyle/>
                    <a:p>
                      <a:r>
                        <a:rPr lang="ru-RU" sz="1400" b="1" dirty="0" smtClean="0"/>
                        <a:t>ВСЕГО:</a:t>
                      </a:r>
                      <a:endParaRPr lang="ru-RU" sz="1400" b="1" dirty="0"/>
                    </a:p>
                  </a:txBody>
                  <a:tcPr/>
                </a:tc>
                <a:tc>
                  <a:txBody>
                    <a:bodyPr/>
                    <a:lstStyle/>
                    <a:p>
                      <a:r>
                        <a:rPr lang="ru-RU" sz="1400" b="1" dirty="0" smtClean="0"/>
                        <a:t>20 738,0</a:t>
                      </a:r>
                      <a:endParaRPr lang="ru-RU" sz="1400" b="1" dirty="0"/>
                    </a:p>
                  </a:txBody>
                  <a:tcPr/>
                </a:tc>
              </a:tr>
            </a:tbl>
          </a:graphicData>
        </a:graphic>
      </p:graphicFrame>
    </p:spTree>
    <p:extLst>
      <p:ext uri="{BB962C8B-B14F-4D97-AF65-F5344CB8AC3E}">
        <p14:creationId xmlns:p14="http://schemas.microsoft.com/office/powerpoint/2010/main" val="727636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a:bodyPr>
          <a:lstStyle/>
          <a:p>
            <a:pPr algn="ctr"/>
            <a:r>
              <a:rPr lang="ru-RU" sz="1600" dirty="0" smtClean="0"/>
              <a:t>ОБЩЕСТВЕННО-ЗНАЧИМЫЕ ПРОЕКТЫ  </a:t>
            </a:r>
            <a:endParaRPr lang="ru-RU" sz="1600" dirty="0"/>
          </a:p>
        </p:txBody>
      </p:sp>
      <p:sp>
        <p:nvSpPr>
          <p:cNvPr id="3" name="Объект 2"/>
          <p:cNvSpPr>
            <a:spLocks noGrp="1"/>
          </p:cNvSpPr>
          <p:nvPr>
            <p:ph idx="1"/>
          </p:nvPr>
        </p:nvSpPr>
        <p:spPr>
          <a:xfrm>
            <a:off x="0" y="404664"/>
            <a:ext cx="9144000" cy="5976664"/>
          </a:xfrm>
        </p:spPr>
        <p:txBody>
          <a:bodyPr>
            <a:normAutofit/>
          </a:bodyPr>
          <a:lstStyle/>
          <a:p>
            <a:endParaRPr lang="ru-RU" sz="1400" dirty="0" smtClean="0"/>
          </a:p>
          <a:p>
            <a:endParaRPr lang="ru-RU" sz="1400" dirty="0"/>
          </a:p>
          <a:p>
            <a:r>
              <a:rPr lang="ru-RU" sz="1200" dirty="0" smtClean="0"/>
              <a:t>Создаются новые места в общеобразовательных организациях для обеспечения односменного режима обучения, улучшения технических характеристик зданий общеобразовательных организаций. </a:t>
            </a:r>
            <a:r>
              <a:rPr lang="ru-RU" sz="1200" dirty="0"/>
              <a:t>В   рамках программы по содействию создания в субъектах  РФ новых мест в общеобразовательных организациях   в 2019 году в </a:t>
            </a:r>
            <a:r>
              <a:rPr lang="ru-RU" sz="1200" dirty="0" err="1"/>
              <a:t>п.Энем</a:t>
            </a:r>
            <a:r>
              <a:rPr lang="ru-RU" sz="1200" dirty="0"/>
              <a:t> планируется завершить строительство новой школы на общую сумму 198 599,1 </a:t>
            </a:r>
            <a:r>
              <a:rPr lang="ru-RU" sz="1200" dirty="0" err="1"/>
              <a:t>млн.руб</a:t>
            </a:r>
            <a:r>
              <a:rPr lang="ru-RU" sz="1200" dirty="0"/>
              <a:t>. на 1100 новых </a:t>
            </a:r>
            <a:r>
              <a:rPr lang="ru-RU" sz="1200" dirty="0" smtClean="0"/>
              <a:t>мест. </a:t>
            </a:r>
          </a:p>
          <a:p>
            <a:r>
              <a:rPr lang="ru-RU" sz="1200" dirty="0" smtClean="0"/>
              <a:t>В </a:t>
            </a:r>
            <a:r>
              <a:rPr lang="ru-RU" sz="1200" dirty="0" err="1" smtClean="0"/>
              <a:t>п.Энем</a:t>
            </a:r>
            <a:r>
              <a:rPr lang="ru-RU" sz="1200" dirty="0" smtClean="0"/>
              <a:t> </a:t>
            </a:r>
            <a:r>
              <a:rPr lang="ru-RU" sz="1200" dirty="0" smtClean="0"/>
              <a:t>в рамках программы «Создание в субъектах РФ дополнительных мест для детей в возрасте от </a:t>
            </a:r>
            <a:r>
              <a:rPr lang="ru-RU" sz="1200" dirty="0" smtClean="0"/>
              <a:t>1,5 лет </a:t>
            </a:r>
            <a:r>
              <a:rPr lang="ru-RU" sz="1200" dirty="0" smtClean="0"/>
              <a:t>до 3 лет в образовательных организациях» в </a:t>
            </a:r>
            <a:r>
              <a:rPr lang="ru-RU" sz="1200" dirty="0" smtClean="0"/>
              <a:t>2019 </a:t>
            </a:r>
            <a:r>
              <a:rPr lang="ru-RU" sz="1200" dirty="0" smtClean="0"/>
              <a:t>г. </a:t>
            </a:r>
            <a:r>
              <a:rPr lang="ru-RU" sz="1200" dirty="0" smtClean="0"/>
              <a:t>планируется </a:t>
            </a:r>
            <a:r>
              <a:rPr lang="ru-RU" sz="1200" dirty="0" smtClean="0"/>
              <a:t>освоить </a:t>
            </a:r>
            <a:r>
              <a:rPr lang="ru-RU" sz="1200" dirty="0" smtClean="0"/>
              <a:t>169 915,5 </a:t>
            </a:r>
            <a:r>
              <a:rPr lang="ru-RU" sz="1200" dirty="0" err="1" smtClean="0"/>
              <a:t>тыс.руб</a:t>
            </a:r>
            <a:r>
              <a:rPr lang="ru-RU" sz="1200" dirty="0" smtClean="0"/>
              <a:t>.</a:t>
            </a:r>
          </a:p>
          <a:p>
            <a:r>
              <a:rPr lang="ru-RU" sz="1200" dirty="0" smtClean="0"/>
              <a:t>В </a:t>
            </a:r>
            <a:r>
              <a:rPr lang="ru-RU" sz="1200" dirty="0"/>
              <a:t>2019 году планируется завершение строительства  дошкольного образовательного учреждения в </a:t>
            </a:r>
            <a:r>
              <a:rPr lang="ru-RU" sz="1200" dirty="0" err="1"/>
              <a:t>п.Яблоновский</a:t>
            </a:r>
            <a:r>
              <a:rPr lang="ru-RU" sz="1200" dirty="0"/>
              <a:t>. На  эти цели освоено 33 760,1 </a:t>
            </a:r>
            <a:r>
              <a:rPr lang="ru-RU" sz="1200" dirty="0" err="1"/>
              <a:t>тыс.руб</a:t>
            </a:r>
            <a:r>
              <a:rPr lang="ru-RU" sz="1200" dirty="0"/>
              <a:t>. </a:t>
            </a:r>
            <a:endParaRPr lang="ru-RU" sz="1200" dirty="0"/>
          </a:p>
          <a:p>
            <a:r>
              <a:rPr lang="ru-RU" sz="1200" dirty="0" smtClean="0"/>
              <a:t>Завершилось   строительство    </a:t>
            </a:r>
            <a:r>
              <a:rPr lang="ru-RU" sz="1200" dirty="0" smtClean="0"/>
              <a:t>физкультурно-оздоровительного комплекса в </a:t>
            </a:r>
            <a:r>
              <a:rPr lang="ru-RU" sz="1200" dirty="0" err="1" smtClean="0"/>
              <a:t>п.Энем</a:t>
            </a:r>
            <a:r>
              <a:rPr lang="ru-RU" sz="1200" dirty="0" smtClean="0"/>
              <a:t>. В </a:t>
            </a:r>
            <a:r>
              <a:rPr lang="ru-RU" sz="1200" dirty="0" smtClean="0"/>
              <a:t>2019 </a:t>
            </a:r>
            <a:r>
              <a:rPr lang="ru-RU" sz="1200" dirty="0" smtClean="0"/>
              <a:t>году </a:t>
            </a:r>
            <a:r>
              <a:rPr lang="ru-RU" sz="1200" dirty="0" smtClean="0"/>
              <a:t>освоено  3 780,2 </a:t>
            </a:r>
            <a:r>
              <a:rPr lang="ru-RU" sz="1200" dirty="0" err="1" smtClean="0"/>
              <a:t>тыс.руб</a:t>
            </a:r>
            <a:r>
              <a:rPr lang="ru-RU" sz="1200" dirty="0" smtClean="0"/>
              <a:t>.</a:t>
            </a:r>
          </a:p>
          <a:p>
            <a:pPr marL="45720" indent="0">
              <a:buNone/>
            </a:pPr>
            <a:r>
              <a:rPr lang="ru-RU" sz="1400" dirty="0" smtClean="0"/>
              <a:t>  </a:t>
            </a:r>
            <a:endParaRPr lang="ru-RU" sz="1400" dirty="0"/>
          </a:p>
        </p:txBody>
      </p:sp>
      <p:graphicFrame>
        <p:nvGraphicFramePr>
          <p:cNvPr id="5" name="Схема 4"/>
          <p:cNvGraphicFramePr/>
          <p:nvPr>
            <p:extLst>
              <p:ext uri="{D42A27DB-BD31-4B8C-83A1-F6EECF244321}">
                <p14:modId xmlns:p14="http://schemas.microsoft.com/office/powerpoint/2010/main" val="260842013"/>
              </p:ext>
            </p:extLst>
          </p:nvPr>
        </p:nvGraphicFramePr>
        <p:xfrm>
          <a:off x="251520" y="2780928"/>
          <a:ext cx="8712968"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683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20880" cy="1143000"/>
          </a:xfrm>
        </p:spPr>
        <p:txBody>
          <a:bodyPr>
            <a:normAutofit/>
          </a:bodyPr>
          <a:lstStyle/>
          <a:p>
            <a:pPr algn="just"/>
            <a:r>
              <a:rPr lang="ru-RU" sz="1600" dirty="0" smtClean="0"/>
              <a:t>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a:t>
            </a:r>
            <a:endParaRPr lang="ru-RU" sz="1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285765398"/>
              </p:ext>
            </p:extLst>
          </p:nvPr>
        </p:nvGraphicFramePr>
        <p:xfrm>
          <a:off x="539552" y="1700808"/>
          <a:ext cx="7921625" cy="46815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076056" y="5301208"/>
            <a:ext cx="3888432" cy="738664"/>
          </a:xfrm>
          <a:prstGeom prst="rect">
            <a:avLst/>
          </a:prstGeom>
          <a:noFill/>
        </p:spPr>
        <p:txBody>
          <a:bodyPr wrap="square" rtlCol="0">
            <a:spAutoFit/>
          </a:bodyPr>
          <a:lstStyle/>
          <a:p>
            <a:r>
              <a:rPr lang="ru-RU" sz="1400" dirty="0" smtClean="0"/>
              <a:t>Социальные расходы из бюджета на каждого жителя </a:t>
            </a:r>
            <a:r>
              <a:rPr lang="ru-RU" sz="1400" dirty="0" err="1" smtClean="0"/>
              <a:t>Тахтамукайского</a:t>
            </a:r>
            <a:r>
              <a:rPr lang="ru-RU" sz="1400" dirty="0" smtClean="0"/>
              <a:t> района в 2020 году составят примерно 13 232,0 руб.</a:t>
            </a:r>
            <a:endParaRPr lang="ru-RU" sz="1400" dirty="0"/>
          </a:p>
        </p:txBody>
      </p:sp>
    </p:spTree>
    <p:extLst>
      <p:ext uri="{BB962C8B-B14F-4D97-AF65-F5344CB8AC3E}">
        <p14:creationId xmlns:p14="http://schemas.microsoft.com/office/powerpoint/2010/main" val="921836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634082"/>
          </a:xfrm>
        </p:spPr>
        <p:txBody>
          <a:bodyPr>
            <a:normAutofit/>
          </a:bodyPr>
          <a:lstStyle/>
          <a:p>
            <a:pPr algn="ctr"/>
            <a:r>
              <a:rPr lang="ru-RU" sz="1600" b="1" dirty="0" smtClean="0"/>
              <a:t>Информация о расходах бюджета с учетом интересов целевых групп пользователей информации, содержащейся в бюджете для граждан</a:t>
            </a:r>
            <a:endParaRPr lang="ru-RU" sz="1600" b="1" dirty="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5038725"/>
            <a:ext cx="3286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7504" y="908720"/>
            <a:ext cx="8640960" cy="830997"/>
          </a:xfrm>
          <a:prstGeom prst="rect">
            <a:avLst/>
          </a:prstGeom>
          <a:noFill/>
        </p:spPr>
        <p:txBody>
          <a:bodyPr wrap="square" rtlCol="0">
            <a:spAutoFit/>
          </a:bodyPr>
          <a:lstStyle/>
          <a:p>
            <a:pPr algn="just"/>
            <a:r>
              <a:rPr lang="ru-RU" sz="1600" dirty="0" smtClean="0">
                <a:latin typeface="+mj-lt"/>
              </a:rPr>
              <a:t>Расходы на социальную политику нацелены на формирование эффективной системы социальной поддержки граждан, проживающих в МО «</a:t>
            </a:r>
            <a:r>
              <a:rPr lang="ru-RU" sz="1600" dirty="0" err="1" smtClean="0">
                <a:latin typeface="+mj-lt"/>
              </a:rPr>
              <a:t>Тахтамукайский</a:t>
            </a:r>
            <a:r>
              <a:rPr lang="ru-RU" sz="1600" dirty="0" smtClean="0">
                <a:latin typeface="+mj-lt"/>
              </a:rPr>
              <a:t> район»</a:t>
            </a:r>
          </a:p>
          <a:p>
            <a:pPr algn="just"/>
            <a:r>
              <a:rPr lang="ru-RU" sz="1600" dirty="0" smtClean="0">
                <a:latin typeface="+mj-lt"/>
              </a:rPr>
              <a:t>Общий объем расходов на социальную политику в 2020 году составит 38 286,0 </a:t>
            </a:r>
            <a:r>
              <a:rPr lang="ru-RU" sz="1600" dirty="0" err="1" smtClean="0">
                <a:latin typeface="+mj-lt"/>
              </a:rPr>
              <a:t>т.р</a:t>
            </a:r>
            <a:r>
              <a:rPr lang="ru-RU" sz="1600" dirty="0" smtClean="0">
                <a:latin typeface="+mj-lt"/>
              </a:rPr>
              <a:t>.</a:t>
            </a:r>
            <a:endParaRPr lang="ru-RU" sz="1600" dirty="0">
              <a:latin typeface="+mj-lt"/>
            </a:endParaRP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87" y="3238229"/>
            <a:ext cx="249713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9552" y="2060848"/>
            <a:ext cx="2184672" cy="954107"/>
          </a:xfrm>
          <a:prstGeom prst="rect">
            <a:avLst/>
          </a:prstGeom>
          <a:noFill/>
        </p:spPr>
        <p:txBody>
          <a:bodyPr wrap="square" rtlCol="0">
            <a:spAutoFit/>
          </a:bodyPr>
          <a:lstStyle/>
          <a:p>
            <a:pPr algn="just"/>
            <a:r>
              <a:rPr lang="ru-RU" sz="1400" dirty="0" smtClean="0">
                <a:latin typeface="+mj-lt"/>
              </a:rPr>
              <a:t>Наибольший объем средств в данном разделе направлен на охрану семьи и детства </a:t>
            </a:r>
            <a:endParaRPr lang="ru-RU" sz="1400" dirty="0">
              <a:latin typeface="+mj-lt"/>
            </a:endParaRPr>
          </a:p>
        </p:txBody>
      </p:sp>
      <p:graphicFrame>
        <p:nvGraphicFramePr>
          <p:cNvPr id="10" name="Диаграмма 9"/>
          <p:cNvGraphicFramePr/>
          <p:nvPr>
            <p:extLst>
              <p:ext uri="{D42A27DB-BD31-4B8C-83A1-F6EECF244321}">
                <p14:modId xmlns:p14="http://schemas.microsoft.com/office/powerpoint/2010/main" val="3210292931"/>
              </p:ext>
            </p:extLst>
          </p:nvPr>
        </p:nvGraphicFramePr>
        <p:xfrm>
          <a:off x="3707904" y="1739717"/>
          <a:ext cx="5184576" cy="340015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idx="1"/>
          </p:nvPr>
        </p:nvSpPr>
        <p:spPr>
          <a:xfrm>
            <a:off x="457200" y="908720"/>
            <a:ext cx="8003232" cy="5565232"/>
          </a:xfrm>
        </p:spPr>
        <p:txBody>
          <a:bodyPr>
            <a:noAutofit/>
          </a:bodyPr>
          <a:lstStyle/>
          <a:p>
            <a:pPr marL="0" indent="0">
              <a:buNone/>
            </a:pPr>
            <a:r>
              <a:rPr lang="ru-RU" sz="1200" dirty="0"/>
              <a:t>АДМИНИСТРАТОР ДОХОДОВ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осуществляющий(ее):</a:t>
            </a:r>
          </a:p>
          <a:p>
            <a:pPr marL="0" indent="0">
              <a:buNone/>
            </a:pPr>
            <a:r>
              <a:rPr lang="ru-RU" sz="1200" dirty="0"/>
              <a:t>- контроль за правильностью исчисления;</a:t>
            </a:r>
          </a:p>
          <a:p>
            <a:pPr marL="0" indent="0">
              <a:buNone/>
            </a:pPr>
            <a:r>
              <a:rPr lang="ru-RU" sz="1200" dirty="0"/>
              <a:t>- полнотой и своевременностью уплаты;</a:t>
            </a:r>
          </a:p>
          <a:p>
            <a:pPr marL="0" indent="0">
              <a:buNone/>
            </a:pPr>
            <a:r>
              <a:rPr lang="ru-RU" sz="1200" dirty="0"/>
              <a:t>- начисление;</a:t>
            </a:r>
          </a:p>
          <a:p>
            <a:pPr marL="0" indent="0">
              <a:buNone/>
            </a:pPr>
            <a:r>
              <a:rPr lang="ru-RU" sz="1200" dirty="0"/>
              <a:t>- учет;</a:t>
            </a:r>
          </a:p>
          <a:p>
            <a:pPr marL="0" indent="0">
              <a:buNone/>
            </a:pPr>
            <a:r>
              <a:rPr lang="ru-RU" sz="1200" dirty="0"/>
              <a:t>- взыскание;</a:t>
            </a:r>
          </a:p>
          <a:p>
            <a:pPr marL="0" indent="0">
              <a:buNone/>
            </a:pPr>
            <a:r>
              <a:rPr lang="ru-RU" sz="1200" dirty="0"/>
              <a:t>-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p>
          <a:p>
            <a:pPr marL="0" indent="0">
              <a:buNone/>
            </a:pPr>
            <a:r>
              <a:rPr lang="ru-RU" sz="1200" dirty="0"/>
              <a:t> </a:t>
            </a:r>
          </a:p>
          <a:p>
            <a:pPr marL="0" indent="0">
              <a:buNone/>
            </a:pPr>
            <a:r>
              <a:rPr lang="ru-RU" sz="1200" dirty="0"/>
              <a:t>АДМИНИСТРАТОР ИСТОЧНИКОВ ФИНАНСИРОВАНИЯ ДЕФИЦИТА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иная организация, имеющий(</a:t>
            </a:r>
            <a:r>
              <a:rPr lang="ru-RU" sz="1200" dirty="0" err="1"/>
              <a:t>ая</a:t>
            </a:r>
            <a:r>
              <a:rPr lang="ru-RU" sz="1200" dirty="0"/>
              <a:t>) право осуществлять операции с источниками финансирования дефицита бюджета.</a:t>
            </a:r>
          </a:p>
          <a:p>
            <a:pPr marL="0" indent="0">
              <a:buNone/>
            </a:pPr>
            <a:endParaRPr lang="ru-RU" sz="1200" dirty="0"/>
          </a:p>
          <a:p>
            <a:pPr marL="0" indent="0">
              <a:buNone/>
            </a:pPr>
            <a:r>
              <a:rPr lang="ru-RU" sz="1200" dirty="0"/>
              <a:t>БЮДЖЕТ</a:t>
            </a:r>
          </a:p>
          <a:p>
            <a:pPr marL="0" indent="0">
              <a:buNone/>
            </a:pPr>
            <a:endParaRPr lang="ru-RU" sz="1200" dirty="0"/>
          </a:p>
          <a:p>
            <a:pPr marL="0" indent="0">
              <a:buNone/>
            </a:pPr>
            <a:r>
              <a:rPr lang="ru-RU" sz="1200" dirty="0"/>
              <a:t>1. фонд денежных средств, предназначенный для финансирования функций государства (федеральный и региональный уровень) и местного самоуправления (местный уровень).</a:t>
            </a:r>
          </a:p>
          <a:p>
            <a:pPr marL="0" indent="0">
              <a:buNone/>
            </a:pPr>
            <a:r>
              <a:rPr lang="ru-RU" sz="1200" dirty="0"/>
              <a:t>2. представляет собой главный финансовый документ страны (региона, муниципалитета, поселения), утверждаемый органом законодательной власти соответствующего уровня управления. </a:t>
            </a:r>
          </a:p>
          <a:p>
            <a:pPr marL="0" indent="0">
              <a:buNone/>
            </a:pPr>
            <a:endParaRPr lang="ru-RU" sz="1200" dirty="0"/>
          </a:p>
        </p:txBody>
      </p:sp>
    </p:spTree>
    <p:extLst>
      <p:ext uri="{BB962C8B-B14F-4D97-AF65-F5344CB8AC3E}">
        <p14:creationId xmlns:p14="http://schemas.microsoft.com/office/powerpoint/2010/main" val="37545657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476672"/>
          </a:xfrm>
        </p:spPr>
        <p:txBody>
          <a:bodyPr>
            <a:noAutofit/>
          </a:bodyPr>
          <a:lstStyle/>
          <a:p>
            <a:pPr algn="ctr"/>
            <a:r>
              <a:rPr lang="ru-RU" sz="2800" dirty="0"/>
              <a:t>Глоссарий</a:t>
            </a:r>
            <a:endParaRPr lang="ru-RU" sz="2800" b="1" dirty="0"/>
          </a:p>
        </p:txBody>
      </p:sp>
      <p:sp>
        <p:nvSpPr>
          <p:cNvPr id="3" name="Объект 2"/>
          <p:cNvSpPr>
            <a:spLocks noGrp="1"/>
          </p:cNvSpPr>
          <p:nvPr>
            <p:ph idx="1"/>
          </p:nvPr>
        </p:nvSpPr>
        <p:spPr>
          <a:xfrm>
            <a:off x="395536" y="692696"/>
            <a:ext cx="7920880" cy="5781256"/>
          </a:xfrm>
        </p:spPr>
        <p:txBody>
          <a:bodyPr>
            <a:normAutofit/>
          </a:bodyPr>
          <a:lstStyle/>
          <a:p>
            <a:pPr marL="0" indent="0">
              <a:buNone/>
            </a:pPr>
            <a:r>
              <a:rPr lang="ru-RU" sz="1200" dirty="0"/>
              <a:t>БЮДЖЕТ ГОСУДАРСТВЕННОГО ВНЕБЮДЖЕТНОГО ФОНДА</a:t>
            </a:r>
          </a:p>
          <a:p>
            <a:pPr marL="0" indent="0">
              <a:buNone/>
            </a:pPr>
            <a:endParaRPr lang="ru-RU" sz="1200" dirty="0"/>
          </a:p>
          <a:p>
            <a:pPr marL="0" indent="0">
              <a:buNone/>
            </a:pPr>
            <a:r>
              <a:rPr lang="ru-RU" sz="1200" dirty="0"/>
              <a:t>В состав бюджетов государственных внебюджетных фондов входят бюджеты государственных внебюджетных фондов Российской Федерации и бюджеты территориальных государственных внебюджетных фондов.</a:t>
            </a:r>
          </a:p>
          <a:p>
            <a:pPr marL="0" indent="0">
              <a:buNone/>
            </a:pPr>
            <a:r>
              <a:rPr lang="ru-RU" sz="1200" dirty="0"/>
              <a:t>Бюджетами государственных внебюджетных фондов Российской Федерации являются:</a:t>
            </a:r>
          </a:p>
          <a:p>
            <a:pPr marL="0" indent="0">
              <a:buNone/>
            </a:pPr>
            <a:r>
              <a:rPr lang="ru-RU" sz="1200" dirty="0"/>
              <a:t>- бюджет Пенсионного фонда Российской Федерации;</a:t>
            </a:r>
          </a:p>
          <a:p>
            <a:pPr marL="0" indent="0">
              <a:buNone/>
            </a:pPr>
            <a:r>
              <a:rPr lang="ru-RU" sz="1200" dirty="0"/>
              <a:t>- бюджет Фонда социального страхования Российской Федерации;</a:t>
            </a:r>
          </a:p>
          <a:p>
            <a:pPr marL="0" indent="0">
              <a:buNone/>
            </a:pPr>
            <a:r>
              <a:rPr lang="ru-RU" sz="1200" dirty="0"/>
              <a:t>- бюджет Федерального фонда обязательного медицинского страхования.</a:t>
            </a:r>
          </a:p>
          <a:p>
            <a:pPr marL="0" indent="0">
              <a:buNone/>
            </a:pPr>
            <a:r>
              <a:rPr lang="ru-RU" sz="1200" dirty="0"/>
              <a:t>Бюджетами территориальных государственных внебюджетных фондов являются бюджеты территориальных фондов обязательного медицинского страхования. </a:t>
            </a:r>
          </a:p>
          <a:p>
            <a:pPr marL="0" indent="0">
              <a:buNone/>
            </a:pPr>
            <a:endParaRPr lang="ru-RU" sz="1200" dirty="0"/>
          </a:p>
          <a:p>
            <a:pPr marL="0" indent="0">
              <a:buNone/>
            </a:pPr>
            <a:r>
              <a:rPr lang="ru-RU" sz="1200" dirty="0"/>
              <a:t>БЮДЖЕТ КОНСОЛИДИРОВАННЫЙ</a:t>
            </a:r>
          </a:p>
          <a:p>
            <a:pPr marL="0" indent="0">
              <a:buNone/>
            </a:pPr>
            <a:endParaRPr lang="ru-RU" sz="1200" dirty="0"/>
          </a:p>
          <a:p>
            <a:pPr marL="0" indent="0">
              <a:buNone/>
            </a:pPr>
            <a:r>
              <a:rPr lang="ru-RU" sz="1200" dirty="0"/>
              <a:t>свод бюджетов бюджетной системы Российской Федерации на соответствующей территории (за исключением бюджетов государственных внебюджетных фондов).</a:t>
            </a:r>
          </a:p>
          <a:p>
            <a:pPr marL="0" indent="0">
              <a:buNone/>
            </a:pPr>
            <a:r>
              <a:rPr lang="ru-RU" sz="1200" dirty="0"/>
              <a:t>Консолидированным может быть бюджет:</a:t>
            </a:r>
          </a:p>
          <a:p>
            <a:pPr marL="0" indent="0">
              <a:buNone/>
            </a:pPr>
            <a:r>
              <a:rPr lang="ru-RU" sz="1200" dirty="0"/>
              <a:t>- на местном уровне (свод бюджета муниципального образования и бюджетов входящих в него поселений);</a:t>
            </a:r>
          </a:p>
          <a:p>
            <a:pPr marL="0" indent="0">
              <a:buNone/>
            </a:pPr>
            <a:r>
              <a:rPr lang="ru-RU" sz="1200" dirty="0"/>
              <a:t>- региональном (свод бюджета субъекта Российской Федерации и бюджетов входящих в него муниципальных образований);</a:t>
            </a:r>
          </a:p>
          <a:p>
            <a:pPr marL="0" indent="0">
              <a:buNone/>
            </a:pPr>
            <a:r>
              <a:rPr lang="ru-RU" sz="1200" dirty="0"/>
              <a:t>- федеральном (свод всех бюджетов бюджетной системы Российской Федерации). </a:t>
            </a:r>
          </a:p>
          <a:p>
            <a:pPr marL="0" indent="0">
              <a:buNone/>
            </a:pPr>
            <a:endParaRPr lang="ru-RU" sz="1200" dirty="0"/>
          </a:p>
        </p:txBody>
      </p:sp>
    </p:spTree>
    <p:extLst>
      <p:ext uri="{BB962C8B-B14F-4D97-AF65-F5344CB8AC3E}">
        <p14:creationId xmlns:p14="http://schemas.microsoft.com/office/powerpoint/2010/main" val="3521562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548680"/>
          </a:xfrm>
        </p:spPr>
        <p:txBody>
          <a:bodyPr>
            <a:normAutofit/>
          </a:bodyPr>
          <a:lstStyle/>
          <a:p>
            <a:r>
              <a:rPr lang="ru-RU" sz="1400" dirty="0"/>
              <a:t>ОСНОВНЫЕ ПОКАЗАТЕЛИ ПО ВСЕМ ОТРАСЛЯМ ЭКОНОМИКИ НА </a:t>
            </a:r>
            <a:r>
              <a:rPr lang="ru-RU" sz="1400" dirty="0" smtClean="0"/>
              <a:t>2020 </a:t>
            </a:r>
            <a:r>
              <a:rPr lang="ru-RU" sz="1400" dirty="0"/>
              <a:t>ГОД И НА ПЕРИОД ДО </a:t>
            </a:r>
            <a:r>
              <a:rPr lang="ru-RU" sz="1400" dirty="0" smtClean="0"/>
              <a:t>2022 </a:t>
            </a:r>
            <a:r>
              <a:rPr lang="ru-RU" sz="1400" dirty="0"/>
              <a:t>ГОДА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291661405"/>
              </p:ext>
            </p:extLst>
          </p:nvPr>
        </p:nvGraphicFramePr>
        <p:xfrm>
          <a:off x="107505" y="620688"/>
          <a:ext cx="9036494" cy="5636166"/>
        </p:xfrm>
        <a:graphic>
          <a:graphicData uri="http://schemas.openxmlformats.org/drawingml/2006/table">
            <a:tbl>
              <a:tblPr>
                <a:tableStyleId>{5C22544A-7EE6-4342-B048-85BDC9FD1C3A}</a:tableStyleId>
              </a:tblPr>
              <a:tblGrid>
                <a:gridCol w="1343682"/>
                <a:gridCol w="409775"/>
                <a:gridCol w="543190"/>
                <a:gridCol w="486014"/>
                <a:gridCol w="533661"/>
                <a:gridCol w="581310"/>
                <a:gridCol w="581310"/>
                <a:gridCol w="536042"/>
                <a:gridCol w="590838"/>
                <a:gridCol w="593220"/>
                <a:gridCol w="543190"/>
                <a:gridCol w="543190"/>
                <a:gridCol w="536042"/>
                <a:gridCol w="564632"/>
                <a:gridCol w="650398"/>
              </a:tblGrid>
              <a:tr h="537450">
                <a:tc rowSpan="2">
                  <a:txBody>
                    <a:bodyPr/>
                    <a:lstStyle/>
                    <a:p>
                      <a:pPr algn="ctr" fontAlgn="t"/>
                      <a:r>
                        <a:rPr lang="ru-RU" sz="900" u="none" strike="noStrike" dirty="0">
                          <a:effectLst/>
                        </a:rPr>
                        <a:t>Показатели</a:t>
                      </a:r>
                      <a:endParaRPr lang="ru-RU" sz="900" b="0" i="0" u="none" strike="noStrike" dirty="0">
                        <a:effectLst/>
                        <a:latin typeface="Times New Roman"/>
                      </a:endParaRPr>
                    </a:p>
                  </a:txBody>
                  <a:tcPr marL="6019" marR="6019" marT="6019" marB="0"/>
                </a:tc>
                <a:tc rowSpan="2">
                  <a:txBody>
                    <a:bodyPr/>
                    <a:lstStyle/>
                    <a:p>
                      <a:pPr algn="ctr" fontAlgn="t"/>
                      <a:r>
                        <a:rPr lang="ru-RU" sz="900" u="none" strike="noStrike" dirty="0">
                          <a:effectLst/>
                        </a:rPr>
                        <a:t>Ед. изм.</a:t>
                      </a:r>
                      <a:endParaRPr lang="ru-RU" sz="900" b="0" i="0" u="none" strike="noStrike" dirty="0">
                        <a:effectLst/>
                        <a:latin typeface="Times New Roman"/>
                      </a:endParaRPr>
                    </a:p>
                  </a:txBody>
                  <a:tcPr marL="6019" marR="6019" marT="6019" marB="0"/>
                </a:tc>
                <a:tc rowSpan="2">
                  <a:txBody>
                    <a:bodyPr/>
                    <a:lstStyle/>
                    <a:p>
                      <a:pPr algn="ctr" fontAlgn="t"/>
                      <a:r>
                        <a:rPr lang="ru-RU" sz="900" u="none" strike="noStrike" dirty="0">
                          <a:effectLst/>
                        </a:rPr>
                        <a:t>Факт             2018г.</a:t>
                      </a:r>
                      <a:endParaRPr lang="ru-RU" sz="900" b="0" i="0" u="none" strike="noStrike" dirty="0">
                        <a:effectLst/>
                        <a:latin typeface="Times New Roman"/>
                      </a:endParaRPr>
                    </a:p>
                  </a:txBody>
                  <a:tcPr marL="6019" marR="6019" marT="6019" marB="0"/>
                </a:tc>
                <a:tc rowSpan="2">
                  <a:txBody>
                    <a:bodyPr/>
                    <a:lstStyle/>
                    <a:p>
                      <a:pPr algn="ctr" fontAlgn="t"/>
                      <a:r>
                        <a:rPr lang="ru-RU" sz="900" u="none" strike="noStrike" dirty="0">
                          <a:effectLst/>
                        </a:rPr>
                        <a:t>Оценка 2019г.</a:t>
                      </a:r>
                      <a:endParaRPr lang="ru-RU" sz="900" b="0" i="0" u="none" strike="noStrike" dirty="0">
                        <a:effectLst/>
                        <a:latin typeface="Times New Roman"/>
                      </a:endParaRPr>
                    </a:p>
                  </a:txBody>
                  <a:tcPr marL="6019" marR="6019" marT="6019" marB="0"/>
                </a:tc>
                <a:tc gridSpan="3">
                  <a:txBody>
                    <a:bodyPr/>
                    <a:lstStyle/>
                    <a:p>
                      <a:pPr algn="ctr" fontAlgn="t"/>
                      <a:r>
                        <a:rPr lang="ru-RU" sz="900" u="none" strike="noStrike">
                          <a:effectLst/>
                        </a:rPr>
                        <a:t>Прогноз на 2020г.</a:t>
                      </a:r>
                      <a:endParaRPr lang="ru-RU" sz="900" b="0" i="0" u="none" strike="noStrike">
                        <a:effectLst/>
                        <a:latin typeface="Times New Roman"/>
                      </a:endParaRPr>
                    </a:p>
                  </a:txBody>
                  <a:tcPr marL="6019" marR="6019" marT="6019" marB="0"/>
                </a:tc>
                <a:tc hMerge="1">
                  <a:txBody>
                    <a:bodyPr/>
                    <a:lstStyle/>
                    <a:p>
                      <a:endParaRPr lang="ru-RU"/>
                    </a:p>
                  </a:txBody>
                  <a:tcPr/>
                </a:tc>
                <a:tc hMerge="1">
                  <a:txBody>
                    <a:bodyPr/>
                    <a:lstStyle/>
                    <a:p>
                      <a:endParaRPr lang="ru-RU"/>
                    </a:p>
                  </a:txBody>
                  <a:tcPr/>
                </a:tc>
                <a:tc gridSpan="3">
                  <a:txBody>
                    <a:bodyPr/>
                    <a:lstStyle/>
                    <a:p>
                      <a:pPr algn="ctr" fontAlgn="t"/>
                      <a:r>
                        <a:rPr lang="ru-RU" sz="900" u="none" strike="noStrike" dirty="0">
                          <a:effectLst/>
                        </a:rPr>
                        <a:t>Прогноз на 2021 г.</a:t>
                      </a:r>
                      <a:endParaRPr lang="ru-RU" sz="900" b="0" i="0" u="none" strike="noStrike" dirty="0">
                        <a:effectLst/>
                        <a:latin typeface="Times New Roman"/>
                      </a:endParaRPr>
                    </a:p>
                  </a:txBody>
                  <a:tcPr marL="6019" marR="6019" marT="6019" marB="0"/>
                </a:tc>
                <a:tc hMerge="1">
                  <a:txBody>
                    <a:bodyPr/>
                    <a:lstStyle/>
                    <a:p>
                      <a:endParaRPr lang="ru-RU"/>
                    </a:p>
                  </a:txBody>
                  <a:tcPr/>
                </a:tc>
                <a:tc hMerge="1">
                  <a:txBody>
                    <a:bodyPr/>
                    <a:lstStyle/>
                    <a:p>
                      <a:endParaRPr lang="ru-RU"/>
                    </a:p>
                  </a:txBody>
                  <a:tcPr/>
                </a:tc>
                <a:tc gridSpan="3">
                  <a:txBody>
                    <a:bodyPr/>
                    <a:lstStyle/>
                    <a:p>
                      <a:pPr algn="ctr" fontAlgn="t"/>
                      <a:r>
                        <a:rPr lang="ru-RU" sz="900" u="none" strike="noStrike">
                          <a:effectLst/>
                        </a:rPr>
                        <a:t>Прогноз на 2022 г.</a:t>
                      </a:r>
                      <a:endParaRPr lang="ru-RU" sz="900" b="0" i="0" u="none" strike="noStrike">
                        <a:effectLst/>
                        <a:latin typeface="Times New Roman"/>
                      </a:endParaRPr>
                    </a:p>
                  </a:txBody>
                  <a:tcPr marL="6019" marR="6019" marT="6019" marB="0"/>
                </a:tc>
                <a:tc hMerge="1">
                  <a:txBody>
                    <a:bodyPr/>
                    <a:lstStyle/>
                    <a:p>
                      <a:endParaRPr lang="ru-RU"/>
                    </a:p>
                  </a:txBody>
                  <a:tcPr/>
                </a:tc>
                <a:tc hMerge="1">
                  <a:txBody>
                    <a:bodyPr/>
                    <a:lstStyle/>
                    <a:p>
                      <a:endParaRPr lang="ru-RU"/>
                    </a:p>
                  </a:txBody>
                  <a:tcPr/>
                </a:tc>
                <a:tc rowSpan="2">
                  <a:txBody>
                    <a:bodyPr/>
                    <a:lstStyle/>
                    <a:p>
                      <a:pPr algn="ctr" fontAlgn="t"/>
                      <a:r>
                        <a:rPr lang="ru-RU" sz="900" u="none" strike="noStrike" dirty="0">
                          <a:effectLst/>
                        </a:rPr>
                        <a:t>Темп роста, снижения, 2019г к 2018г. % </a:t>
                      </a:r>
                      <a:endParaRPr lang="ru-RU" sz="900" b="0" i="0" u="none" strike="noStrike" dirty="0">
                        <a:effectLst/>
                        <a:latin typeface="Times New Roman"/>
                      </a:endParaRPr>
                    </a:p>
                  </a:txBody>
                  <a:tcPr marL="6019" marR="6019" marT="6019" marB="0"/>
                </a:tc>
                <a:tc rowSpan="2">
                  <a:txBody>
                    <a:bodyPr/>
                    <a:lstStyle/>
                    <a:p>
                      <a:pPr algn="ctr" fontAlgn="t"/>
                      <a:r>
                        <a:rPr lang="ru-RU" sz="900" u="none" strike="noStrike">
                          <a:effectLst/>
                        </a:rPr>
                        <a:t>Темп роста, снижения, 2020г (осн. 2 вариант) к 2019г. % </a:t>
                      </a:r>
                      <a:endParaRPr lang="ru-RU" sz="900" b="0" i="0" u="none" strike="noStrike">
                        <a:effectLst/>
                        <a:latin typeface="Times New Roman"/>
                      </a:endParaRPr>
                    </a:p>
                  </a:txBody>
                  <a:tcPr marL="6019" marR="6019" marT="6019" marB="0"/>
                </a:tc>
              </a:tr>
              <a:tr h="47066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t"/>
                      <a:r>
                        <a:rPr lang="ru-RU" sz="900" u="none" strike="noStrike">
                          <a:effectLst/>
                        </a:rPr>
                        <a:t>1 вар</a:t>
                      </a:r>
                      <a:endParaRPr lang="ru-RU" sz="900" b="0" i="0" u="none" strike="noStrike">
                        <a:effectLst/>
                        <a:latin typeface="Times New Roman"/>
                      </a:endParaRPr>
                    </a:p>
                  </a:txBody>
                  <a:tcPr marL="6019" marR="6019" marT="6019" marB="0"/>
                </a:tc>
                <a:tc>
                  <a:txBody>
                    <a:bodyPr/>
                    <a:lstStyle/>
                    <a:p>
                      <a:pPr algn="ctr" fontAlgn="t"/>
                      <a:r>
                        <a:rPr lang="ru-RU" sz="900" u="none" strike="noStrike">
                          <a:effectLst/>
                        </a:rPr>
                        <a:t>2 вар</a:t>
                      </a:r>
                      <a:endParaRPr lang="ru-RU" sz="900" b="0" i="0" u="none" strike="noStrike">
                        <a:effectLst/>
                        <a:latin typeface="Times New Roman"/>
                      </a:endParaRPr>
                    </a:p>
                  </a:txBody>
                  <a:tcPr marL="6019" marR="6019" marT="6019" marB="0"/>
                </a:tc>
                <a:tc>
                  <a:txBody>
                    <a:bodyPr/>
                    <a:lstStyle/>
                    <a:p>
                      <a:pPr algn="ctr" fontAlgn="t"/>
                      <a:r>
                        <a:rPr lang="ru-RU" sz="900" u="none" strike="noStrike">
                          <a:effectLst/>
                        </a:rPr>
                        <a:t>3 вар</a:t>
                      </a:r>
                      <a:endParaRPr lang="ru-RU" sz="900" b="0" i="0" u="none" strike="noStrike">
                        <a:effectLst/>
                        <a:latin typeface="Times New Roman"/>
                      </a:endParaRPr>
                    </a:p>
                  </a:txBody>
                  <a:tcPr marL="6019" marR="6019" marT="6019" marB="0"/>
                </a:tc>
                <a:tc>
                  <a:txBody>
                    <a:bodyPr/>
                    <a:lstStyle/>
                    <a:p>
                      <a:pPr algn="ctr" fontAlgn="t"/>
                      <a:r>
                        <a:rPr lang="ru-RU" sz="900" u="none" strike="noStrike" dirty="0">
                          <a:effectLst/>
                        </a:rPr>
                        <a:t>1 вар</a:t>
                      </a:r>
                      <a:endParaRPr lang="ru-RU" sz="900" b="0" i="0" u="none" strike="noStrike" dirty="0">
                        <a:effectLst/>
                        <a:latin typeface="Times New Roman"/>
                      </a:endParaRPr>
                    </a:p>
                  </a:txBody>
                  <a:tcPr marL="6019" marR="6019" marT="6019" marB="0"/>
                </a:tc>
                <a:tc>
                  <a:txBody>
                    <a:bodyPr/>
                    <a:lstStyle/>
                    <a:p>
                      <a:pPr algn="ctr" fontAlgn="t"/>
                      <a:r>
                        <a:rPr lang="ru-RU" sz="900" u="none" strike="noStrike">
                          <a:effectLst/>
                        </a:rPr>
                        <a:t>2 вар</a:t>
                      </a:r>
                      <a:endParaRPr lang="ru-RU" sz="900" b="0" i="0" u="none" strike="noStrike">
                        <a:effectLst/>
                        <a:latin typeface="Times New Roman"/>
                      </a:endParaRPr>
                    </a:p>
                  </a:txBody>
                  <a:tcPr marL="6019" marR="6019" marT="6019" marB="0"/>
                </a:tc>
                <a:tc>
                  <a:txBody>
                    <a:bodyPr/>
                    <a:lstStyle/>
                    <a:p>
                      <a:pPr algn="ctr" fontAlgn="t"/>
                      <a:r>
                        <a:rPr lang="ru-RU" sz="900" u="none" strike="noStrike">
                          <a:effectLst/>
                        </a:rPr>
                        <a:t>3 вар</a:t>
                      </a:r>
                      <a:endParaRPr lang="ru-RU" sz="900" b="0" i="0" u="none" strike="noStrike">
                        <a:effectLst/>
                        <a:latin typeface="Times New Roman"/>
                      </a:endParaRPr>
                    </a:p>
                  </a:txBody>
                  <a:tcPr marL="6019" marR="6019" marT="6019" marB="0"/>
                </a:tc>
                <a:tc>
                  <a:txBody>
                    <a:bodyPr/>
                    <a:lstStyle/>
                    <a:p>
                      <a:pPr algn="ctr" fontAlgn="t"/>
                      <a:r>
                        <a:rPr lang="ru-RU" sz="900" u="none" strike="noStrike">
                          <a:effectLst/>
                        </a:rPr>
                        <a:t>1 вар</a:t>
                      </a:r>
                      <a:endParaRPr lang="ru-RU" sz="900" b="0" i="0" u="none" strike="noStrike">
                        <a:effectLst/>
                        <a:latin typeface="Times New Roman"/>
                      </a:endParaRPr>
                    </a:p>
                  </a:txBody>
                  <a:tcPr marL="6019" marR="6019" marT="6019" marB="0"/>
                </a:tc>
                <a:tc>
                  <a:txBody>
                    <a:bodyPr/>
                    <a:lstStyle/>
                    <a:p>
                      <a:pPr algn="ctr" fontAlgn="t"/>
                      <a:r>
                        <a:rPr lang="ru-RU" sz="900" u="none" strike="noStrike">
                          <a:effectLst/>
                        </a:rPr>
                        <a:t>2 вар</a:t>
                      </a:r>
                      <a:endParaRPr lang="ru-RU" sz="900" b="0" i="0" u="none" strike="noStrike">
                        <a:effectLst/>
                        <a:latin typeface="Times New Roman"/>
                      </a:endParaRPr>
                    </a:p>
                  </a:txBody>
                  <a:tcPr marL="6019" marR="6019" marT="6019" marB="0"/>
                </a:tc>
                <a:tc>
                  <a:txBody>
                    <a:bodyPr/>
                    <a:lstStyle/>
                    <a:p>
                      <a:pPr algn="ctr" fontAlgn="t"/>
                      <a:r>
                        <a:rPr lang="ru-RU" sz="900" u="none" strike="noStrike">
                          <a:effectLst/>
                        </a:rPr>
                        <a:t>3 вар</a:t>
                      </a:r>
                      <a:endParaRPr lang="ru-RU" sz="900" b="0" i="0" u="none" strike="noStrike">
                        <a:effectLst/>
                        <a:latin typeface="Times New Roman"/>
                      </a:endParaRPr>
                    </a:p>
                  </a:txBody>
                  <a:tcPr marL="6019" marR="6019" marT="6019" marB="0"/>
                </a:tc>
                <a:tc vMerge="1">
                  <a:txBody>
                    <a:bodyPr/>
                    <a:lstStyle/>
                    <a:p>
                      <a:endParaRPr lang="ru-RU"/>
                    </a:p>
                  </a:txBody>
                  <a:tcPr/>
                </a:tc>
                <a:tc vMerge="1">
                  <a:txBody>
                    <a:bodyPr/>
                    <a:lstStyle/>
                    <a:p>
                      <a:endParaRPr lang="ru-RU"/>
                    </a:p>
                  </a:txBody>
                  <a:tcPr/>
                </a:tc>
              </a:tr>
              <a:tr h="147726">
                <a:tc gridSpan="15">
                  <a:txBody>
                    <a:bodyPr/>
                    <a:lstStyle/>
                    <a:p>
                      <a:pPr algn="ctr" fontAlgn="t"/>
                      <a:r>
                        <a:rPr lang="ru-RU" sz="900" u="none" strike="noStrike" dirty="0">
                          <a:effectLst/>
                        </a:rPr>
                        <a:t>Жизненный уровень населения</a:t>
                      </a:r>
                      <a:endParaRPr lang="ru-RU" sz="900" b="1" i="1" u="none" strike="noStrike" dirty="0">
                        <a:effectLst/>
                        <a:latin typeface="Times New Roman"/>
                      </a:endParaRPr>
                    </a:p>
                  </a:txBody>
                  <a:tcPr marL="6019" marR="6019" marT="6019"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9242">
                <a:tc>
                  <a:txBody>
                    <a:bodyPr/>
                    <a:lstStyle/>
                    <a:p>
                      <a:pPr algn="l" fontAlgn="ctr"/>
                      <a:r>
                        <a:rPr lang="ru-RU" sz="900" u="none" strike="noStrike">
                          <a:effectLst/>
                        </a:rPr>
                        <a:t>Численность постоянного населения</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 чел.</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85905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87653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87999</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88013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88029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89246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89369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89559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90978</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91223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91403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102,03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100,41</a:t>
                      </a:r>
                      <a:endParaRPr lang="ru-RU" sz="900" b="0" i="0" u="none" strike="noStrike">
                        <a:effectLst/>
                        <a:latin typeface="Times New Roman"/>
                      </a:endParaRPr>
                    </a:p>
                  </a:txBody>
                  <a:tcPr marL="6019" marR="6019" marT="6019" marB="0" anchor="ctr"/>
                </a:tc>
              </a:tr>
              <a:tr h="147726">
                <a:tc gridSpan="15">
                  <a:txBody>
                    <a:bodyPr/>
                    <a:lstStyle/>
                    <a:p>
                      <a:pPr algn="ctr" fontAlgn="ctr"/>
                      <a:r>
                        <a:rPr lang="ru-RU" sz="900" u="none" strike="noStrike" dirty="0">
                          <a:effectLst/>
                        </a:rPr>
                        <a:t>в том числе:</a:t>
                      </a:r>
                      <a:endParaRPr lang="ru-RU" sz="900" b="0" i="0" u="none" strike="noStrike" dirty="0">
                        <a:effectLst/>
                        <a:latin typeface="Times New Roman"/>
                      </a:endParaRPr>
                    </a:p>
                  </a:txBody>
                  <a:tcPr marL="6019" marR="6019" marT="6019"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9242">
                <a:tc>
                  <a:txBody>
                    <a:bodyPr/>
                    <a:lstStyle/>
                    <a:p>
                      <a:pPr algn="l" fontAlgn="ctr"/>
                      <a:r>
                        <a:rPr lang="ru-RU" sz="900" u="none" strike="noStrike">
                          <a:effectLst/>
                        </a:rPr>
                        <a:t>поселки городс кого типа</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 чел.</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55300</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56412</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56655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56659</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56663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57071</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57084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57214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58124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58324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58451</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102,01</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100,44</a:t>
                      </a:r>
                      <a:endParaRPr lang="ru-RU" sz="900" b="0" i="0" u="none" strike="noStrike">
                        <a:effectLst/>
                        <a:latin typeface="Times New Roman"/>
                      </a:endParaRPr>
                    </a:p>
                  </a:txBody>
                  <a:tcPr marL="6019" marR="6019" marT="6019" marB="0" anchor="ctr"/>
                </a:tc>
              </a:tr>
              <a:tr h="165978">
                <a:tc>
                  <a:txBody>
                    <a:bodyPr/>
                    <a:lstStyle/>
                    <a:p>
                      <a:pPr algn="l" fontAlgn="ctr"/>
                      <a:r>
                        <a:rPr lang="ru-RU" sz="900" u="none" strike="noStrike">
                          <a:effectLst/>
                        </a:rPr>
                        <a:t>сельского</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 чел.</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30605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31241</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31344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31354</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31366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32175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32285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32345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32854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32899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32952</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102,08</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100,36</a:t>
                      </a:r>
                      <a:endParaRPr lang="ru-RU" sz="900" b="0" i="0" u="none" strike="noStrike">
                        <a:effectLst/>
                        <a:latin typeface="Times New Roman"/>
                      </a:endParaRPr>
                    </a:p>
                  </a:txBody>
                  <a:tcPr marL="6019" marR="6019" marT="6019" marB="0" anchor="ctr"/>
                </a:tc>
              </a:tr>
              <a:tr h="289242">
                <a:tc>
                  <a:txBody>
                    <a:bodyPr/>
                    <a:lstStyle/>
                    <a:p>
                      <a:pPr algn="l" fontAlgn="ctr"/>
                      <a:r>
                        <a:rPr lang="ru-RU" sz="900" u="none" strike="noStrike">
                          <a:effectLst/>
                        </a:rPr>
                        <a:t>Численность трудовых ресурсов</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 чел.</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48767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48954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49512</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49631</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49752</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50121</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50231</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50258</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50341</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50354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50367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100,38</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101,38</a:t>
                      </a:r>
                      <a:endParaRPr lang="ru-RU" sz="900" b="0" i="0" u="none" strike="noStrike">
                        <a:effectLst/>
                        <a:latin typeface="Times New Roman"/>
                      </a:endParaRPr>
                    </a:p>
                  </a:txBody>
                  <a:tcPr marL="6019" marR="6019" marT="6019" marB="0" anchor="ctr"/>
                </a:tc>
              </a:tr>
              <a:tr h="289242">
                <a:tc>
                  <a:txBody>
                    <a:bodyPr/>
                    <a:lstStyle/>
                    <a:p>
                      <a:pPr algn="l" fontAlgn="ctr"/>
                      <a:r>
                        <a:rPr lang="ru-RU" sz="900" u="none" strike="noStrike">
                          <a:effectLst/>
                        </a:rPr>
                        <a:t>Численность занятых в экономике</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 чел.</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25966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26164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26413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26574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26719</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26887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27049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27209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27366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27522</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27688</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100,76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101,57</a:t>
                      </a:r>
                      <a:endParaRPr lang="ru-RU" sz="900" b="0" i="0" u="none" strike="noStrike">
                        <a:effectLst/>
                        <a:latin typeface="Times New Roman"/>
                      </a:endParaRPr>
                    </a:p>
                  </a:txBody>
                  <a:tcPr marL="6019" marR="6019" marT="6019" marB="0" anchor="ctr"/>
                </a:tc>
              </a:tr>
              <a:tr h="289242">
                <a:tc>
                  <a:txBody>
                    <a:bodyPr/>
                    <a:lstStyle/>
                    <a:p>
                      <a:pPr algn="l" fontAlgn="ctr"/>
                      <a:r>
                        <a:rPr lang="ru-RU" sz="900" u="none" strike="noStrike">
                          <a:effectLst/>
                        </a:rPr>
                        <a:t>Численность занятых в сельском хозяйстве </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 чел.</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3741</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3874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3954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4030</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4149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4177</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4187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4199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4212</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4234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4250</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49,00</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104,03</a:t>
                      </a:r>
                      <a:endParaRPr lang="ru-RU" sz="900" b="0" i="0" u="none" strike="noStrike">
                        <a:effectLst/>
                        <a:latin typeface="Times New Roman"/>
                      </a:endParaRPr>
                    </a:p>
                  </a:txBody>
                  <a:tcPr marL="6019" marR="6019" marT="6019" marB="0" anchor="ctr"/>
                </a:tc>
              </a:tr>
              <a:tr h="289242">
                <a:tc>
                  <a:txBody>
                    <a:bodyPr/>
                    <a:lstStyle/>
                    <a:p>
                      <a:pPr algn="l" fontAlgn="ctr"/>
                      <a:r>
                        <a:rPr lang="ru-RU" sz="900" u="none" strike="noStrike">
                          <a:effectLst/>
                        </a:rPr>
                        <a:t>Экономически активное население </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чел. </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27209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27854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27950</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28123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28423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28566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28954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28990</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29123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29456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29758</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102,37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100,97</a:t>
                      </a:r>
                      <a:endParaRPr lang="ru-RU" sz="900" b="0" i="0" u="none" strike="noStrike" dirty="0">
                        <a:effectLst/>
                        <a:latin typeface="Times New Roman"/>
                      </a:endParaRPr>
                    </a:p>
                  </a:txBody>
                  <a:tcPr marL="6019" marR="6019" marT="6019" marB="0" anchor="ctr"/>
                </a:tc>
              </a:tr>
              <a:tr h="572274">
                <a:tc>
                  <a:txBody>
                    <a:bodyPr/>
                    <a:lstStyle/>
                    <a:p>
                      <a:pPr algn="l" fontAlgn="ctr"/>
                      <a:r>
                        <a:rPr lang="ru-RU" sz="900" u="none" strike="noStrike">
                          <a:effectLst/>
                        </a:rPr>
                        <a:t>Среднесписочной численности работников по полному кругу организаций</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чел. </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15029</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15 220</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15 281</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15 360</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15 386</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dirty="0">
                          <a:effectLst/>
                        </a:rPr>
                        <a:t>15 413</a:t>
                      </a:r>
                      <a:endParaRPr lang="ru-RU" sz="900" b="0" i="0" u="none" strike="noStrike" dirty="0">
                        <a:solidFill>
                          <a:srgbClr val="000000"/>
                        </a:solidFill>
                        <a:effectLst/>
                        <a:latin typeface="Times New Roman"/>
                      </a:endParaRPr>
                    </a:p>
                  </a:txBody>
                  <a:tcPr marL="6019" marR="6019" marT="6019" marB="0" anchor="ctr"/>
                </a:tc>
                <a:tc>
                  <a:txBody>
                    <a:bodyPr/>
                    <a:lstStyle/>
                    <a:p>
                      <a:pPr algn="ctr" fontAlgn="ctr"/>
                      <a:r>
                        <a:rPr lang="ru-RU" sz="900" u="none" strike="noStrike" dirty="0">
                          <a:effectLst/>
                        </a:rPr>
                        <a:t>15 514</a:t>
                      </a:r>
                      <a:endParaRPr lang="ru-RU" sz="900" b="0" i="0" u="none" strike="noStrike" dirty="0">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15 550</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15 600</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15 684</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15 731</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101,27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100,92</a:t>
                      </a:r>
                      <a:endParaRPr lang="ru-RU" sz="900" b="0" i="0" u="none" strike="noStrike">
                        <a:effectLst/>
                        <a:latin typeface="Times New Roman"/>
                      </a:endParaRPr>
                    </a:p>
                  </a:txBody>
                  <a:tcPr marL="6019" marR="6019" marT="6019" marB="0" anchor="ctr"/>
                </a:tc>
              </a:tr>
              <a:tr h="289242">
                <a:tc>
                  <a:txBody>
                    <a:bodyPr/>
                    <a:lstStyle/>
                    <a:p>
                      <a:pPr algn="l" fontAlgn="ctr"/>
                      <a:r>
                        <a:rPr lang="ru-RU" sz="900" u="none" strike="noStrike">
                          <a:effectLst/>
                        </a:rPr>
                        <a:t>по крупным и средним предприятиям </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чел. </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11037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11219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11204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11257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11274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11287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11357</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11385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11418</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11460</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11490</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101,65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100,34</a:t>
                      </a:r>
                      <a:endParaRPr lang="ru-RU" sz="900" b="0" i="0" u="none" strike="noStrike">
                        <a:effectLst/>
                        <a:latin typeface="Times New Roman"/>
                      </a:endParaRPr>
                    </a:p>
                  </a:txBody>
                  <a:tcPr marL="6019" marR="6019" marT="6019" marB="0" anchor="ctr"/>
                </a:tc>
              </a:tr>
              <a:tr h="289242">
                <a:tc>
                  <a:txBody>
                    <a:bodyPr/>
                    <a:lstStyle/>
                    <a:p>
                      <a:pPr algn="l" fontAlgn="ctr"/>
                      <a:r>
                        <a:rPr lang="ru-RU" sz="900" u="none" strike="noStrike">
                          <a:effectLst/>
                        </a:rPr>
                        <a:t>по малым и микро-  предприятиям</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чел. </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3992</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4001</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4077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4103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4112</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4126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4157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4165</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4182</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4224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4241</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100,23</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102,55</a:t>
                      </a:r>
                      <a:endParaRPr lang="ru-RU" sz="900" b="0" i="0" u="none" strike="noStrike">
                        <a:effectLst/>
                        <a:latin typeface="Times New Roman"/>
                      </a:endParaRPr>
                    </a:p>
                  </a:txBody>
                  <a:tcPr marL="6019" marR="6019" marT="6019" marB="0" anchor="ctr"/>
                </a:tc>
              </a:tr>
              <a:tr h="252920">
                <a:tc>
                  <a:txBody>
                    <a:bodyPr/>
                    <a:lstStyle/>
                    <a:p>
                      <a:pPr algn="l" fontAlgn="ctr"/>
                      <a:r>
                        <a:rPr lang="ru-RU" sz="900" u="none" strike="noStrike">
                          <a:effectLst/>
                        </a:rPr>
                        <a:t>в бюджетной сфере</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чел. </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3896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3987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4025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4085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4099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4105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4115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4129</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4139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4153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4168</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102,34</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102,46</a:t>
                      </a:r>
                      <a:endParaRPr lang="ru-RU" sz="900" b="0" i="0" u="none" strike="noStrike">
                        <a:effectLst/>
                        <a:latin typeface="Times New Roman"/>
                      </a:endParaRPr>
                    </a:p>
                  </a:txBody>
                  <a:tcPr marL="6019" marR="6019" marT="6019" marB="0" anchor="ctr"/>
                </a:tc>
              </a:tr>
              <a:tr h="289242">
                <a:tc>
                  <a:txBody>
                    <a:bodyPr/>
                    <a:lstStyle/>
                    <a:p>
                      <a:pPr algn="l" fontAlgn="ctr"/>
                      <a:r>
                        <a:rPr lang="ru-RU" sz="900" u="none" strike="noStrike">
                          <a:effectLst/>
                        </a:rPr>
                        <a:t>Уровень официальной безработицы</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0,6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0,6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0,6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0,7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0,7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0,7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0,7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0,7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0,7</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0,7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0,7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100,00</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dirty="0">
                          <a:effectLst/>
                        </a:rPr>
                        <a:t>116,67</a:t>
                      </a:r>
                      <a:endParaRPr lang="ru-RU" sz="900" b="0" i="0" u="none" strike="noStrike" dirty="0">
                        <a:effectLst/>
                        <a:latin typeface="Times New Roman"/>
                      </a:endParaRPr>
                    </a:p>
                  </a:txBody>
                  <a:tcPr marL="6019" marR="6019" marT="6019" marB="0" anchor="ctr"/>
                </a:tc>
              </a:tr>
              <a:tr h="165978">
                <a:tc gridSpan="15">
                  <a:txBody>
                    <a:bodyPr/>
                    <a:lstStyle/>
                    <a:p>
                      <a:pPr algn="ctr" fontAlgn="ctr"/>
                      <a:r>
                        <a:rPr lang="ru-RU" sz="900" u="none" strike="noStrike" dirty="0">
                          <a:effectLst/>
                        </a:rPr>
                        <a:t>Материальное производство</a:t>
                      </a:r>
                      <a:endParaRPr lang="ru-RU" sz="900" b="1" i="1" u="none" strike="noStrike" dirty="0">
                        <a:effectLst/>
                        <a:latin typeface="Times New Roman"/>
                      </a:endParaRPr>
                    </a:p>
                  </a:txBody>
                  <a:tcPr marL="6019" marR="6019" marT="6019"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2274">
                <a:tc>
                  <a:txBody>
                    <a:bodyPr/>
                    <a:lstStyle/>
                    <a:p>
                      <a:pPr algn="l" fontAlgn="ctr"/>
                      <a:r>
                        <a:rPr lang="ru-RU" sz="900" u="none" strike="noStrike">
                          <a:effectLst/>
                        </a:rPr>
                        <a:t>Объемы производства продукции (работ, услуг) по всем отраслям экономики) </a:t>
                      </a:r>
                      <a:endParaRPr lang="ru-RU" sz="900" b="1" i="1" u="none" strike="noStrike">
                        <a:effectLst/>
                        <a:latin typeface="Times New Roman"/>
                      </a:endParaRPr>
                    </a:p>
                  </a:txBody>
                  <a:tcPr marL="6019" marR="6019" marT="6019" marB="0" anchor="ctr"/>
                </a:tc>
                <a:tc>
                  <a:txBody>
                    <a:bodyPr/>
                    <a:lstStyle/>
                    <a:p>
                      <a:pPr algn="ctr" fontAlgn="ctr"/>
                      <a:r>
                        <a:rPr lang="ru-RU" sz="900" u="none" strike="noStrike">
                          <a:effectLst/>
                        </a:rPr>
                        <a:t>млн.руб.</a:t>
                      </a:r>
                      <a:endParaRPr lang="ru-RU" sz="900" b="0" i="0" u="none" strike="noStrike">
                        <a:effectLst/>
                        <a:latin typeface="Times New Roman"/>
                      </a:endParaRPr>
                    </a:p>
                  </a:txBody>
                  <a:tcPr marL="6019" marR="6019" marT="6019" marB="0" anchor="ctr"/>
                </a:tc>
                <a:tc>
                  <a:txBody>
                    <a:bodyPr/>
                    <a:lstStyle/>
                    <a:p>
                      <a:pPr algn="ctr" fontAlgn="ctr"/>
                      <a:r>
                        <a:rPr lang="ru-RU" sz="800" u="none" strike="noStrike" dirty="0">
                          <a:effectLst/>
                        </a:rPr>
                        <a:t>79905,09</a:t>
                      </a:r>
                      <a:endParaRPr lang="ru-RU" sz="800" b="0" i="0" u="none" strike="noStrike" dirty="0">
                        <a:effectLst/>
                        <a:latin typeface="Times New Roman"/>
                      </a:endParaRPr>
                    </a:p>
                  </a:txBody>
                  <a:tcPr marL="6019" marR="6019" marT="6019" marB="0" anchor="ctr"/>
                </a:tc>
                <a:tc>
                  <a:txBody>
                    <a:bodyPr/>
                    <a:lstStyle/>
                    <a:p>
                      <a:pPr algn="ctr" fontAlgn="ctr"/>
                      <a:r>
                        <a:rPr lang="ru-RU" sz="800" u="none" strike="noStrike" dirty="0">
                          <a:effectLst/>
                        </a:rPr>
                        <a:t>84226,13</a:t>
                      </a:r>
                      <a:endParaRPr lang="ru-RU" sz="800" b="0" i="0" u="none" strike="noStrike" dirty="0">
                        <a:effectLst/>
                        <a:latin typeface="Times New Roman"/>
                      </a:endParaRPr>
                    </a:p>
                  </a:txBody>
                  <a:tcPr marL="6019" marR="6019" marT="6019" marB="0" anchor="ctr"/>
                </a:tc>
                <a:tc>
                  <a:txBody>
                    <a:bodyPr/>
                    <a:lstStyle/>
                    <a:p>
                      <a:pPr algn="ctr" fontAlgn="ctr"/>
                      <a:r>
                        <a:rPr lang="ru-RU" sz="800" u="none" strike="noStrike" dirty="0">
                          <a:effectLst/>
                        </a:rPr>
                        <a:t>87637,79</a:t>
                      </a:r>
                      <a:endParaRPr lang="ru-RU" sz="800" b="0" i="0" u="none" strike="noStrike" dirty="0">
                        <a:effectLst/>
                        <a:latin typeface="Times New Roman"/>
                      </a:endParaRPr>
                    </a:p>
                  </a:txBody>
                  <a:tcPr marL="6019" marR="6019" marT="6019" marB="0" anchor="ctr"/>
                </a:tc>
                <a:tc>
                  <a:txBody>
                    <a:bodyPr/>
                    <a:lstStyle/>
                    <a:p>
                      <a:pPr algn="ctr" fontAlgn="ctr"/>
                      <a:r>
                        <a:rPr lang="ru-RU" sz="800" u="none" strike="noStrike" dirty="0">
                          <a:effectLst/>
                        </a:rPr>
                        <a:t>88366,00</a:t>
                      </a:r>
                      <a:endParaRPr lang="ru-RU" sz="800" b="0" i="0" u="none" strike="noStrike" dirty="0">
                        <a:effectLst/>
                        <a:latin typeface="Times New Roman"/>
                      </a:endParaRPr>
                    </a:p>
                  </a:txBody>
                  <a:tcPr marL="6019" marR="6019" marT="6019" marB="0" anchor="ctr"/>
                </a:tc>
                <a:tc>
                  <a:txBody>
                    <a:bodyPr/>
                    <a:lstStyle/>
                    <a:p>
                      <a:pPr algn="ctr" fontAlgn="ctr"/>
                      <a:r>
                        <a:rPr lang="ru-RU" sz="800" u="none" strike="noStrike" dirty="0">
                          <a:effectLst/>
                        </a:rPr>
                        <a:t>89829,30</a:t>
                      </a:r>
                      <a:endParaRPr lang="ru-RU" sz="800" b="0" i="0" u="none" strike="noStrike" dirty="0">
                        <a:effectLst/>
                        <a:latin typeface="Times New Roman"/>
                      </a:endParaRPr>
                    </a:p>
                  </a:txBody>
                  <a:tcPr marL="6019" marR="6019" marT="6019" marB="0" anchor="ctr"/>
                </a:tc>
                <a:tc>
                  <a:txBody>
                    <a:bodyPr/>
                    <a:lstStyle/>
                    <a:p>
                      <a:pPr algn="ctr" fontAlgn="ctr"/>
                      <a:r>
                        <a:rPr lang="ru-RU" sz="800" u="none" strike="noStrike" dirty="0">
                          <a:effectLst/>
                        </a:rPr>
                        <a:t>91963,13</a:t>
                      </a:r>
                      <a:endParaRPr lang="ru-RU" sz="800" b="0" i="0" u="none" strike="noStrike" dirty="0">
                        <a:effectLst/>
                        <a:latin typeface="Times New Roman"/>
                      </a:endParaRPr>
                    </a:p>
                  </a:txBody>
                  <a:tcPr marL="6019" marR="6019" marT="6019" marB="0" anchor="ctr"/>
                </a:tc>
                <a:tc>
                  <a:txBody>
                    <a:bodyPr/>
                    <a:lstStyle/>
                    <a:p>
                      <a:pPr algn="ctr" fontAlgn="ctr"/>
                      <a:r>
                        <a:rPr lang="ru-RU" sz="800" u="none" strike="noStrike">
                          <a:effectLst/>
                        </a:rPr>
                        <a:t>92934,85</a:t>
                      </a:r>
                      <a:endParaRPr lang="ru-RU" sz="800" b="0" i="0" u="none" strike="noStrike">
                        <a:effectLst/>
                        <a:latin typeface="Times New Roman"/>
                      </a:endParaRPr>
                    </a:p>
                  </a:txBody>
                  <a:tcPr marL="6019" marR="6019" marT="6019" marB="0" anchor="ctr"/>
                </a:tc>
                <a:tc>
                  <a:txBody>
                    <a:bodyPr/>
                    <a:lstStyle/>
                    <a:p>
                      <a:pPr algn="ctr" fontAlgn="ctr"/>
                      <a:r>
                        <a:rPr lang="ru-RU" sz="800" u="none" strike="noStrike">
                          <a:effectLst/>
                        </a:rPr>
                        <a:t>94828,33</a:t>
                      </a:r>
                      <a:endParaRPr lang="ru-RU" sz="800" b="0" i="0" u="none" strike="noStrike">
                        <a:effectLst/>
                        <a:latin typeface="Times New Roman"/>
                      </a:endParaRPr>
                    </a:p>
                  </a:txBody>
                  <a:tcPr marL="6019" marR="6019" marT="6019" marB="0" anchor="ctr"/>
                </a:tc>
                <a:tc>
                  <a:txBody>
                    <a:bodyPr/>
                    <a:lstStyle/>
                    <a:p>
                      <a:pPr algn="ctr" fontAlgn="ctr"/>
                      <a:r>
                        <a:rPr lang="ru-RU" sz="800" u="none" strike="noStrike">
                          <a:effectLst/>
                        </a:rPr>
                        <a:t>96830,70</a:t>
                      </a:r>
                      <a:endParaRPr lang="ru-RU" sz="800" b="0" i="0" u="none" strike="noStrike">
                        <a:effectLst/>
                        <a:latin typeface="Times New Roman"/>
                      </a:endParaRPr>
                    </a:p>
                  </a:txBody>
                  <a:tcPr marL="6019" marR="6019" marT="6019" marB="0" anchor="ctr"/>
                </a:tc>
                <a:tc>
                  <a:txBody>
                    <a:bodyPr/>
                    <a:lstStyle/>
                    <a:p>
                      <a:pPr algn="ctr" fontAlgn="ctr"/>
                      <a:r>
                        <a:rPr lang="ru-RU" sz="800" u="none" strike="noStrike" dirty="0">
                          <a:effectLst/>
                        </a:rPr>
                        <a:t>98086,08</a:t>
                      </a:r>
                      <a:endParaRPr lang="ru-RU" sz="800" b="0" i="0" u="none" strike="noStrike" dirty="0">
                        <a:effectLst/>
                        <a:latin typeface="Times New Roman"/>
                      </a:endParaRPr>
                    </a:p>
                  </a:txBody>
                  <a:tcPr marL="6019" marR="6019" marT="6019" marB="0" anchor="ctr"/>
                </a:tc>
                <a:tc>
                  <a:txBody>
                    <a:bodyPr/>
                    <a:lstStyle/>
                    <a:p>
                      <a:pPr algn="ctr" fontAlgn="ctr"/>
                      <a:r>
                        <a:rPr lang="ru-RU" sz="800" u="none" strike="noStrike" dirty="0">
                          <a:effectLst/>
                        </a:rPr>
                        <a:t>104084,26</a:t>
                      </a:r>
                      <a:endParaRPr lang="ru-RU" sz="800" b="0" i="0" u="none" strike="noStrike" dirty="0">
                        <a:effectLst/>
                        <a:latin typeface="Times New Roman"/>
                      </a:endParaRPr>
                    </a:p>
                  </a:txBody>
                  <a:tcPr marL="6019" marR="6019" marT="6019" marB="0" anchor="ctr"/>
                </a:tc>
                <a:tc>
                  <a:txBody>
                    <a:bodyPr/>
                    <a:lstStyle/>
                    <a:p>
                      <a:pPr algn="ctr" fontAlgn="ctr"/>
                      <a:r>
                        <a:rPr lang="ru-RU" sz="800" u="none" strike="noStrike" dirty="0">
                          <a:effectLst/>
                        </a:rPr>
                        <a:t>105,41</a:t>
                      </a:r>
                      <a:endParaRPr lang="ru-RU" sz="800" b="0" i="0" u="none" strike="noStrike" dirty="0">
                        <a:effectLst/>
                        <a:latin typeface="Times New Roman"/>
                      </a:endParaRPr>
                    </a:p>
                  </a:txBody>
                  <a:tcPr marL="6019" marR="6019" marT="6019" marB="0" anchor="ctr"/>
                </a:tc>
                <a:tc>
                  <a:txBody>
                    <a:bodyPr/>
                    <a:lstStyle/>
                    <a:p>
                      <a:pPr algn="ctr" fontAlgn="ctr"/>
                      <a:r>
                        <a:rPr lang="ru-RU" sz="800" u="none" strike="noStrike" dirty="0">
                          <a:effectLst/>
                        </a:rPr>
                        <a:t>104,92</a:t>
                      </a:r>
                      <a:endParaRPr lang="ru-RU" sz="800" b="0" i="0" u="none" strike="noStrike" dirty="0">
                        <a:effectLst/>
                        <a:latin typeface="Times New Roman"/>
                      </a:endParaRPr>
                    </a:p>
                  </a:txBody>
                  <a:tcPr marL="6019" marR="6019" marT="6019" marB="0" anchor="ctr"/>
                </a:tc>
              </a:tr>
            </a:tbl>
          </a:graphicData>
        </a:graphic>
      </p:graphicFrame>
    </p:spTree>
    <p:extLst>
      <p:ext uri="{BB962C8B-B14F-4D97-AF65-F5344CB8AC3E}">
        <p14:creationId xmlns:p14="http://schemas.microsoft.com/office/powerpoint/2010/main" val="3467504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Autofit/>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147248" cy="5637240"/>
          </a:xfrm>
        </p:spPr>
        <p:txBody>
          <a:bodyPr>
            <a:normAutofit fontScale="25000" lnSpcReduction="20000"/>
          </a:bodyPr>
          <a:lstStyle/>
          <a:p>
            <a:pPr marL="0" indent="0">
              <a:buNone/>
            </a:pPr>
            <a:r>
              <a:rPr lang="ru-RU" sz="4800" dirty="0"/>
              <a:t>БЮДЖЕТ МУНИЦИПАЛЬНОГО ОБРАЗОВАНИЯ</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местного самоуправления.</a:t>
            </a:r>
          </a:p>
          <a:p>
            <a:pPr marL="0" indent="0">
              <a:buNone/>
            </a:pPr>
            <a:r>
              <a:rPr lang="ru-RU" sz="4800" dirty="0"/>
              <a:t>2. основной финансовый документ муниципального образования, поселения на текущий финансовый год, принимаемый высшим законодательным органом местного самоуправления. </a:t>
            </a:r>
          </a:p>
          <a:p>
            <a:pPr marL="0" indent="0">
              <a:buNone/>
            </a:pPr>
            <a:endParaRPr lang="ru-RU" sz="4800" dirty="0"/>
          </a:p>
          <a:p>
            <a:pPr marL="0" indent="0">
              <a:buNone/>
            </a:pPr>
            <a:r>
              <a:rPr lang="ru-RU" sz="4800" dirty="0"/>
              <a:t>БЮДЖЕТ СУБЪЕКТА РОССИЙСКОЙ ФЕДЕРАЦИИ</a:t>
            </a:r>
          </a:p>
          <a:p>
            <a:pPr marL="0" indent="0">
              <a:buNone/>
            </a:pPr>
            <a:endParaRPr lang="ru-RU" sz="4800" dirty="0"/>
          </a:p>
          <a:p>
            <a:pPr marL="0" indent="0">
              <a:buNone/>
            </a:pPr>
            <a:r>
              <a:rPr lang="ru-RU" sz="4800" dirty="0"/>
              <a:t>1. фонд денежных средств субъекта Российской Федерации. Бюджет субъекта Российской Федерации может быть:</a:t>
            </a:r>
          </a:p>
          <a:p>
            <a:pPr marL="0" indent="0">
              <a:buNone/>
            </a:pPr>
            <a:r>
              <a:rPr lang="ru-RU" sz="4800" dirty="0"/>
              <a:t>- собственно бюджет региона – фонд денежных средств, предназначенный для финансирования функций, отнесенных к предметам ведения субъекта РФ;</a:t>
            </a:r>
          </a:p>
          <a:p>
            <a:pPr marL="0" indent="0">
              <a:buNone/>
            </a:pPr>
            <a:r>
              <a:rPr lang="ru-RU" sz="4800" dirty="0"/>
              <a:t>- консолидированный – включает в себя бюджет региона и бюджеты муниципальных образований, входящих в состав данного региона.</a:t>
            </a:r>
          </a:p>
          <a:p>
            <a:pPr marL="0" indent="0">
              <a:buNone/>
            </a:pPr>
            <a:r>
              <a:rPr lang="ru-RU" sz="4800" dirty="0"/>
              <a:t>2. основной финансовый документ региона на текущий финансовый год, имеющий силу закона. </a:t>
            </a:r>
          </a:p>
          <a:p>
            <a:pPr marL="0" indent="0">
              <a:buNone/>
            </a:pPr>
            <a:endParaRPr lang="ru-RU" sz="4800" dirty="0"/>
          </a:p>
          <a:p>
            <a:pPr marL="0" indent="0">
              <a:buNone/>
            </a:pPr>
            <a:r>
              <a:rPr lang="ru-RU" sz="4800" dirty="0"/>
              <a:t>БЮДЖЕТ ФЕДЕРАЛЬНЫЙ</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государства.</a:t>
            </a:r>
          </a:p>
          <a:p>
            <a:pPr marL="0" indent="0">
              <a:buNone/>
            </a:pPr>
            <a:r>
              <a:rPr lang="ru-RU" sz="4800" dirty="0"/>
              <a:t>2. основной финансовый документ страны на текущий финансовый год, имеющий силу закона. </a:t>
            </a:r>
          </a:p>
          <a:p>
            <a:pPr marL="0" indent="0">
              <a:buNone/>
            </a:pPr>
            <a:endParaRPr lang="ru-RU" sz="4800" dirty="0"/>
          </a:p>
          <a:p>
            <a:pPr marL="0" indent="0">
              <a:buNone/>
            </a:pPr>
            <a:r>
              <a:rPr lang="ru-RU" sz="4800" dirty="0"/>
              <a:t>БЮДЖЕТНАЯ КЛАССИФИКАЦИЯ</a:t>
            </a:r>
          </a:p>
          <a:p>
            <a:pPr marL="0" indent="0">
              <a:buNone/>
            </a:pPr>
            <a:endParaRPr lang="ru-RU" sz="4800" dirty="0"/>
          </a:p>
          <a:p>
            <a:pPr marL="0" indent="0">
              <a:buNone/>
            </a:pPr>
            <a:r>
              <a:rPr lang="ru-RU" sz="4800" dirty="0"/>
              <a:t>группировка доходов и расходов бюджетов всех уровней бюджетной системы Российской Федерации, а также источников финансирования дефицитов этих бюджетов, используемая для составления и исполнения бюджетов.</a:t>
            </a:r>
          </a:p>
          <a:p>
            <a:pPr marL="0" indent="0">
              <a:buNone/>
            </a:pPr>
            <a:endParaRPr lang="ru-RU" sz="4800" dirty="0"/>
          </a:p>
        </p:txBody>
      </p:sp>
    </p:spTree>
    <p:extLst>
      <p:ext uri="{BB962C8B-B14F-4D97-AF65-F5344CB8AC3E}">
        <p14:creationId xmlns:p14="http://schemas.microsoft.com/office/powerpoint/2010/main" val="9566319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147248" cy="5637240"/>
          </a:xfrm>
        </p:spPr>
        <p:txBody>
          <a:bodyPr>
            <a:normAutofit fontScale="25000" lnSpcReduction="20000"/>
          </a:bodyPr>
          <a:lstStyle/>
          <a:p>
            <a:pPr marL="0" indent="0">
              <a:buNone/>
            </a:pPr>
            <a:r>
              <a:rPr lang="ru-RU" sz="4800" dirty="0"/>
              <a:t>БЮДЖЕТНАЯ РОСПИСЬ</a:t>
            </a:r>
          </a:p>
          <a:p>
            <a:pPr marL="0" indent="0">
              <a:buNone/>
            </a:pPr>
            <a:endParaRPr lang="ru-RU" sz="4800" dirty="0"/>
          </a:p>
          <a:p>
            <a:pPr marL="0" indent="0">
              <a:buNone/>
            </a:pPr>
            <a:r>
              <a:rPr lang="ru-RU" sz="4800" dirty="0"/>
              <a:t>документ, который составляется и ведется:</a:t>
            </a:r>
          </a:p>
          <a:p>
            <a:pPr marL="0" indent="0">
              <a:buNone/>
            </a:pPr>
            <a:r>
              <a:rPr lang="ru-RU" sz="4800" dirty="0"/>
              <a:t>- ГРБС – в целях исполнения бюджета в части расходов;</a:t>
            </a:r>
          </a:p>
          <a:p>
            <a:pPr marL="0" indent="0">
              <a:buNone/>
            </a:pPr>
            <a:r>
              <a:rPr lang="ru-RU" sz="4800" dirty="0"/>
              <a:t>- Главным администратором источников финансирования дефицита бюджета - в целях исполнения бюджета в части источников финансирования дефицита бюджета. </a:t>
            </a:r>
          </a:p>
          <a:p>
            <a:pPr marL="0" indent="0">
              <a:buNone/>
            </a:pPr>
            <a:endParaRPr lang="ru-RU" sz="4800" dirty="0"/>
          </a:p>
          <a:p>
            <a:pPr marL="0" indent="0">
              <a:buNone/>
            </a:pPr>
            <a:r>
              <a:rPr lang="ru-RU" sz="4800" dirty="0"/>
              <a:t>БЮДЖЕТНАЯ СИСТЕМА РОССИЙСКОЙ ФЕДЕРАЦИИ</a:t>
            </a:r>
          </a:p>
          <a:p>
            <a:pPr marL="0" indent="0">
              <a:buNone/>
            </a:pPr>
            <a:endParaRPr lang="ru-RU" sz="4800" dirty="0"/>
          </a:p>
          <a:p>
            <a:pPr marL="0" indent="0">
              <a:buNone/>
            </a:pPr>
            <a:r>
              <a:rPr lang="ru-RU" sz="4800" dirty="0"/>
              <a:t>совокупность всех бюджетов в Российской Федерации: федерального, региональных, местных, государственных внебюджетных фондов.</a:t>
            </a:r>
          </a:p>
          <a:p>
            <a:pPr marL="0" indent="0">
              <a:buNone/>
            </a:pPr>
            <a:endParaRPr lang="ru-RU" sz="4800" dirty="0"/>
          </a:p>
          <a:p>
            <a:pPr marL="0" indent="0">
              <a:buNone/>
            </a:pPr>
            <a:r>
              <a:rPr lang="ru-RU" sz="4800" dirty="0"/>
              <a:t>БЮДЖЕТНАЯ СМЕТА</a:t>
            </a:r>
          </a:p>
          <a:p>
            <a:pPr marL="0" indent="0">
              <a:buNone/>
            </a:pPr>
            <a:endParaRPr lang="ru-RU" sz="4800" dirty="0"/>
          </a:p>
          <a:p>
            <a:pPr marL="0" indent="0">
              <a:buNone/>
            </a:pPr>
            <a:r>
              <a:rPr lang="ru-RU" sz="4800" dirty="0"/>
              <a:t>документ, устанавливающий лимиты бюджетных обязательств казенного учреждения. Бюджетная смета представлена в разрезе кодов бюджетной классификации расходов. </a:t>
            </a:r>
          </a:p>
          <a:p>
            <a:pPr marL="0" indent="0">
              <a:buNone/>
            </a:pPr>
            <a:endParaRPr lang="ru-RU" sz="4800" dirty="0"/>
          </a:p>
          <a:p>
            <a:pPr marL="0" indent="0">
              <a:buNone/>
            </a:pPr>
            <a:r>
              <a:rPr lang="ru-RU" sz="4800" dirty="0"/>
              <a:t>БЮДЖЕТНОЕ ОБЯЗАТЕЛЬСТВО</a:t>
            </a:r>
          </a:p>
          <a:p>
            <a:pPr marL="0" indent="0">
              <a:buNone/>
            </a:pPr>
            <a:r>
              <a:rPr lang="ru-RU" sz="4800" dirty="0" smtClean="0"/>
              <a:t>расходные </a:t>
            </a:r>
            <a:r>
              <a:rPr lang="ru-RU" sz="4800" dirty="0"/>
              <a:t>обязательства, подлежащие исполнению в соответствующем финансовом году.</a:t>
            </a:r>
          </a:p>
          <a:p>
            <a:pPr marL="0" indent="0">
              <a:buNone/>
            </a:pPr>
            <a:endParaRPr lang="ru-RU" sz="4800" dirty="0"/>
          </a:p>
          <a:p>
            <a:pPr marL="0" indent="0">
              <a:buNone/>
            </a:pPr>
            <a:r>
              <a:rPr lang="ru-RU" sz="4800" dirty="0"/>
              <a:t>БЮДЖЕТНЫЕ АССИГНОВАНИЯ</a:t>
            </a:r>
          </a:p>
          <a:p>
            <a:pPr marL="0" indent="0">
              <a:buNone/>
            </a:pPr>
            <a:r>
              <a:rPr lang="ru-RU" sz="4800" dirty="0" smtClean="0"/>
              <a:t>предельные </a:t>
            </a:r>
            <a:r>
              <a:rPr lang="ru-RU" sz="4800" dirty="0"/>
              <a:t>объемы денежных средств, предусмотренные в соответствующем финансовом году для исполнения бюджетных обязательств.</a:t>
            </a:r>
          </a:p>
          <a:p>
            <a:pPr marL="0" indent="0">
              <a:buNone/>
            </a:pPr>
            <a:endParaRPr lang="ru-RU" sz="4800" dirty="0"/>
          </a:p>
          <a:p>
            <a:pPr marL="0" indent="0">
              <a:buNone/>
            </a:pPr>
            <a:r>
              <a:rPr lang="ru-RU" sz="4800" dirty="0"/>
              <a:t>БЮДЖЕТНЫЕ ИНВЕСТИЦИИ</a:t>
            </a:r>
          </a:p>
          <a:p>
            <a:pPr marL="0" indent="0">
              <a:buNone/>
            </a:pPr>
            <a:r>
              <a:rPr lang="ru-RU" sz="4800" dirty="0" smtClean="0"/>
              <a:t>средства </a:t>
            </a:r>
            <a:r>
              <a:rPr lang="ru-RU" sz="4800" dirty="0"/>
              <a:t>бюджета, направленные на приобретение, модернизацию государственного (муниципального) имущества.</a:t>
            </a:r>
          </a:p>
          <a:p>
            <a:pPr marL="0" indent="0">
              <a:buNone/>
            </a:pPr>
            <a:endParaRPr lang="ru-RU" dirty="0"/>
          </a:p>
        </p:txBody>
      </p:sp>
    </p:spTree>
    <p:extLst>
      <p:ext uri="{BB962C8B-B14F-4D97-AF65-F5344CB8AC3E}">
        <p14:creationId xmlns:p14="http://schemas.microsoft.com/office/powerpoint/2010/main" val="6307736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457200" y="908720"/>
            <a:ext cx="8291264" cy="5565232"/>
          </a:xfrm>
        </p:spPr>
        <p:txBody>
          <a:bodyPr>
            <a:normAutofit fontScale="25000" lnSpcReduction="20000"/>
          </a:bodyPr>
          <a:lstStyle/>
          <a:p>
            <a:pPr marL="0" indent="0">
              <a:buNone/>
            </a:pPr>
            <a:r>
              <a:rPr lang="ru-RU" sz="4800" dirty="0"/>
              <a:t>БЮДЖЕТНЫЙ ПРОЦЕСС</a:t>
            </a:r>
          </a:p>
          <a:p>
            <a:pPr marL="0" indent="0">
              <a:buNone/>
            </a:pPr>
            <a:r>
              <a:rPr lang="ru-RU" sz="4800" dirty="0" smtClean="0"/>
              <a:t>деятельность </a:t>
            </a:r>
            <a:r>
              <a:rPr lang="ru-RU" sz="4800" dirty="0"/>
              <a:t>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sz="4800" dirty="0"/>
          </a:p>
          <a:p>
            <a:pPr marL="0" indent="0">
              <a:buNone/>
            </a:pPr>
            <a:r>
              <a:rPr lang="ru-RU" sz="4800" dirty="0"/>
              <a:t>ВЕДОМСТВЕННАЯ СТРУКТУРА РАСХОДОВ БЮДЖЕТА</a:t>
            </a:r>
          </a:p>
          <a:p>
            <a:pPr marL="0" indent="0">
              <a:buNone/>
            </a:pPr>
            <a:r>
              <a:rPr lang="ru-RU" sz="4800" dirty="0" smtClean="0"/>
              <a:t>распределение </a:t>
            </a:r>
            <a:r>
              <a:rPr lang="ru-RU" sz="4800" dirty="0"/>
              <a:t>бюджетных средств по главным распорядителям бюджетных средств, по разделам, подразделам, целевым статьям и видам расходов бюджетной классификации Российской Федерации.</a:t>
            </a:r>
          </a:p>
          <a:p>
            <a:pPr marL="0" indent="0">
              <a:buNone/>
            </a:pPr>
            <a:r>
              <a:rPr lang="ru-RU" sz="4800" dirty="0"/>
              <a:t> </a:t>
            </a:r>
          </a:p>
          <a:p>
            <a:pPr marL="0" indent="0">
              <a:buNone/>
            </a:pPr>
            <a:r>
              <a:rPr lang="ru-RU" sz="4800" dirty="0"/>
              <a:t>ВНЕШНИЙ ДОЛГ</a:t>
            </a:r>
          </a:p>
          <a:p>
            <a:pPr marL="0" indent="0">
              <a:buNone/>
            </a:pPr>
            <a:r>
              <a:rPr lang="ru-RU" sz="4800" dirty="0" smtClean="0"/>
              <a:t>долг</a:t>
            </a:r>
            <a:r>
              <a:rPr lang="ru-RU" sz="4800" dirty="0"/>
              <a:t>, выраженный в иностранной валюте. В объем внешнего долга не включается долг субъектов Российской Федерации и муниципальных образований перед Российской Федерацией, выраженный в иностранной валюте. </a:t>
            </a:r>
          </a:p>
          <a:p>
            <a:pPr marL="0" indent="0">
              <a:buNone/>
            </a:pPr>
            <a:endParaRPr lang="ru-RU" sz="4800" dirty="0"/>
          </a:p>
          <a:p>
            <a:pPr marL="0" indent="0">
              <a:buNone/>
            </a:pPr>
            <a:r>
              <a:rPr lang="ru-RU" sz="4800" dirty="0"/>
              <a:t>ВНУТРЕННИЙ ДОЛГ</a:t>
            </a:r>
          </a:p>
          <a:p>
            <a:pPr marL="0" indent="0">
              <a:buNone/>
            </a:pPr>
            <a:r>
              <a:rPr lang="ru-RU" sz="4800" dirty="0" smtClean="0"/>
              <a:t>долг</a:t>
            </a:r>
            <a:r>
              <a:rPr lang="ru-RU" sz="4800" dirty="0"/>
              <a:t>, выраженный в валюте РФ (рублях), а также долг субъектов Российской Федерации и муниципальных образований перед Российской Федерацией, выраженный в иностранной валюте.</a:t>
            </a:r>
          </a:p>
          <a:p>
            <a:pPr marL="0" indent="0">
              <a:buNone/>
            </a:pPr>
            <a:endParaRPr lang="ru-RU" sz="4800" dirty="0"/>
          </a:p>
          <a:p>
            <a:pPr marL="0" indent="0">
              <a:buNone/>
            </a:pPr>
            <a:r>
              <a:rPr lang="ru-RU" sz="4800" dirty="0"/>
              <a:t>ГЛАВНЫЙ АДМИНИСТРАТОР ДОХОДОВ БЮДЖЕТА</a:t>
            </a:r>
          </a:p>
          <a:p>
            <a:pPr marL="0" indent="0">
              <a:buNone/>
            </a:pPr>
            <a:r>
              <a:rPr lang="ru-RU" sz="4800" dirty="0" smtClean="0"/>
              <a:t>орган </a:t>
            </a:r>
            <a:r>
              <a:rPr lang="ru-RU" sz="4800" dirty="0"/>
              <a:t>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имеющий(ее) в своем ведении администраторов доходов бюджета.</a:t>
            </a:r>
          </a:p>
          <a:p>
            <a:pPr marL="0" indent="0">
              <a:buNone/>
            </a:pPr>
            <a:endParaRPr lang="ru-RU" sz="4800" dirty="0"/>
          </a:p>
          <a:p>
            <a:pPr marL="0" indent="0">
              <a:buNone/>
            </a:pPr>
            <a:r>
              <a:rPr lang="ru-RU" sz="4800" dirty="0"/>
              <a:t>ГЛАВНЫЙ АДМИНИСТРАТОР ИСТОЧНИКОВ ФИНАНСИРОВАНИЯ ДЕФИЦИТА БЮДЖЕТА</a:t>
            </a:r>
          </a:p>
          <a:p>
            <a:pPr marL="0" indent="0">
              <a:buNone/>
            </a:pPr>
            <a:r>
              <a:rPr lang="ru-RU" sz="4800" dirty="0" smtClean="0"/>
              <a:t>орган </a:t>
            </a:r>
            <a:r>
              <a:rPr lang="ru-RU" sz="4800" dirty="0"/>
              <a:t>государственной власти (местного самоуправления), орган управления государственным внебюджетным фондом, иная организация, имеющий(</a:t>
            </a:r>
            <a:r>
              <a:rPr lang="ru-RU" sz="4800" dirty="0" err="1"/>
              <a:t>ая</a:t>
            </a:r>
            <a:r>
              <a:rPr lang="ru-RU" sz="4800" dirty="0"/>
              <a:t>) в своем ведении администраторов источников финансирования дефицита бюджета.</a:t>
            </a:r>
          </a:p>
          <a:p>
            <a:endParaRPr lang="ru-RU" dirty="0"/>
          </a:p>
        </p:txBody>
      </p:sp>
    </p:spTree>
    <p:extLst>
      <p:ext uri="{BB962C8B-B14F-4D97-AF65-F5344CB8AC3E}">
        <p14:creationId xmlns:p14="http://schemas.microsoft.com/office/powerpoint/2010/main" val="10337383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467600" cy="562074"/>
          </a:xfrm>
        </p:spPr>
        <p:txBody>
          <a:bodyPr>
            <a:normAutofit/>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291264" cy="5637240"/>
          </a:xfrm>
        </p:spPr>
        <p:txBody>
          <a:bodyPr>
            <a:noAutofit/>
          </a:bodyPr>
          <a:lstStyle/>
          <a:p>
            <a:pPr marL="0" indent="0">
              <a:buNone/>
            </a:pPr>
            <a:r>
              <a:rPr lang="ru-RU" sz="1200" dirty="0"/>
              <a:t>ГЛАВНЫЙ РАСПОРЯДИТЕЛЬ БЮДЖЕТНЫХ СРЕДСТВ (ГРБС)</a:t>
            </a:r>
          </a:p>
          <a:p>
            <a:pPr marL="0" indent="0">
              <a:buNone/>
            </a:pPr>
            <a:r>
              <a:rPr lang="ru-RU" sz="1200" dirty="0" smtClean="0"/>
              <a:t>орган </a:t>
            </a:r>
            <a:r>
              <a:rPr lang="ru-RU" sz="1200" dirty="0"/>
              <a:t>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a:p>
            <a:pPr marL="0" indent="0">
              <a:buNone/>
            </a:pPr>
            <a:endParaRPr lang="ru-RU" sz="1200" dirty="0"/>
          </a:p>
          <a:p>
            <a:pPr marL="0" indent="0">
              <a:buNone/>
            </a:pPr>
            <a:r>
              <a:rPr lang="ru-RU" sz="1200" dirty="0"/>
              <a:t>ГОСУДАРСТВЕННАЯ (МУНИЦИПАЛЬНАЯ) ГАРАНТИЯ</a:t>
            </a:r>
          </a:p>
          <a:p>
            <a:pPr marL="0" indent="0">
              <a:buNone/>
            </a:pPr>
            <a:r>
              <a:rPr lang="ru-RU" sz="1200" dirty="0" smtClean="0"/>
              <a:t>вид </a:t>
            </a:r>
            <a:r>
              <a:rPr lang="ru-RU" sz="1200" dirty="0"/>
              <a:t>долгового обязательства государства (муниципального образования). Предполагает обязанность государства (муниципального образования) уплатить кредитору (бенефициару) определенную денежную сумму за должника (принципала) за счет средств соответствующего бюджета при наступлении гарантийного случая. </a:t>
            </a:r>
          </a:p>
          <a:p>
            <a:pPr marL="0" indent="0">
              <a:buNone/>
            </a:pPr>
            <a:endParaRPr lang="ru-RU" sz="1200" dirty="0"/>
          </a:p>
          <a:p>
            <a:pPr marL="0" indent="0">
              <a:buNone/>
            </a:pPr>
            <a:r>
              <a:rPr lang="ru-RU" sz="1200" dirty="0"/>
              <a:t>ГОСУДАРСТВЕННАЯ ПРОГРАММА</a:t>
            </a:r>
          </a:p>
          <a:p>
            <a:pPr marL="0" indent="0">
              <a:buNone/>
            </a:pPr>
            <a:r>
              <a:rPr lang="ru-RU" sz="1200" dirty="0" smtClean="0"/>
              <a:t>система </a:t>
            </a:r>
            <a:r>
              <a:rPr lang="ru-RU" sz="1200" dirty="0"/>
              <a:t>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a:t>
            </a:r>
          </a:p>
          <a:p>
            <a:pPr marL="0" indent="0">
              <a:buNone/>
            </a:pPr>
            <a:endParaRPr lang="ru-RU" sz="1200" dirty="0"/>
          </a:p>
          <a:p>
            <a:pPr marL="0" indent="0">
              <a:buNone/>
            </a:pPr>
            <a:r>
              <a:rPr lang="ru-RU" sz="1200" dirty="0"/>
              <a:t>ГОСУДАРСТВЕННОЕ (МУНИЦИПАЛЬНОЕ) ЗАДАНИЕ</a:t>
            </a:r>
          </a:p>
          <a:p>
            <a:pPr marL="0" indent="0">
              <a:buNone/>
            </a:pPr>
            <a:r>
              <a:rPr lang="ru-RU" sz="1200" dirty="0" smtClean="0"/>
              <a:t>документ</a:t>
            </a:r>
            <a:r>
              <a:rPr lang="ru-RU" sz="1200" dirty="0"/>
              <a:t>, содержащий требования к составу, качеству, объему, условиям, порядку и результатам оказания государственных (муниципальных) услуг (выполнения работ).</a:t>
            </a:r>
          </a:p>
          <a:p>
            <a:pPr marL="0" indent="0">
              <a:buNone/>
            </a:pPr>
            <a:endParaRPr lang="ru-RU" sz="1200" dirty="0"/>
          </a:p>
          <a:p>
            <a:pPr marL="0" indent="0">
              <a:buNone/>
            </a:pPr>
            <a:r>
              <a:rPr lang="ru-RU" sz="1200" dirty="0"/>
              <a:t>ГОСУДАРСТВЕННЫЕ (МУНИЦИПАЛЬНЫЕ) УСЛУГИ (РАБОТЫ)</a:t>
            </a:r>
          </a:p>
          <a:p>
            <a:pPr marL="0" indent="0">
              <a:buNone/>
            </a:pPr>
            <a:r>
              <a:rPr lang="ru-RU" sz="1200" dirty="0" smtClean="0"/>
              <a:t>услуги </a:t>
            </a:r>
            <a:r>
              <a:rPr lang="ru-RU" sz="1200" dirty="0"/>
              <a:t>(работы), оказываемые (выполняемые) органами государственной власти (органами местного самоуправления), государственными (муниципальными) учреждениями.</a:t>
            </a:r>
          </a:p>
          <a:p>
            <a:pPr marL="0" indent="0">
              <a:buNone/>
            </a:pPr>
            <a:endParaRPr lang="ru-RU" sz="1200" dirty="0"/>
          </a:p>
        </p:txBody>
      </p:sp>
    </p:spTree>
    <p:extLst>
      <p:ext uri="{BB962C8B-B14F-4D97-AF65-F5344CB8AC3E}">
        <p14:creationId xmlns:p14="http://schemas.microsoft.com/office/powerpoint/2010/main" val="18158735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457200" y="764704"/>
            <a:ext cx="8219256" cy="5709248"/>
          </a:xfrm>
        </p:spPr>
        <p:txBody>
          <a:bodyPr>
            <a:noAutofit/>
          </a:bodyPr>
          <a:lstStyle/>
          <a:p>
            <a:pPr marL="0" indent="0">
              <a:buNone/>
            </a:pPr>
            <a:r>
              <a:rPr lang="ru-RU" sz="1200" dirty="0"/>
              <a:t>ГОСУДАРСТВЕННЫЙ ( МУНИЦИПАЛЬНЫЙ) ДОЛГ</a:t>
            </a:r>
          </a:p>
          <a:p>
            <a:pPr marL="0" indent="0">
              <a:buNone/>
            </a:pPr>
            <a:r>
              <a:rPr lang="ru-RU" sz="1200" dirty="0" smtClean="0"/>
              <a:t>обязательства </a:t>
            </a:r>
            <a:r>
              <a:rPr lang="ru-RU" sz="1200" dirty="0"/>
              <a:t>публично-правового образования по полученным кредитам, выпущенным ценным бумагам, предоставленным гарантиям перед третьими лицами.</a:t>
            </a:r>
          </a:p>
          <a:p>
            <a:pPr marL="0" indent="0">
              <a:buNone/>
            </a:pPr>
            <a:endParaRPr lang="ru-RU" sz="1200" dirty="0"/>
          </a:p>
          <a:p>
            <a:pPr marL="0" indent="0">
              <a:buNone/>
            </a:pPr>
            <a:r>
              <a:rPr lang="ru-RU" sz="1200" dirty="0"/>
              <a:t>ДЕФИЦИТ БЮДЖЕТА</a:t>
            </a:r>
          </a:p>
          <a:p>
            <a:pPr marL="0" indent="0">
              <a:buNone/>
            </a:pPr>
            <a:r>
              <a:rPr lang="ru-RU" sz="1200" dirty="0" smtClean="0"/>
              <a:t>превышение </a:t>
            </a:r>
            <a:r>
              <a:rPr lang="ru-RU" sz="1200" dirty="0"/>
              <a:t>расходов бюджета над его доходами.</a:t>
            </a:r>
          </a:p>
          <a:p>
            <a:pPr marL="0" indent="0">
              <a:buNone/>
            </a:pPr>
            <a:endParaRPr lang="ru-RU" sz="1200" dirty="0"/>
          </a:p>
          <a:p>
            <a:pPr marL="0" indent="0">
              <a:buNone/>
            </a:pPr>
            <a:r>
              <a:rPr lang="ru-RU" sz="1200" dirty="0"/>
              <a:t>ДОТАЦИИ (от лат. </a:t>
            </a:r>
            <a:r>
              <a:rPr lang="ru-RU" sz="1200" dirty="0" err="1"/>
              <a:t>dotatio</a:t>
            </a:r>
            <a:r>
              <a:rPr lang="ru-RU" sz="1200" dirty="0"/>
              <a:t> - дар, пожертвование)</a:t>
            </a:r>
          </a:p>
          <a:p>
            <a:pPr marL="0" indent="0">
              <a:buNone/>
            </a:pPr>
            <a:r>
              <a:rPr lang="ru-RU" sz="1200" dirty="0" smtClean="0"/>
              <a:t>средства</a:t>
            </a:r>
            <a:r>
              <a:rPr lang="ru-RU" sz="1200" dirty="0"/>
              <a:t>, предоставляемые одним бюджетом бюджетной системы Российской Федерации другому бюджету на безвозмездной и безвозвратной основе.</a:t>
            </a:r>
          </a:p>
          <a:p>
            <a:pPr marL="0" indent="0">
              <a:buNone/>
            </a:pPr>
            <a:r>
              <a:rPr lang="ru-RU" sz="1200" dirty="0"/>
              <a:t> </a:t>
            </a:r>
          </a:p>
          <a:p>
            <a:pPr marL="0" indent="0">
              <a:buNone/>
            </a:pPr>
            <a:r>
              <a:rPr lang="ru-RU" sz="1200" dirty="0"/>
              <a:t>ДОХОДЫ БЮДЖЕТА</a:t>
            </a:r>
          </a:p>
          <a:p>
            <a:pPr marL="0" indent="0">
              <a:buNone/>
            </a:pPr>
            <a:r>
              <a:rPr lang="ru-RU" sz="1200" dirty="0" smtClean="0"/>
              <a:t>поступающие </a:t>
            </a:r>
            <a:r>
              <a:rPr lang="ru-RU" sz="1200" dirty="0"/>
              <a:t>от населения, организаций, учреждений в бюджет денежные средства в виде:</a:t>
            </a:r>
          </a:p>
          <a:p>
            <a:pPr marL="0" indent="0">
              <a:buNone/>
            </a:pPr>
            <a:r>
              <a:rPr lang="ru-RU" sz="1200" dirty="0"/>
              <a:t>- налогов;</a:t>
            </a:r>
          </a:p>
          <a:p>
            <a:pPr marL="0" indent="0">
              <a:buNone/>
            </a:pPr>
            <a:r>
              <a:rPr lang="ru-RU" sz="1200" dirty="0"/>
              <a:t>- неналоговых поступлений (пошлины, доходы от продажи имущества, штрафы и т.п.);</a:t>
            </a:r>
          </a:p>
          <a:p>
            <a:pPr marL="0" indent="0">
              <a:buNone/>
            </a:pPr>
            <a:r>
              <a:rPr lang="ru-RU" sz="1200" dirty="0"/>
              <a:t>- безвозмездных поступлений;</a:t>
            </a:r>
          </a:p>
          <a:p>
            <a:pPr marL="0" indent="0">
              <a:buNone/>
            </a:pPr>
            <a:r>
              <a:rPr lang="ru-RU" sz="1200" dirty="0"/>
              <a:t>- доходов от предпринимательской деятельности бюджетных организаций;</a:t>
            </a:r>
          </a:p>
          <a:p>
            <a:pPr marL="0" indent="0">
              <a:buNone/>
            </a:pPr>
            <a:r>
              <a:rPr lang="ru-RU" sz="1200" dirty="0"/>
              <a:t>- кредиты, доходы от выпуска ценных бумаг, полученные государством (органами местного самоуправления), не включаются в состав доходов. </a:t>
            </a:r>
          </a:p>
          <a:p>
            <a:pPr marL="0" indent="0">
              <a:buNone/>
            </a:pPr>
            <a:endParaRPr lang="ru-RU" sz="1200" dirty="0"/>
          </a:p>
          <a:p>
            <a:pPr marL="0" indent="0">
              <a:buNone/>
            </a:pPr>
            <a:r>
              <a:rPr lang="ru-RU" sz="1200" dirty="0"/>
              <a:t>ЕДИНЫЙ СЧЕТ БЮДЖЕТА</a:t>
            </a:r>
          </a:p>
          <a:p>
            <a:pPr marL="0" indent="0">
              <a:buNone/>
            </a:pPr>
            <a:r>
              <a:rPr lang="ru-RU" sz="1200" dirty="0" err="1" smtClean="0"/>
              <a:t>cчет</a:t>
            </a:r>
            <a:r>
              <a:rPr lang="ru-RU" sz="1200" dirty="0" smtClean="0"/>
              <a:t> </a:t>
            </a:r>
            <a:r>
              <a:rPr lang="ru-RU" sz="1200" dirty="0"/>
              <a:t>(совокупность счетов), открытый (открытых)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a:t>
            </a:r>
          </a:p>
          <a:p>
            <a:pPr marL="0" indent="0">
              <a:buNone/>
            </a:pPr>
            <a:endParaRPr lang="ru-RU" sz="1200" dirty="0"/>
          </a:p>
        </p:txBody>
      </p:sp>
    </p:spTree>
    <p:extLst>
      <p:ext uri="{BB962C8B-B14F-4D97-AF65-F5344CB8AC3E}">
        <p14:creationId xmlns:p14="http://schemas.microsoft.com/office/powerpoint/2010/main" val="22868191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idx="1"/>
          </p:nvPr>
        </p:nvSpPr>
        <p:spPr>
          <a:xfrm>
            <a:off x="179512" y="836712"/>
            <a:ext cx="8568952" cy="5709248"/>
          </a:xfrm>
        </p:spPr>
        <p:txBody>
          <a:bodyPr>
            <a:noAutofit/>
          </a:bodyPr>
          <a:lstStyle/>
          <a:p>
            <a:pPr marL="0" indent="0">
              <a:buNone/>
            </a:pPr>
            <a:r>
              <a:rPr lang="ru-RU" sz="1200" dirty="0"/>
              <a:t>ИСТОЧНИКИ ФИНАНСИРОВАНИЯ ДЕФИЦИТА БЮДЖЕТА</a:t>
            </a:r>
          </a:p>
          <a:p>
            <a:pPr marL="0" indent="0">
              <a:buNone/>
            </a:pPr>
            <a:r>
              <a:rPr lang="ru-RU" sz="1200" dirty="0" smtClean="0"/>
              <a:t>средства</a:t>
            </a:r>
            <a:r>
              <a:rPr lang="ru-RU" sz="1200" dirty="0"/>
              <a:t>,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p>
          <a:p>
            <a:pPr marL="0" indent="0">
              <a:buNone/>
            </a:pPr>
            <a:endParaRPr lang="ru-RU" sz="1200" dirty="0" smtClean="0"/>
          </a:p>
          <a:p>
            <a:pPr marL="0" indent="0">
              <a:buNone/>
            </a:pPr>
            <a:r>
              <a:rPr lang="ru-RU" sz="1200" dirty="0" smtClean="0"/>
              <a:t>КАЗЕННОЕ </a:t>
            </a:r>
            <a:r>
              <a:rPr lang="ru-RU" sz="1200" dirty="0"/>
              <a:t>УЧРЕЖДЕНИЕ</a:t>
            </a:r>
          </a:p>
          <a:p>
            <a:pPr marL="0" indent="0">
              <a:buNone/>
            </a:pPr>
            <a:r>
              <a:rPr lang="ru-RU" sz="1200" dirty="0" smtClean="0"/>
              <a:t>государственное </a:t>
            </a:r>
            <a:r>
              <a:rPr lang="ru-RU" sz="1200" dirty="0"/>
              <a:t>(муниципальное) учреждение, финансовое обеспечение деятельности которого осуществляется за счет средств соответствующего бюджета на основании бюджетной сметы.</a:t>
            </a:r>
          </a:p>
          <a:p>
            <a:pPr marL="0" indent="0">
              <a:buNone/>
            </a:pPr>
            <a:endParaRPr lang="ru-RU" sz="1200" dirty="0"/>
          </a:p>
          <a:p>
            <a:pPr marL="0" indent="0">
              <a:buNone/>
            </a:pPr>
            <a:r>
              <a:rPr lang="ru-RU" sz="1200" dirty="0"/>
              <a:t>ЛИМИТЫ БЮДЖЕТНЫХ ОБЯЗАТЕЛЬСТВ</a:t>
            </a:r>
          </a:p>
          <a:p>
            <a:pPr marL="0" indent="0">
              <a:buNone/>
            </a:pPr>
            <a:r>
              <a:rPr lang="ru-RU" sz="1200" dirty="0" smtClean="0"/>
              <a:t>объем </a:t>
            </a:r>
            <a:r>
              <a:rPr lang="ru-RU" sz="1200" dirty="0"/>
              <a:t>прав (в денежном выражении) по принятию и исполнению казенным учреждением бюджетных обязательств в текущем финансовом году и плановом периоде.</a:t>
            </a:r>
          </a:p>
          <a:p>
            <a:pPr marL="0" indent="0">
              <a:buNone/>
            </a:pPr>
            <a:endParaRPr lang="ru-RU" sz="1200" dirty="0"/>
          </a:p>
          <a:p>
            <a:pPr marL="0" indent="0">
              <a:buNone/>
            </a:pPr>
            <a:r>
              <a:rPr lang="ru-RU" sz="1200" dirty="0"/>
              <a:t>МЕЖБЮДЖЕТНЫЕ ОТНОШЕНИЯ</a:t>
            </a:r>
          </a:p>
          <a:p>
            <a:pPr marL="0" indent="0">
              <a:buNone/>
            </a:pPr>
            <a:r>
              <a:rPr lang="ru-RU" sz="1200" dirty="0" smtClean="0"/>
              <a:t>взаимоотношения </a:t>
            </a:r>
            <a:r>
              <a:rPr lang="ru-RU" sz="1200" dirty="0"/>
              <a:t>между публично-правовыми образованиями по вопросам осуществления бюджетного процесса.</a:t>
            </a:r>
          </a:p>
          <a:p>
            <a:pPr marL="0" indent="0">
              <a:buNone/>
            </a:pPr>
            <a:endParaRPr lang="ru-RU" sz="1200" dirty="0"/>
          </a:p>
          <a:p>
            <a:pPr marL="0" indent="0">
              <a:buNone/>
            </a:pPr>
            <a:r>
              <a:rPr lang="ru-RU" sz="1200" dirty="0"/>
              <a:t>МЕЖБЮДЖЕТНЫЕ ТРАНСФЕРТЫ</a:t>
            </a:r>
          </a:p>
          <a:p>
            <a:pPr marL="0" indent="0">
              <a:buNone/>
            </a:pPr>
            <a:r>
              <a:rPr lang="ru-RU" sz="1200" dirty="0" smtClean="0"/>
              <a:t>средства</a:t>
            </a:r>
            <a:r>
              <a:rPr lang="ru-RU" sz="1200" dirty="0"/>
              <a:t>, предоставляемые одним бюджетом бюджетной системы Российской Федерации другому бюджету.</a:t>
            </a:r>
          </a:p>
          <a:p>
            <a:pPr marL="0" indent="0">
              <a:buNone/>
            </a:pPr>
            <a:endParaRPr lang="ru-RU" sz="1200" dirty="0"/>
          </a:p>
          <a:p>
            <a:pPr marL="0" indent="0">
              <a:buNone/>
            </a:pPr>
            <a:r>
              <a:rPr lang="ru-RU" sz="1200" dirty="0"/>
              <a:t>НЕПРОГРАММНЫЕ РАСХОДЫ</a:t>
            </a:r>
          </a:p>
          <a:p>
            <a:pPr marL="0" indent="0">
              <a:buNone/>
            </a:pPr>
            <a:r>
              <a:rPr lang="ru-RU" sz="1200" dirty="0" smtClean="0"/>
              <a:t>расходные </a:t>
            </a:r>
            <a:r>
              <a:rPr lang="ru-RU" sz="1200" dirty="0"/>
              <a:t>обязательства, не включенные в государственные программы.</a:t>
            </a:r>
          </a:p>
          <a:p>
            <a:pPr marL="0" indent="0">
              <a:buNone/>
            </a:pPr>
            <a:endParaRPr lang="ru-RU" sz="1200" dirty="0"/>
          </a:p>
          <a:p>
            <a:pPr marL="0" indent="0">
              <a:buNone/>
            </a:pPr>
            <a:r>
              <a:rPr lang="ru-RU" sz="1200" dirty="0"/>
              <a:t>ОБОСНОВАНИЕ БЮДЖЕТНЫХ АССИГНОВАНИЙ</a:t>
            </a:r>
          </a:p>
          <a:p>
            <a:pPr marL="0" indent="0">
              <a:buNone/>
            </a:pPr>
            <a:r>
              <a:rPr lang="ru-RU" sz="1200" dirty="0" smtClean="0"/>
              <a:t>документ</a:t>
            </a:r>
            <a:r>
              <a:rPr lang="ru-RU" sz="1200" dirty="0"/>
              <a:t>, содержащий информацию о бюджетных средствах в очередном финансовом году (очередном финансовом году и плановом периоде).</a:t>
            </a:r>
          </a:p>
          <a:p>
            <a:pPr marL="0" indent="0">
              <a:buNone/>
            </a:pPr>
            <a:endParaRPr lang="ru-RU" sz="1200" dirty="0"/>
          </a:p>
        </p:txBody>
      </p:sp>
    </p:spTree>
    <p:extLst>
      <p:ext uri="{BB962C8B-B14F-4D97-AF65-F5344CB8AC3E}">
        <p14:creationId xmlns:p14="http://schemas.microsoft.com/office/powerpoint/2010/main" val="10220987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a:bodyPr>
          <a:lstStyle/>
          <a:p>
            <a:pPr algn="ctr"/>
            <a:r>
              <a:rPr lang="ru-RU" sz="2800" dirty="0" smtClean="0"/>
              <a:t>ГЛОССАРИЙ</a:t>
            </a:r>
            <a:endParaRPr lang="ru-RU" sz="2800" dirty="0"/>
          </a:p>
        </p:txBody>
      </p:sp>
      <p:sp>
        <p:nvSpPr>
          <p:cNvPr id="3" name="Объект 2"/>
          <p:cNvSpPr>
            <a:spLocks noGrp="1"/>
          </p:cNvSpPr>
          <p:nvPr>
            <p:ph idx="1"/>
          </p:nvPr>
        </p:nvSpPr>
        <p:spPr>
          <a:xfrm>
            <a:off x="457200" y="980728"/>
            <a:ext cx="8219256" cy="5493224"/>
          </a:xfrm>
        </p:spPr>
        <p:txBody>
          <a:bodyPr>
            <a:noAutofit/>
          </a:bodyPr>
          <a:lstStyle/>
          <a:p>
            <a:pPr marL="0" indent="0">
              <a:buNone/>
            </a:pPr>
            <a:r>
              <a:rPr lang="ru-RU" sz="1200" dirty="0"/>
              <a:t>ОТЧЕТНЫЙ ФИНАНСОВЫЙ ГОД</a:t>
            </a:r>
          </a:p>
          <a:p>
            <a:pPr marL="0" indent="0">
              <a:buNone/>
            </a:pPr>
            <a:r>
              <a:rPr lang="ru-RU" sz="1200" dirty="0" smtClean="0"/>
              <a:t>год</a:t>
            </a:r>
            <a:r>
              <a:rPr lang="ru-RU" sz="1200" dirty="0"/>
              <a:t>, предшествующий текущему финансовому году.</a:t>
            </a:r>
          </a:p>
          <a:p>
            <a:pPr marL="0" indent="0">
              <a:buNone/>
            </a:pPr>
            <a:endParaRPr lang="ru-RU" sz="1200" dirty="0"/>
          </a:p>
          <a:p>
            <a:pPr marL="0" indent="0">
              <a:buNone/>
            </a:pPr>
            <a:r>
              <a:rPr lang="ru-RU" sz="1200" dirty="0"/>
              <a:t>ОЧЕРЕДНОЙ ФИНАНСОВЫЙ ГОД</a:t>
            </a:r>
          </a:p>
          <a:p>
            <a:pPr marL="0" indent="0">
              <a:buNone/>
            </a:pPr>
            <a:r>
              <a:rPr lang="ru-RU" sz="1200" dirty="0" smtClean="0"/>
              <a:t>год</a:t>
            </a:r>
            <a:r>
              <a:rPr lang="ru-RU" sz="1200" dirty="0"/>
              <a:t>, следующий за текущим финансовым годом.</a:t>
            </a:r>
          </a:p>
          <a:p>
            <a:pPr marL="0" indent="0">
              <a:buNone/>
            </a:pPr>
            <a:endParaRPr lang="ru-RU" sz="1200" dirty="0"/>
          </a:p>
          <a:p>
            <a:pPr marL="0" indent="0">
              <a:buNone/>
            </a:pPr>
            <a:r>
              <a:rPr lang="ru-RU" sz="1200" dirty="0"/>
              <a:t>ПЛАНОВЫЙ ПЕРИОД</a:t>
            </a:r>
          </a:p>
          <a:p>
            <a:pPr marL="0" indent="0">
              <a:buNone/>
            </a:pPr>
            <a:r>
              <a:rPr lang="ru-RU" sz="1200" dirty="0" smtClean="0"/>
              <a:t>два </a:t>
            </a:r>
            <a:r>
              <a:rPr lang="ru-RU" sz="1200" dirty="0"/>
              <a:t>финансовых года, следующие за очередным финансовым годом.</a:t>
            </a:r>
          </a:p>
          <a:p>
            <a:pPr marL="0" indent="0">
              <a:buNone/>
            </a:pPr>
            <a:endParaRPr lang="ru-RU" sz="1200" dirty="0"/>
          </a:p>
          <a:p>
            <a:pPr marL="0" indent="0">
              <a:buNone/>
            </a:pPr>
            <a:r>
              <a:rPr lang="ru-RU" sz="1200" dirty="0"/>
              <a:t>ПОЛУЧАТЕЛЬ БЮДЖЕТНЫХ СРЕДСТВ (ПБС)</a:t>
            </a:r>
          </a:p>
          <a:p>
            <a:pPr marL="0" indent="0">
              <a:buNone/>
            </a:pPr>
            <a:r>
              <a:rPr lang="ru-RU" sz="1200" dirty="0" smtClean="0"/>
              <a:t>орган </a:t>
            </a:r>
            <a:r>
              <a:rPr lang="ru-RU" sz="1200" dirty="0"/>
              <a:t>государственной власти (местного самоуправления), орган управления государственным внебюджетным фондом, или находящееся в ведении ГРБС казенное учреждение, имеющий(ее) право на исполнение своих функций за счет средств соответствующего бюджета.</a:t>
            </a:r>
          </a:p>
          <a:p>
            <a:pPr marL="0" indent="0">
              <a:buNone/>
            </a:pPr>
            <a:endParaRPr lang="ru-RU" sz="1200" dirty="0"/>
          </a:p>
          <a:p>
            <a:pPr marL="0" indent="0">
              <a:buNone/>
            </a:pPr>
            <a:r>
              <a:rPr lang="ru-RU" sz="1200" dirty="0"/>
              <a:t>ПРОФИЦИТ БЮДЖЕТА</a:t>
            </a:r>
          </a:p>
          <a:p>
            <a:pPr marL="0" indent="0">
              <a:buNone/>
            </a:pPr>
            <a:r>
              <a:rPr lang="ru-RU" sz="1200" dirty="0" smtClean="0"/>
              <a:t>превышение </a:t>
            </a:r>
            <a:r>
              <a:rPr lang="ru-RU" sz="1200" dirty="0"/>
              <a:t>доходов бюджета над его расходами.</a:t>
            </a:r>
          </a:p>
          <a:p>
            <a:pPr marL="0" indent="0">
              <a:buNone/>
            </a:pPr>
            <a:endParaRPr lang="ru-RU" sz="1200" dirty="0"/>
          </a:p>
          <a:p>
            <a:pPr marL="0" indent="0">
              <a:buNone/>
            </a:pPr>
            <a:r>
              <a:rPr lang="ru-RU" sz="1200" dirty="0"/>
              <a:t>ПУБЛИЧНО-ПРАВОВОЕ ОБРАЗОВАНИЕ</a:t>
            </a:r>
          </a:p>
          <a:p>
            <a:pPr marL="0" indent="0">
              <a:buNone/>
            </a:pPr>
            <a:r>
              <a:rPr lang="ru-RU" sz="1200" dirty="0" smtClean="0"/>
              <a:t>- </a:t>
            </a:r>
            <a:r>
              <a:rPr lang="ru-RU" sz="1200" dirty="0"/>
              <a:t>Российская Федерация (федеральное государство) в целом;</a:t>
            </a:r>
          </a:p>
          <a:p>
            <a:pPr marL="0" indent="0">
              <a:buNone/>
            </a:pPr>
            <a:r>
              <a:rPr lang="ru-RU" sz="1200" dirty="0"/>
              <a:t>- Субъекты Российской Федерации - республики, края, области, города федерального подчинения, автономные области, автономные округа;</a:t>
            </a:r>
          </a:p>
          <a:p>
            <a:pPr marL="0" indent="0">
              <a:buNone/>
            </a:pPr>
            <a:r>
              <a:rPr lang="ru-RU" sz="1200" dirty="0"/>
              <a:t>- Муниципальные образования. </a:t>
            </a:r>
          </a:p>
          <a:p>
            <a:pPr marL="0" indent="0">
              <a:buNone/>
            </a:pPr>
            <a:endParaRPr lang="ru-RU" sz="1200" dirty="0"/>
          </a:p>
        </p:txBody>
      </p:sp>
    </p:spTree>
    <p:extLst>
      <p:ext uri="{BB962C8B-B14F-4D97-AF65-F5344CB8AC3E}">
        <p14:creationId xmlns:p14="http://schemas.microsoft.com/office/powerpoint/2010/main" val="9226642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395536" y="908720"/>
            <a:ext cx="8291264" cy="5637240"/>
          </a:xfrm>
        </p:spPr>
        <p:txBody>
          <a:bodyPr>
            <a:normAutofit fontScale="40000" lnSpcReduction="20000"/>
          </a:bodyPr>
          <a:lstStyle/>
          <a:p>
            <a:pPr marL="0" indent="0">
              <a:buNone/>
            </a:pPr>
            <a:r>
              <a:rPr lang="ru-RU" sz="3000" dirty="0"/>
              <a:t>ПУБЛИЧНОЕ ОБЯЗАТЕЛЬСТВО</a:t>
            </a:r>
          </a:p>
          <a:p>
            <a:pPr marL="0" indent="0">
              <a:buNone/>
            </a:pPr>
            <a:r>
              <a:rPr lang="ru-RU" sz="3000" dirty="0" smtClean="0"/>
              <a:t>обязательства </a:t>
            </a:r>
            <a:r>
              <a:rPr lang="ru-RU" sz="3000" dirty="0"/>
              <a:t>публично-правового образования, вытекающие из нормативных актов (законов, постановлений, распоряжений и др.), перед населением, организациями, другими публично-правовыми образованиями.</a:t>
            </a:r>
          </a:p>
          <a:p>
            <a:pPr marL="0" indent="0">
              <a:buNone/>
            </a:pPr>
            <a:endParaRPr lang="ru-RU" sz="3000" dirty="0"/>
          </a:p>
          <a:p>
            <a:pPr marL="0" indent="0">
              <a:buNone/>
            </a:pPr>
            <a:r>
              <a:rPr lang="ru-RU" sz="3000" dirty="0"/>
              <a:t>РАСПОРЯДИТЕЛЬ БЮДЖЕТНЫХ СРЕДСТВ (РБС)</a:t>
            </a:r>
          </a:p>
          <a:p>
            <a:pPr marL="0" indent="0">
              <a:buNone/>
            </a:pPr>
            <a:r>
              <a:rPr lang="ru-RU" sz="3000" dirty="0" smtClean="0"/>
              <a:t>орган </a:t>
            </a:r>
            <a:r>
              <a:rPr lang="ru-RU" sz="3000" dirty="0"/>
              <a:t>государственной власти (местного самоуправления), орган управления государственным внебюджетным фондом, или казенное учреждение, наделенный(</a:t>
            </a:r>
            <a:r>
              <a:rPr lang="ru-RU" sz="3000" dirty="0" err="1"/>
              <a:t>ое</a:t>
            </a:r>
            <a:r>
              <a:rPr lang="ru-RU" sz="3000" dirty="0"/>
              <a:t>) правом распределять полученные средства бюджета между подведомственными распорядителями и получателями бюджетных средств.</a:t>
            </a:r>
          </a:p>
          <a:p>
            <a:pPr marL="0" indent="0">
              <a:buNone/>
            </a:pPr>
            <a:endParaRPr lang="ru-RU" sz="3000" dirty="0"/>
          </a:p>
          <a:p>
            <a:pPr marL="0" indent="0">
              <a:buNone/>
            </a:pPr>
            <a:r>
              <a:rPr lang="ru-RU" sz="3000" dirty="0"/>
              <a:t>РАСХОДНОЕ ОБЯЗАТЕЛЬСТВО</a:t>
            </a:r>
          </a:p>
          <a:p>
            <a:pPr marL="0" indent="0">
              <a:buNone/>
            </a:pPr>
            <a:r>
              <a:rPr lang="ru-RU" sz="3000" dirty="0" smtClean="0"/>
              <a:t>обязанность </a:t>
            </a:r>
            <a:r>
              <a:rPr lang="ru-RU" sz="3000" dirty="0"/>
              <a:t>публично-правового образования предоставить физическому или юридическому лицу, иному уровню бюджета, международной организации средства из соответствующего бюджета.</a:t>
            </a:r>
          </a:p>
          <a:p>
            <a:pPr marL="0" indent="0">
              <a:buNone/>
            </a:pPr>
            <a:endParaRPr lang="ru-RU" sz="3000" dirty="0"/>
          </a:p>
          <a:p>
            <a:pPr marL="0" indent="0">
              <a:buNone/>
            </a:pPr>
            <a:r>
              <a:rPr lang="ru-RU" sz="3000" dirty="0"/>
              <a:t>РАСХОДЫ БЮДЖЕТА</a:t>
            </a:r>
          </a:p>
          <a:p>
            <a:pPr marL="0" indent="0">
              <a:buNone/>
            </a:pPr>
            <a:r>
              <a:rPr lang="ru-RU" sz="3000" dirty="0" smtClean="0"/>
              <a:t>выплачиваемые </a:t>
            </a:r>
            <a:r>
              <a:rPr lang="ru-RU" sz="3000" dirty="0"/>
              <a:t>из бюджета денежные средства.</a:t>
            </a:r>
          </a:p>
          <a:p>
            <a:pPr marL="0" indent="0">
              <a:buNone/>
            </a:pPr>
            <a:endParaRPr lang="ru-RU" sz="3000" dirty="0"/>
          </a:p>
          <a:p>
            <a:pPr marL="0" indent="0">
              <a:buNone/>
            </a:pPr>
            <a:r>
              <a:rPr lang="ru-RU" sz="3000" dirty="0"/>
              <a:t>РЕАЛЬНЫЙ ДЕФИЦИТ</a:t>
            </a:r>
          </a:p>
          <a:p>
            <a:pPr marL="0" indent="0">
              <a:buNone/>
            </a:pPr>
            <a:r>
              <a:rPr lang="ru-RU" sz="3000" dirty="0" smtClean="0"/>
              <a:t>объем </a:t>
            </a:r>
            <a:r>
              <a:rPr lang="ru-RU" sz="3000" dirty="0"/>
              <a:t>дефицита бюджета без учета поступления средств от продажи акций и иных форм участия в капитале, а также остатков бюджетных средств, являющихся собственными источниками финансирования дефицита</a:t>
            </a:r>
          </a:p>
          <a:p>
            <a:pPr marL="0" indent="0">
              <a:buNone/>
            </a:pPr>
            <a:endParaRPr lang="ru-RU" sz="3000" dirty="0"/>
          </a:p>
          <a:p>
            <a:pPr marL="0" indent="0">
              <a:buNone/>
            </a:pPr>
            <a:r>
              <a:rPr lang="ru-RU" sz="3000" dirty="0"/>
              <a:t>СВОДНАЯ БЮДЖЕТНАЯ РОСПИСЬ</a:t>
            </a:r>
          </a:p>
          <a:p>
            <a:pPr marL="0" indent="0">
              <a:buNone/>
            </a:pPr>
            <a:r>
              <a:rPr lang="ru-RU" sz="3000" dirty="0" smtClean="0"/>
              <a:t>документ</a:t>
            </a:r>
            <a:r>
              <a:rPr lang="ru-RU" sz="3000" dirty="0"/>
              <a:t>, который составляется и ведется финансовым органом (органом управления государственным внебюджетным фондом) в целях организации исполнения бюджета по расходам бюджета и источникам финансирования дефицита бюджета.</a:t>
            </a:r>
          </a:p>
          <a:p>
            <a:pPr marL="0" indent="0">
              <a:buNone/>
            </a:pPr>
            <a:endParaRPr lang="ru-RU" sz="3700" dirty="0" smtClean="0"/>
          </a:p>
          <a:p>
            <a:pPr marL="0" indent="0">
              <a:buNone/>
            </a:pPr>
            <a:r>
              <a:rPr lang="ru-RU" sz="3700" dirty="0" smtClean="0"/>
              <a:t>СУБВЕНЦИЯ </a:t>
            </a:r>
            <a:r>
              <a:rPr lang="ru-RU" sz="3700" dirty="0"/>
              <a:t>(от лат. </a:t>
            </a:r>
            <a:r>
              <a:rPr lang="ru-RU" sz="3700" dirty="0" err="1"/>
              <a:t>subvenire</a:t>
            </a:r>
            <a:r>
              <a:rPr lang="ru-RU" sz="3700" dirty="0"/>
              <a:t> — приходить на помощь) </a:t>
            </a:r>
          </a:p>
          <a:p>
            <a:pPr marL="0" indent="0">
              <a:buNone/>
            </a:pPr>
            <a:r>
              <a:rPr lang="ru-RU" sz="3700" dirty="0" smtClean="0"/>
              <a:t>вид </a:t>
            </a:r>
            <a:r>
              <a:rPr lang="ru-RU" sz="3700" dirty="0"/>
              <a:t>денежного пособия местным органам власти со стороны государства, выделяемого на определенный срок на конкретные цели; в отличие от дотации подлежит возврату в случае нецелевого использования или использования не в установленные ранее сроки.</a:t>
            </a:r>
          </a:p>
          <a:p>
            <a:pPr marL="0" indent="0">
              <a:buNone/>
            </a:pPr>
            <a:endParaRPr lang="ru-RU" sz="3700" dirty="0"/>
          </a:p>
        </p:txBody>
      </p:sp>
    </p:spTree>
    <p:extLst>
      <p:ext uri="{BB962C8B-B14F-4D97-AF65-F5344CB8AC3E}">
        <p14:creationId xmlns:p14="http://schemas.microsoft.com/office/powerpoint/2010/main" val="16710765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idx="1"/>
          </p:nvPr>
        </p:nvSpPr>
        <p:spPr>
          <a:xfrm>
            <a:off x="457200" y="908720"/>
            <a:ext cx="8147248" cy="5565232"/>
          </a:xfrm>
        </p:spPr>
        <p:txBody>
          <a:bodyPr>
            <a:normAutofit fontScale="40000" lnSpcReduction="20000"/>
          </a:bodyPr>
          <a:lstStyle/>
          <a:p>
            <a:pPr marL="0" indent="0">
              <a:buNone/>
            </a:pPr>
            <a:r>
              <a:rPr lang="ru-RU" dirty="0"/>
              <a:t>СУБСИДИЯ (от лат. </a:t>
            </a:r>
            <a:r>
              <a:rPr lang="ru-RU" dirty="0" err="1"/>
              <a:t>subsidium</a:t>
            </a:r>
            <a:r>
              <a:rPr lang="ru-RU" dirty="0"/>
              <a:t> — помощь, поддержка)</a:t>
            </a:r>
          </a:p>
          <a:p>
            <a:pPr marL="0" indent="0">
              <a:buNone/>
            </a:pPr>
            <a:r>
              <a:rPr lang="ru-RU" dirty="0" smtClean="0"/>
              <a:t>выплаты </a:t>
            </a:r>
            <a:r>
              <a:rPr lang="ru-RU" dirty="0"/>
              <a:t>потребителям, предоставляемые за счёт государственного или местного бюджета, а также специальных фондов юридическим и физическим лицам, местным органам власти. Различают два вида субсидий:</a:t>
            </a:r>
          </a:p>
          <a:p>
            <a:pPr marL="0" indent="0">
              <a:buNone/>
            </a:pPr>
            <a:r>
              <a:rPr lang="ru-RU" dirty="0"/>
              <a:t>- субсидия — межбюджетный трансферт, предоставляемый в целях </a:t>
            </a:r>
            <a:r>
              <a:rPr lang="ru-RU" dirty="0" err="1"/>
              <a:t>софинансирования</a:t>
            </a:r>
            <a:r>
              <a:rPr lang="ru-RU" dirty="0"/>
              <a:t> расходных обязательств нижестоящего бюджета </a:t>
            </a:r>
          </a:p>
          <a:p>
            <a:pPr marL="0" indent="0">
              <a:buNone/>
            </a:pPr>
            <a:r>
              <a:rPr lang="ru-RU" dirty="0"/>
              <a:t>- субсидия — денежные средства, предоставляемые из бюджетов и внебюджетных фондов юридическим лицам (не являющимся бюджетными учреждениями) и физическим лицам.</a:t>
            </a:r>
          </a:p>
          <a:p>
            <a:pPr marL="0" indent="0">
              <a:buNone/>
            </a:pPr>
            <a:endParaRPr lang="ru-RU" dirty="0"/>
          </a:p>
          <a:p>
            <a:pPr marL="0" indent="0">
              <a:buNone/>
            </a:pPr>
            <a:r>
              <a:rPr lang="ru-RU" dirty="0"/>
              <a:t>ТЕКУЩИЙ ФИНАНСОВЫЙ ГОД</a:t>
            </a:r>
          </a:p>
          <a:p>
            <a:pPr marL="0" indent="0">
              <a:buNone/>
            </a:pPr>
            <a:r>
              <a:rPr lang="ru-RU" dirty="0" smtClean="0"/>
              <a:t>год</a:t>
            </a:r>
            <a:r>
              <a:rPr lang="ru-RU" dirty="0"/>
              <a:t>, в котором осуществляется исполнение бюджета, составление и рассмотрение проекта бюджета на очередной финансовый год и плановый период.</a:t>
            </a:r>
          </a:p>
          <a:p>
            <a:pPr marL="0" indent="0">
              <a:buNone/>
            </a:pPr>
            <a:endParaRPr lang="ru-RU" dirty="0"/>
          </a:p>
          <a:p>
            <a:pPr marL="0" indent="0">
              <a:buNone/>
            </a:pPr>
            <a:r>
              <a:rPr lang="ru-RU" dirty="0"/>
              <a:t>УЧАСТНИКИ БЮДЖЕТНОГО ПРОЦЕССА</a:t>
            </a:r>
          </a:p>
          <a:p>
            <a:pPr marL="0" indent="0">
              <a:buNone/>
            </a:pPr>
            <a:r>
              <a:rPr lang="ru-RU" dirty="0" smtClean="0"/>
              <a:t>субъекты</a:t>
            </a:r>
            <a:r>
              <a:rPr lang="ru-RU" dirty="0"/>
              <a:t>,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dirty="0"/>
          </a:p>
          <a:p>
            <a:pPr marL="0" indent="0">
              <a:buNone/>
            </a:pPr>
            <a:r>
              <a:rPr lang="ru-RU" dirty="0"/>
              <a:t>ФИНАНСОВЫЙ ОРГАН</a:t>
            </a:r>
          </a:p>
          <a:p>
            <a:pPr marL="0" indent="0">
              <a:buNone/>
            </a:pPr>
            <a:r>
              <a:rPr lang="ru-RU" dirty="0" smtClean="0"/>
              <a:t>- </a:t>
            </a:r>
            <a:r>
              <a:rPr lang="ru-RU" dirty="0"/>
              <a:t>федеральный уровень – Министерство финансов Российской Федерации.</a:t>
            </a:r>
          </a:p>
          <a:p>
            <a:pPr marL="0" indent="0">
              <a:buNone/>
            </a:pPr>
            <a:r>
              <a:rPr lang="ru-RU" dirty="0"/>
              <a:t>- уровень субъекта Российской Федерации –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(министерства финансов, департаменты финансов, управления финансов и др.).</a:t>
            </a:r>
          </a:p>
          <a:p>
            <a:pPr marL="0" indent="0">
              <a:buNone/>
            </a:pPr>
            <a:r>
              <a:rPr lang="ru-RU" dirty="0"/>
              <a:t>- местный уровень – органы (должностные лица) местных администраций, осуществляющие составление и организацию исполнения местных бюджетов (департаменты финансов, управления финансов, финансовые отделы и др.). </a:t>
            </a:r>
          </a:p>
          <a:p>
            <a:endParaRPr lang="ru-RU" sz="3700" dirty="0"/>
          </a:p>
        </p:txBody>
      </p:sp>
    </p:spTree>
    <p:extLst>
      <p:ext uri="{BB962C8B-B14F-4D97-AF65-F5344CB8AC3E}">
        <p14:creationId xmlns:p14="http://schemas.microsoft.com/office/powerpoint/2010/main" val="14983993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2901" y="2707332"/>
            <a:ext cx="6512512" cy="3096345"/>
          </a:xfrm>
        </p:spPr>
        <p:txBody>
          <a:bodyPr>
            <a:normAutofit/>
          </a:bodyPr>
          <a:lstStyle/>
          <a:p>
            <a:pPr marL="320040" indent="-320040" algn="l" fontAlgn="auto">
              <a:spcAft>
                <a:spcPts val="0"/>
              </a:spcAft>
              <a:buClr>
                <a:schemeClr val="accent6">
                  <a:lumMod val="75000"/>
                </a:schemeClr>
              </a:buClr>
              <a:defRPr/>
            </a:pPr>
            <a:r>
              <a:rPr lang="ru-RU" sz="2400" b="0" dirty="0" smtClean="0"/>
              <a:t>Брошюра подготовлена:</a:t>
            </a:r>
            <a:br>
              <a:rPr lang="ru-RU" sz="2400" b="0" dirty="0" smtClean="0"/>
            </a:br>
            <a:r>
              <a:rPr lang="ru-RU" sz="2400" dirty="0" smtClean="0"/>
              <a:t>Финансовое управление</a:t>
            </a:r>
            <a:br>
              <a:rPr lang="ru-RU" sz="2400" dirty="0" smtClean="0"/>
            </a:br>
            <a:r>
              <a:rPr lang="ru-RU" sz="2400" dirty="0" smtClean="0"/>
              <a:t>Администрации муниципального</a:t>
            </a:r>
            <a:br>
              <a:rPr lang="ru-RU" sz="2400" dirty="0" smtClean="0"/>
            </a:br>
            <a:r>
              <a:rPr lang="ru-RU" sz="2400" dirty="0" smtClean="0"/>
              <a:t>образования «</a:t>
            </a:r>
            <a:r>
              <a:rPr lang="ru-RU" sz="2400" dirty="0" err="1" smtClean="0"/>
              <a:t>Тахтамукайский</a:t>
            </a:r>
            <a:r>
              <a:rPr lang="ru-RU" sz="2400" dirty="0" smtClean="0"/>
              <a:t> район»</a:t>
            </a:r>
            <a:br>
              <a:rPr lang="ru-RU" sz="2400" dirty="0" smtClean="0"/>
            </a:br>
            <a:r>
              <a:rPr lang="ru-RU" sz="2400" b="0" dirty="0" smtClean="0"/>
              <a:t>Контактные данные:</a:t>
            </a:r>
            <a:br>
              <a:rPr lang="ru-RU" sz="2400" b="0" dirty="0" smtClean="0"/>
            </a:br>
            <a:r>
              <a:rPr lang="ru-RU" sz="2400" b="0" dirty="0" smtClean="0"/>
              <a:t>адрес: </a:t>
            </a:r>
            <a:r>
              <a:rPr lang="ru-RU" sz="2400" dirty="0" err="1" smtClean="0"/>
              <a:t>а.Тахтамукай</a:t>
            </a:r>
            <a:r>
              <a:rPr lang="ru-RU" sz="2400" dirty="0" smtClean="0"/>
              <a:t>, </a:t>
            </a:r>
            <a:r>
              <a:rPr lang="ru-RU" sz="2400" dirty="0" err="1" smtClean="0"/>
              <a:t>ул.Ленина</a:t>
            </a:r>
            <a:r>
              <a:rPr lang="ru-RU" sz="2400" dirty="0" smtClean="0"/>
              <a:t>, 60</a:t>
            </a:r>
            <a:br>
              <a:rPr lang="ru-RU" sz="2400" dirty="0" smtClean="0"/>
            </a:br>
            <a:r>
              <a:rPr lang="ru-RU" sz="2400" b="0" dirty="0" smtClean="0"/>
              <a:t>тел. (факс) </a:t>
            </a:r>
            <a:r>
              <a:rPr lang="ru-RU" sz="2400" dirty="0" smtClean="0"/>
              <a:t>96-3-18</a:t>
            </a:r>
            <a:br>
              <a:rPr lang="ru-RU" sz="2400" dirty="0" smtClean="0"/>
            </a:br>
            <a:r>
              <a:rPr lang="ru-RU" sz="2400" b="0" dirty="0" err="1" smtClean="0"/>
              <a:t>Эл.адрес</a:t>
            </a:r>
            <a:r>
              <a:rPr lang="ru-RU" sz="2400" b="0" dirty="0" smtClean="0"/>
              <a:t>: </a:t>
            </a:r>
            <a:r>
              <a:rPr lang="en-US" sz="2400" dirty="0" smtClean="0"/>
              <a:t>finuprta@mail.ru</a:t>
            </a:r>
            <a:endParaRPr lang="ru-RU" sz="2400" b="0" dirty="0"/>
          </a:p>
        </p:txBody>
      </p:sp>
      <p:pic>
        <p:nvPicPr>
          <p:cNvPr id="29698" name="Рисунок 3" descr="Вырезка экрана"/>
          <p:cNvPicPr>
            <a:picLocks noChangeAspect="1"/>
          </p:cNvPicPr>
          <p:nvPr/>
        </p:nvPicPr>
        <p:blipFill>
          <a:blip r:embed="rId2"/>
          <a:srcRect/>
          <a:stretch>
            <a:fillRect/>
          </a:stretch>
        </p:blipFill>
        <p:spPr bwMode="auto">
          <a:xfrm>
            <a:off x="1908175" y="115888"/>
            <a:ext cx="4905375" cy="250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16632"/>
            <a:ext cx="8686800" cy="360040"/>
          </a:xfrm>
        </p:spPr>
        <p:txBody>
          <a:bodyPr>
            <a:normAutofit fontScale="90000"/>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673297997"/>
              </p:ext>
            </p:extLst>
          </p:nvPr>
        </p:nvGraphicFramePr>
        <p:xfrm>
          <a:off x="2" y="0"/>
          <a:ext cx="9143996" cy="6741367"/>
        </p:xfrm>
        <a:graphic>
          <a:graphicData uri="http://schemas.openxmlformats.org/drawingml/2006/table">
            <a:tbl>
              <a:tblPr>
                <a:tableStyleId>{5C22544A-7EE6-4342-B048-85BDC9FD1C3A}</a:tableStyleId>
              </a:tblPr>
              <a:tblGrid>
                <a:gridCol w="1379303"/>
                <a:gridCol w="420638"/>
                <a:gridCol w="557591"/>
                <a:gridCol w="498896"/>
                <a:gridCol w="518460"/>
                <a:gridCol w="550254"/>
                <a:gridCol w="596721"/>
                <a:gridCol w="550254"/>
                <a:gridCol w="550254"/>
                <a:gridCol w="608948"/>
                <a:gridCol w="557591"/>
                <a:gridCol w="557591"/>
                <a:gridCol w="550254"/>
                <a:gridCol w="579600"/>
                <a:gridCol w="667641"/>
              </a:tblGrid>
              <a:tr h="163912">
                <a:tc gridSpan="15">
                  <a:txBody>
                    <a:bodyPr/>
                    <a:lstStyle/>
                    <a:p>
                      <a:pPr algn="ctr" fontAlgn="ctr"/>
                      <a:r>
                        <a:rPr lang="ru-RU" sz="700" u="none" strike="noStrike" dirty="0">
                          <a:effectLst/>
                        </a:rPr>
                        <a:t>             Промышленность</a:t>
                      </a:r>
                      <a:endParaRPr lang="ru-RU" sz="700" b="1" i="1" u="none" strike="noStrike" dirty="0">
                        <a:effectLst/>
                        <a:latin typeface="Times New Roman"/>
                      </a:endParaRPr>
                    </a:p>
                  </a:txBody>
                  <a:tcPr marL="6617" marR="6617" marT="661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43175">
                <a:tc>
                  <a:txBody>
                    <a:bodyPr/>
                    <a:lstStyle/>
                    <a:p>
                      <a:pPr algn="l" fontAlgn="ctr"/>
                      <a:r>
                        <a:rPr lang="ru-RU" sz="700" u="none" strike="noStrike">
                          <a:effectLst/>
                        </a:rPr>
                        <a:t>Объем отгруженных товаров собственного производства, выполненных работ и услуг собственными силами - всего</a:t>
                      </a:r>
                      <a:endParaRPr lang="ru-RU" sz="700" b="0" i="0" u="none" strike="noStrike">
                        <a:effectLst/>
                        <a:latin typeface="Times New Roman"/>
                      </a:endParaRPr>
                    </a:p>
                  </a:txBody>
                  <a:tcPr marL="6617" marR="6617" marT="6617" marB="0" anchor="ctr"/>
                </a:tc>
                <a:tc>
                  <a:txBody>
                    <a:bodyPr/>
                    <a:lstStyle/>
                    <a:p>
                      <a:pPr algn="ctr" fontAlgn="ctr"/>
                      <a:r>
                        <a:rPr lang="ru-RU" sz="700" u="none" strike="noStrike">
                          <a:effectLst/>
                        </a:rPr>
                        <a:t>млн.руб.</a:t>
                      </a:r>
                      <a:endParaRPr lang="ru-RU" sz="700" b="0" i="0" u="none" strike="noStrike">
                        <a:effectLst/>
                        <a:latin typeface="Times New Roman"/>
                      </a:endParaRPr>
                    </a:p>
                  </a:txBody>
                  <a:tcPr marL="6617" marR="6617" marT="6617" marB="0" anchor="ctr"/>
                </a:tc>
                <a:tc>
                  <a:txBody>
                    <a:bodyPr/>
                    <a:lstStyle/>
                    <a:p>
                      <a:pPr algn="ctr" fontAlgn="ctr"/>
                      <a:r>
                        <a:rPr lang="ru-RU" sz="700" u="none" strike="noStrike">
                          <a:effectLst/>
                        </a:rPr>
                        <a:t>17514,057</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18601,717</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19488,315</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19588,757</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20535,926</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20326,142</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20446,225</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21460,838</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21173,019</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21366,851</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26314,467</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106,21</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105,31</a:t>
                      </a:r>
                      <a:endParaRPr lang="ru-RU" sz="700" b="1" i="0" u="none" strike="noStrike">
                        <a:effectLst/>
                        <a:latin typeface="Times New Roman"/>
                      </a:endParaRPr>
                    </a:p>
                  </a:txBody>
                  <a:tcPr marL="6617" marR="6617" marT="6617" marB="0" anchor="ctr"/>
                </a:tc>
              </a:tr>
              <a:tr h="449547">
                <a:tc>
                  <a:txBody>
                    <a:bodyPr/>
                    <a:lstStyle/>
                    <a:p>
                      <a:pPr algn="l" fontAlgn="ctr"/>
                      <a:r>
                        <a:rPr lang="ru-RU" sz="700" u="none" strike="noStrike">
                          <a:effectLst/>
                        </a:rPr>
                        <a:t>в  т. ч. по видам экономической деятельности:</a:t>
                      </a:r>
                      <a:endParaRPr lang="ru-RU" sz="700" b="0"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r>
              <a:tr h="391567">
                <a:tc>
                  <a:txBody>
                    <a:bodyPr/>
                    <a:lstStyle/>
                    <a:p>
                      <a:pPr algn="l" fontAlgn="ctr"/>
                      <a:r>
                        <a:rPr lang="ru-RU" sz="700" u="none" strike="noStrike">
                          <a:effectLst/>
                        </a:rPr>
                        <a:t>Раздел B: Добыча полезных ископаемых</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801,447</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876,460</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907,791</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953,657</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955,577</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1009,763</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1015,664</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1017,704</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1080,608</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1094,317</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1094,692</a:t>
                      </a:r>
                      <a:endParaRPr lang="ru-RU" sz="700" b="1" i="1" u="none" strike="noStrike">
                        <a:effectLst/>
                        <a:latin typeface="Times New Roman"/>
                      </a:endParaRPr>
                    </a:p>
                  </a:txBody>
                  <a:tcPr marL="6617" marR="6617" marT="6617" marB="0" anchor="ctr"/>
                </a:tc>
                <a:tc>
                  <a:txBody>
                    <a:bodyPr/>
                    <a:lstStyle/>
                    <a:p>
                      <a:pPr algn="ctr" fontAlgn="ctr"/>
                      <a:r>
                        <a:rPr lang="ru-RU" sz="700" u="none" strike="noStrike">
                          <a:effectLst/>
                        </a:rPr>
                        <a:t>109,36</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108,81</a:t>
                      </a:r>
                      <a:endParaRPr lang="ru-RU" sz="700" b="1" i="0" u="none" strike="noStrike">
                        <a:effectLst/>
                        <a:latin typeface="Times New Roman"/>
                      </a:endParaRPr>
                    </a:p>
                  </a:txBody>
                  <a:tcPr marL="6617" marR="6617" marT="6617" marB="0" anchor="ctr"/>
                </a:tc>
              </a:tr>
              <a:tr h="364249">
                <a:tc>
                  <a:txBody>
                    <a:bodyPr/>
                    <a:lstStyle/>
                    <a:p>
                      <a:pPr algn="l" fontAlgn="ctr"/>
                      <a:r>
                        <a:rPr lang="ru-RU" sz="700" u="none" strike="noStrike">
                          <a:effectLst/>
                        </a:rPr>
                        <a:t>Раздел </a:t>
                      </a:r>
                      <a:r>
                        <a:rPr lang="en-US" sz="700" u="none" strike="noStrike">
                          <a:effectLst/>
                        </a:rPr>
                        <a:t>C: </a:t>
                      </a:r>
                      <a:r>
                        <a:rPr lang="ru-RU" sz="700" u="none" strike="noStrike">
                          <a:effectLst/>
                        </a:rPr>
                        <a:t>Обрабатывающие производства</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15596,458</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16516,384</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17320,808</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17351,367</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18242,558</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17965,189</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18049,706</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19004,048</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18644,510</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18752,220</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19810,599</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105,90</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105,06</a:t>
                      </a:r>
                      <a:endParaRPr lang="ru-RU" sz="700" b="1" i="0" u="none" strike="noStrike">
                        <a:effectLst/>
                        <a:latin typeface="Times New Roman"/>
                      </a:endParaRPr>
                    </a:p>
                  </a:txBody>
                  <a:tcPr marL="6617" marR="6617" marT="6617" marB="0" anchor="ctr"/>
                </a:tc>
              </a:tr>
              <a:tr h="449547">
                <a:tc>
                  <a:txBody>
                    <a:bodyPr/>
                    <a:lstStyle/>
                    <a:p>
                      <a:pPr algn="l" fontAlgn="ctr"/>
                      <a:r>
                        <a:rPr lang="ru-RU" sz="700" u="none" strike="noStrike">
                          <a:effectLst/>
                        </a:rPr>
                        <a:t>Подраздел C10: Производство пищевых продуктов</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3134,819</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2752,302</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2877,118</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2896,238</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3028,570</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3021,740</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3041,806</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3181,835</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3211,940</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3232,280</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3413,110</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87,80</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105,23</a:t>
                      </a:r>
                      <a:endParaRPr lang="ru-RU" sz="700" b="0" i="1" u="none" strike="noStrike">
                        <a:effectLst/>
                        <a:latin typeface="Times New Roman"/>
                      </a:endParaRPr>
                    </a:p>
                  </a:txBody>
                  <a:tcPr marL="6617" marR="6617" marT="6617" marB="0" anchor="ctr"/>
                </a:tc>
              </a:tr>
              <a:tr h="336930">
                <a:tc>
                  <a:txBody>
                    <a:bodyPr/>
                    <a:lstStyle/>
                    <a:p>
                      <a:pPr algn="l" fontAlgn="ctr"/>
                      <a:r>
                        <a:rPr lang="ru-RU" sz="700" u="none" strike="noStrike">
                          <a:effectLst/>
                        </a:rPr>
                        <a:t>Подраздел </a:t>
                      </a:r>
                      <a:r>
                        <a:rPr lang="en-US" sz="700" u="none" strike="noStrike">
                          <a:effectLst/>
                        </a:rPr>
                        <a:t>C11: </a:t>
                      </a:r>
                      <a:r>
                        <a:rPr lang="ru-RU" sz="700" u="none" strike="noStrike">
                          <a:effectLst/>
                        </a:rPr>
                        <a:t>Производство напитков</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511,236</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1155,733</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1199,841</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1199,928</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1248,195</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1248,195</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1252,029</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1302,392</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1316,446</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1328,277</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1396,618</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226,07</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103,82</a:t>
                      </a:r>
                      <a:endParaRPr lang="ru-RU" sz="700" b="0" i="1" u="none" strike="noStrike">
                        <a:effectLst/>
                        <a:latin typeface="Times New Roman"/>
                      </a:endParaRPr>
                    </a:p>
                  </a:txBody>
                  <a:tcPr marL="6617" marR="6617" marT="6617" marB="0" anchor="ctr"/>
                </a:tc>
              </a:tr>
              <a:tr h="965260">
                <a:tc>
                  <a:txBody>
                    <a:bodyPr/>
                    <a:lstStyle/>
                    <a:p>
                      <a:pPr algn="l" fontAlgn="ctr"/>
                      <a:r>
                        <a:rPr lang="ru-RU" sz="700" u="none" strike="noStrike" dirty="0">
                          <a:effectLst/>
                        </a:rPr>
                        <a:t>Подраздел C16: Обработка древесины и производство изделий из дерева и пробки,  кроме мебели, производство изделий из соломки и материалов для плетения</a:t>
                      </a:r>
                      <a:endParaRPr lang="ru-RU" sz="700" b="0" i="0" u="none" strike="noStrike" dirty="0">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1,535</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1,552</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1,628</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1,646</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1,725</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1,647</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1,651</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1,734</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1,677</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1,680</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1,791</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101,11</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106,06</a:t>
                      </a:r>
                      <a:endParaRPr lang="ru-RU" sz="700" b="0" i="1" u="none" strike="noStrike">
                        <a:effectLst/>
                        <a:latin typeface="Times New Roman"/>
                      </a:endParaRPr>
                    </a:p>
                  </a:txBody>
                  <a:tcPr marL="6617" marR="6617" marT="6617" marB="0" anchor="ctr"/>
                </a:tc>
              </a:tr>
              <a:tr h="449547">
                <a:tc>
                  <a:txBody>
                    <a:bodyPr/>
                    <a:lstStyle/>
                    <a:p>
                      <a:pPr algn="l" fontAlgn="ctr"/>
                      <a:r>
                        <a:rPr lang="ru-RU" sz="700" u="none" strike="noStrike">
                          <a:effectLst/>
                        </a:rPr>
                        <a:t>Подраздел  C17: Производство бумаги и бумажных изделий</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2624,670</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3159,167</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3348,159</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3350,366</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3565,378</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3419,083</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3431,872</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3654,707</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3509,956</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3525,719</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3755,432</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120,36</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106,05</a:t>
                      </a:r>
                      <a:endParaRPr lang="ru-RU" sz="700" b="0" i="1" u="none" strike="noStrike">
                        <a:effectLst/>
                        <a:latin typeface="Times New Roman"/>
                      </a:endParaRPr>
                    </a:p>
                  </a:txBody>
                  <a:tcPr marL="6617" marR="6617" marT="6617" marB="0" anchor="ctr"/>
                </a:tc>
              </a:tr>
              <a:tr h="596361">
                <a:tc>
                  <a:txBody>
                    <a:bodyPr/>
                    <a:lstStyle/>
                    <a:p>
                      <a:pPr algn="l" fontAlgn="ctr"/>
                      <a:r>
                        <a:rPr lang="ru-RU" sz="700" u="none" strike="noStrike">
                          <a:effectLst/>
                        </a:rPr>
                        <a:t>Подраздел C20: Производство химических веществ и химических продуктов </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583,182</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600,000</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621,090</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623,628</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648,713</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641,484</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637,150</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663,373</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647,064</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642,004</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668,560</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102,88</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103,94</a:t>
                      </a:r>
                      <a:endParaRPr lang="ru-RU" sz="700" b="0" i="1" u="none" strike="noStrike">
                        <a:effectLst/>
                        <a:latin typeface="Times New Roman"/>
                      </a:endParaRPr>
                    </a:p>
                  </a:txBody>
                  <a:tcPr marL="6617" marR="6617" marT="6617" marB="0" anchor="ctr"/>
                </a:tc>
              </a:tr>
              <a:tr h="491736">
                <a:tc>
                  <a:txBody>
                    <a:bodyPr/>
                    <a:lstStyle/>
                    <a:p>
                      <a:pPr algn="l" fontAlgn="ctr"/>
                      <a:r>
                        <a:rPr lang="ru-RU" sz="700" u="none" strike="noStrike">
                          <a:effectLst/>
                        </a:rPr>
                        <a:t>Подраздел C22: Производство резиновых и пластмассовых изделий</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5910,494</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4913,675</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5124,470</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5102,083</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5347,351</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5318,349</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5320,616</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5604,173</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5485,970</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5489,460</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5756,207</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83,13</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103,83</a:t>
                      </a:r>
                      <a:endParaRPr lang="ru-RU" sz="700" b="0" i="1" u="none" strike="noStrike">
                        <a:effectLst/>
                        <a:latin typeface="Times New Roman"/>
                      </a:endParaRPr>
                    </a:p>
                  </a:txBody>
                  <a:tcPr marL="6617" marR="6617" marT="6617" marB="0" anchor="ctr"/>
                </a:tc>
              </a:tr>
              <a:tr h="596361">
                <a:tc>
                  <a:txBody>
                    <a:bodyPr/>
                    <a:lstStyle/>
                    <a:p>
                      <a:pPr algn="l" fontAlgn="ctr"/>
                      <a:r>
                        <a:rPr lang="ru-RU" sz="700" u="none" strike="noStrike">
                          <a:effectLst/>
                        </a:rPr>
                        <a:t>Подраздел C23: Производство прочей неметаллической минеральной продукции</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1170,237</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1222,046</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1290,001</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1300,307</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1373,489</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1313,173</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1324,412</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1398,949</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1326,121</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1342,276</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1429,908</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104,43</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106,40</a:t>
                      </a:r>
                      <a:endParaRPr lang="ru-RU" sz="700" b="0" i="1" u="none" strike="noStrike">
                        <a:effectLst/>
                        <a:latin typeface="Times New Roman"/>
                      </a:endParaRPr>
                    </a:p>
                  </a:txBody>
                  <a:tcPr marL="6617" marR="6617" marT="6617" marB="0" anchor="ctr"/>
                </a:tc>
              </a:tr>
              <a:tr h="743175">
                <a:tc>
                  <a:txBody>
                    <a:bodyPr/>
                    <a:lstStyle/>
                    <a:p>
                      <a:pPr algn="l" fontAlgn="ctr"/>
                      <a:r>
                        <a:rPr lang="ru-RU" sz="700" u="none" strike="noStrike">
                          <a:effectLst/>
                        </a:rPr>
                        <a:t>Подраздел C25: Производство готовых металлических изделий, кроме машин и оборудования</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895,202</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1130,126</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1192,524</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1194,614</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1256,991</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1275,977</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1299,549</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1363,483</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1379,969</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1423,777</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1507,564</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126,24</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dirty="0">
                          <a:effectLst/>
                        </a:rPr>
                        <a:t>105,71</a:t>
                      </a:r>
                      <a:endParaRPr lang="ru-RU" sz="700" b="0" i="1" u="none" strike="noStrike" dirty="0">
                        <a:effectLst/>
                        <a:latin typeface="Times New Roman"/>
                      </a:endParaRPr>
                    </a:p>
                  </a:txBody>
                  <a:tcPr marL="6617" marR="6617" marT="6617" marB="0" anchor="ctr"/>
                </a:tc>
              </a:tr>
            </a:tbl>
          </a:graphicData>
        </a:graphic>
      </p:graphicFrame>
    </p:spTree>
    <p:extLst>
      <p:ext uri="{BB962C8B-B14F-4D97-AF65-F5344CB8AC3E}">
        <p14:creationId xmlns:p14="http://schemas.microsoft.com/office/powerpoint/2010/main" val="780101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456146834"/>
              </p:ext>
            </p:extLst>
          </p:nvPr>
        </p:nvGraphicFramePr>
        <p:xfrm>
          <a:off x="-1" y="116629"/>
          <a:ext cx="9144002" cy="6624738"/>
        </p:xfrm>
        <a:graphic>
          <a:graphicData uri="http://schemas.openxmlformats.org/drawingml/2006/table">
            <a:tbl>
              <a:tblPr>
                <a:tableStyleId>{5C22544A-7EE6-4342-B048-85BDC9FD1C3A}</a:tableStyleId>
              </a:tblPr>
              <a:tblGrid>
                <a:gridCol w="1379304"/>
                <a:gridCol w="420638"/>
                <a:gridCol w="557591"/>
                <a:gridCol w="498896"/>
                <a:gridCol w="518461"/>
                <a:gridCol w="550255"/>
                <a:gridCol w="596721"/>
                <a:gridCol w="550255"/>
                <a:gridCol w="550255"/>
                <a:gridCol w="608947"/>
                <a:gridCol w="557591"/>
                <a:gridCol w="557591"/>
                <a:gridCol w="550255"/>
                <a:gridCol w="579600"/>
                <a:gridCol w="667642"/>
              </a:tblGrid>
              <a:tr h="470000">
                <a:tc>
                  <a:txBody>
                    <a:bodyPr/>
                    <a:lstStyle/>
                    <a:p>
                      <a:pPr algn="l" fontAlgn="ctr"/>
                      <a:r>
                        <a:rPr lang="ru-RU" sz="700" u="none" strike="noStrike">
                          <a:effectLst/>
                        </a:rPr>
                        <a:t>Подраздел C27: Производство электрического оборудования</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50,036</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53,200</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57,535</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57,761</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62,468</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62,466</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62,773</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67,889</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68,014</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68,417</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74,129</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106,32</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108,57</a:t>
                      </a:r>
                      <a:endParaRPr lang="ru-RU" sz="700" b="0" i="1" u="none" strike="noStrike">
                        <a:effectLst/>
                        <a:latin typeface="Times New Roman"/>
                      </a:endParaRPr>
                    </a:p>
                  </a:txBody>
                  <a:tcPr marL="6931" marR="6931" marT="6931" marB="0" anchor="ctr"/>
                </a:tc>
              </a:tr>
              <a:tr h="440625">
                <a:tc>
                  <a:txBody>
                    <a:bodyPr/>
                    <a:lstStyle/>
                    <a:p>
                      <a:pPr algn="l" fontAlgn="ctr"/>
                      <a:r>
                        <a:rPr lang="ru-RU" sz="700" u="none" strike="noStrike">
                          <a:effectLst/>
                        </a:rPr>
                        <a:t>Подраздел </a:t>
                      </a:r>
                      <a:r>
                        <a:rPr lang="en-US" sz="700" u="none" strike="noStrike">
                          <a:effectLst/>
                        </a:rPr>
                        <a:t>C31: </a:t>
                      </a:r>
                      <a:r>
                        <a:rPr lang="ru-RU" sz="700" u="none" strike="noStrike">
                          <a:effectLst/>
                        </a:rPr>
                        <a:t>Производство мебели</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"_"</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63,240</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68,521</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72,306</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73,176</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77,219</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79,414</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80,369</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84,810</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87,637</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88,607</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96,620</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108,35</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106,79</a:t>
                      </a:r>
                      <a:endParaRPr lang="ru-RU" sz="700" b="0" i="1" u="none" strike="noStrike">
                        <a:effectLst/>
                        <a:latin typeface="Times New Roman"/>
                      </a:endParaRPr>
                    </a:p>
                  </a:txBody>
                  <a:tcPr marL="6931" marR="6931" marT="6931" marB="0" anchor="ctr"/>
                </a:tc>
              </a:tr>
              <a:tr h="411251">
                <a:tc>
                  <a:txBody>
                    <a:bodyPr/>
                    <a:lstStyle/>
                    <a:p>
                      <a:pPr algn="l" fontAlgn="ctr"/>
                      <a:r>
                        <a:rPr lang="ru-RU" sz="700" u="none" strike="noStrike">
                          <a:effectLst/>
                        </a:rPr>
                        <a:t>Подраздел C32: Производство прочих готовых изделий</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651,804</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1460,062</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1536,131</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1551,615</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1632,454</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1583,656</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1597,471</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1680,699</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1609,712</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1609,718</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1710,655</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224,00</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106,27</a:t>
                      </a:r>
                      <a:endParaRPr lang="ru-RU" sz="700" b="0" i="1" u="none" strike="noStrike">
                        <a:effectLst/>
                        <a:latin typeface="Times New Roman"/>
                      </a:endParaRPr>
                    </a:p>
                  </a:txBody>
                  <a:tcPr marL="6931" marR="6931" marT="6931" marB="0" anchor="ctr"/>
                </a:tc>
              </a:tr>
              <a:tr h="763752">
                <a:tc>
                  <a:txBody>
                    <a:bodyPr/>
                    <a:lstStyle/>
                    <a:p>
                      <a:pPr algn="l" fontAlgn="ctr"/>
                      <a:r>
                        <a:rPr lang="ru-RU" sz="700" u="none" strike="noStrike">
                          <a:effectLst/>
                        </a:rPr>
                        <a:t>Раздел D: Обеспечение электрической энергией, газом и паром; кондиционирование воздуха</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342,667</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279,025</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290,952</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297,974</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310,723</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308,886</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322,288</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336,097</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333,084</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355,808</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367,715</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81,43</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106,79</a:t>
                      </a:r>
                      <a:endParaRPr lang="ru-RU" sz="700" b="1" i="0" u="none" strike="noStrike">
                        <a:effectLst/>
                        <a:latin typeface="Times New Roman"/>
                      </a:endParaRPr>
                    </a:p>
                  </a:txBody>
                  <a:tcPr marL="6931" marR="6931" marT="6931" marB="0" anchor="ctr"/>
                </a:tc>
              </a:tr>
              <a:tr h="969377">
                <a:tc>
                  <a:txBody>
                    <a:bodyPr/>
                    <a:lstStyle/>
                    <a:p>
                      <a:pPr algn="l" fontAlgn="ctr"/>
                      <a:r>
                        <a:rPr lang="ru-RU" sz="700" u="none" strike="noStrike">
                          <a:effectLst/>
                        </a:rPr>
                        <a:t>Раздел Е: Водоснабжение; водоотведение, организация сбора и утилизации отходов, деятельность по ликвидации загрязнений</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773,454</a:t>
                      </a:r>
                      <a:endParaRPr lang="ru-RU" sz="700" b="1"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929,846</a:t>
                      </a:r>
                      <a:endParaRPr lang="ru-RU" sz="700" b="1"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968,763</a:t>
                      </a:r>
                      <a:endParaRPr lang="ru-RU" sz="700" b="1"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985,758</a:t>
                      </a:r>
                      <a:endParaRPr lang="ru-RU" sz="700" b="1"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1027,066</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1042,303</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1058,566</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1102,987</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1114,816</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1161,900</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1226,460</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120,22</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106,01</a:t>
                      </a:r>
                      <a:endParaRPr lang="ru-RU" sz="700" b="1" i="0" u="none" strike="noStrike">
                        <a:effectLst/>
                        <a:latin typeface="Times New Roman"/>
                      </a:endParaRPr>
                    </a:p>
                  </a:txBody>
                  <a:tcPr marL="6931" marR="6931" marT="6931" marB="0" anchor="ctr"/>
                </a:tc>
              </a:tr>
              <a:tr h="577710">
                <a:tc>
                  <a:txBody>
                    <a:bodyPr/>
                    <a:lstStyle/>
                    <a:p>
                      <a:pPr algn="l" fontAlgn="ctr"/>
                      <a:r>
                        <a:rPr lang="ru-RU" sz="700" u="none" strike="noStrike">
                          <a:effectLst/>
                        </a:rPr>
                        <a:t>Производство важнейших видов промышленной продукции:</a:t>
                      </a:r>
                      <a:endParaRPr lang="ru-RU" sz="700" b="1"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effectLst/>
                        <a:latin typeface="Times New Roman"/>
                      </a:endParaRPr>
                    </a:p>
                  </a:txBody>
                  <a:tcPr marL="6931" marR="6931" marT="6931" marB="0" anchor="ctr"/>
                </a:tc>
              </a:tr>
              <a:tr h="205626">
                <a:tc>
                  <a:txBody>
                    <a:bodyPr/>
                    <a:lstStyle/>
                    <a:p>
                      <a:pPr algn="l" fontAlgn="ctr"/>
                      <a:r>
                        <a:rPr lang="ru-RU" sz="700" u="none" strike="noStrike">
                          <a:effectLst/>
                        </a:rPr>
                        <a:t>гравий керамзитовый</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тыс.м3</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106,900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126,900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131,800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132,000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132,500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133,000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133,800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134,000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134,600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135,000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135,200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118,71</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104,02</a:t>
                      </a:r>
                      <a:endParaRPr lang="ru-RU" sz="700" b="0" i="0" u="none" strike="noStrike">
                        <a:effectLst/>
                        <a:latin typeface="Times New Roman"/>
                      </a:endParaRPr>
                    </a:p>
                  </a:txBody>
                  <a:tcPr marL="6931" marR="6931" marT="6931" marB="0" anchor="ctr"/>
                </a:tc>
              </a:tr>
              <a:tr h="205626">
                <a:tc>
                  <a:txBody>
                    <a:bodyPr/>
                    <a:lstStyle/>
                    <a:p>
                      <a:pPr algn="l" fontAlgn="ctr"/>
                      <a:r>
                        <a:rPr lang="ru-RU" sz="700" u="none" strike="noStrike">
                          <a:effectLst/>
                        </a:rPr>
                        <a:t>керамзит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тыс.м3</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38,700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47,000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47,500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46,000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46,500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47,000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47,500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48,000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48,200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48,800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49,000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121,45</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97,87</a:t>
                      </a:r>
                      <a:endParaRPr lang="ru-RU" sz="700" b="0" i="0" u="none" strike="noStrike">
                        <a:effectLst/>
                        <a:latin typeface="Times New Roman"/>
                      </a:endParaRPr>
                    </a:p>
                  </a:txBody>
                  <a:tcPr marL="6931" marR="6931" marT="6931" marB="0" anchor="ctr"/>
                </a:tc>
              </a:tr>
              <a:tr h="205626">
                <a:tc>
                  <a:txBody>
                    <a:bodyPr/>
                    <a:lstStyle/>
                    <a:p>
                      <a:pPr algn="l" fontAlgn="ctr"/>
                      <a:r>
                        <a:rPr lang="ru-RU" sz="700" u="none" strike="noStrike">
                          <a:effectLst/>
                        </a:rPr>
                        <a:t>блоки</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тыс.шт.</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511,000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518,000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52,000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525,000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525,000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528,000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529,000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530,000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535,000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540,000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540,000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101,37</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101,35</a:t>
                      </a:r>
                      <a:endParaRPr lang="ru-RU" sz="700" b="0" i="0" u="none" strike="noStrike">
                        <a:effectLst/>
                        <a:latin typeface="Times New Roman"/>
                      </a:endParaRPr>
                    </a:p>
                  </a:txBody>
                  <a:tcPr marL="6931" marR="6931" marT="6931" marB="0" anchor="ctr"/>
                </a:tc>
              </a:tr>
              <a:tr h="195835">
                <a:tc>
                  <a:txBody>
                    <a:bodyPr/>
                    <a:lstStyle/>
                    <a:p>
                      <a:pPr algn="l" fontAlgn="ctr"/>
                      <a:r>
                        <a:rPr lang="ru-RU" sz="700" u="none" strike="noStrike">
                          <a:effectLst/>
                        </a:rPr>
                        <a:t>производство ПЭТ -преформ</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млн. шт.</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1141,200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1202,000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1260,000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1261,000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1261,000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1262,000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1263,000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1263,000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1264,000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1265,000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1265,000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105,33</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104,91</a:t>
                      </a:r>
                      <a:endParaRPr lang="ru-RU" sz="700" b="0" i="0" u="none" strike="noStrike">
                        <a:effectLst/>
                        <a:latin typeface="Times New Roman"/>
                      </a:endParaRPr>
                    </a:p>
                  </a:txBody>
                  <a:tcPr marL="6931" marR="6931" marT="6931" marB="0" anchor="ctr"/>
                </a:tc>
              </a:tr>
              <a:tr h="195835">
                <a:tc>
                  <a:txBody>
                    <a:bodyPr/>
                    <a:lstStyle/>
                    <a:p>
                      <a:pPr algn="l" fontAlgn="ctr"/>
                      <a:r>
                        <a:rPr lang="ru-RU" sz="700" u="none" strike="noStrike">
                          <a:effectLst/>
                        </a:rPr>
                        <a:t>водоснабжение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тыс.м3</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4286,100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3448,000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3512,400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3548,500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3605,310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3614,600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3640,700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3707,670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3745,000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3761,100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3802,730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80,45</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102,91</a:t>
                      </a:r>
                      <a:endParaRPr lang="ru-RU" sz="700" b="0" i="0" u="none" strike="noStrike">
                        <a:effectLst/>
                        <a:latin typeface="Times New Roman"/>
                      </a:endParaRPr>
                    </a:p>
                  </a:txBody>
                  <a:tcPr marL="6931" marR="6931" marT="6931" marB="0" anchor="ctr"/>
                </a:tc>
              </a:tr>
              <a:tr h="311212">
                <a:tc>
                  <a:txBody>
                    <a:bodyPr/>
                    <a:lstStyle/>
                    <a:p>
                      <a:pPr algn="l" fontAlgn="ctr"/>
                      <a:r>
                        <a:rPr lang="ru-RU" sz="700" u="none" strike="noStrike">
                          <a:effectLst/>
                        </a:rPr>
                        <a:t>производство теплоэнергии</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тыс.Гкал.</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64,500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54,400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56,260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56,520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56,520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56,580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56,820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56,820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56,870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56,870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56,870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84,34</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103,90</a:t>
                      </a:r>
                      <a:endParaRPr lang="ru-RU" sz="700" b="0" i="0" u="none" strike="noStrike">
                        <a:effectLst/>
                        <a:latin typeface="Times New Roman"/>
                      </a:endParaRPr>
                    </a:p>
                  </a:txBody>
                  <a:tcPr marL="6931" marR="6931" marT="6931" marB="0" anchor="ctr"/>
                </a:tc>
              </a:tr>
              <a:tr h="195835">
                <a:tc>
                  <a:txBody>
                    <a:bodyPr/>
                    <a:lstStyle/>
                    <a:p>
                      <a:pPr algn="l" fontAlgn="ctr"/>
                      <a:r>
                        <a:rPr lang="ru-RU" sz="700" u="none" strike="noStrike">
                          <a:effectLst/>
                        </a:rPr>
                        <a:t>химическая продукция</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т</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18698,000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19000,000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20007,000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20500,000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21600,000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22000,000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22300,000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22800,000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23000,000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23300,000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23500,000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101,62</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107,89</a:t>
                      </a:r>
                      <a:endParaRPr lang="ru-RU" sz="700" b="0" i="0" u="none" strike="noStrike">
                        <a:effectLst/>
                        <a:latin typeface="Times New Roman"/>
                      </a:endParaRPr>
                    </a:p>
                  </a:txBody>
                  <a:tcPr marL="6931" marR="6931" marT="6931" marB="0" anchor="ctr"/>
                </a:tc>
              </a:tr>
              <a:tr h="195835">
                <a:tc>
                  <a:txBody>
                    <a:bodyPr/>
                    <a:lstStyle/>
                    <a:p>
                      <a:pPr algn="l" fontAlgn="ctr"/>
                      <a:r>
                        <a:rPr lang="ru-RU" sz="700" u="none" strike="noStrike">
                          <a:effectLst/>
                        </a:rPr>
                        <a:t>стиральные машины</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тыс.штук</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53,000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57,000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58,000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59,000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59,000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60,000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61,000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61,000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62,000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63,000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63,000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107,55</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103,51</a:t>
                      </a:r>
                      <a:endParaRPr lang="ru-RU" sz="700" b="0" i="0" u="none" strike="noStrike">
                        <a:effectLst/>
                        <a:latin typeface="Times New Roman"/>
                      </a:endParaRPr>
                    </a:p>
                  </a:txBody>
                  <a:tcPr marL="6931" marR="6931" marT="6931" marB="0" anchor="ctr"/>
                </a:tc>
              </a:tr>
              <a:tr h="195835">
                <a:tc>
                  <a:txBody>
                    <a:bodyPr/>
                    <a:lstStyle/>
                    <a:p>
                      <a:pPr algn="l" fontAlgn="ctr"/>
                      <a:r>
                        <a:rPr lang="ru-RU" sz="700" u="none" strike="noStrike">
                          <a:effectLst/>
                        </a:rPr>
                        <a:t>металлические банки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тыс.штук</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137213,9</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182300,0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183000,0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183500,0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183500,0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184000,0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184600,0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184600,0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190100,0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190500,0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190500,000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132,86</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100,66</a:t>
                      </a:r>
                      <a:endParaRPr lang="ru-RU" sz="700" b="0" i="0" u="none" strike="noStrike">
                        <a:effectLst/>
                        <a:latin typeface="Times New Roman"/>
                      </a:endParaRPr>
                    </a:p>
                  </a:txBody>
                  <a:tcPr marL="6931" marR="6931" marT="6931" marB="0" anchor="ctr"/>
                </a:tc>
              </a:tr>
              <a:tr h="195835">
                <a:tc>
                  <a:txBody>
                    <a:bodyPr/>
                    <a:lstStyle/>
                    <a:p>
                      <a:pPr algn="l" fontAlgn="ctr"/>
                      <a:r>
                        <a:rPr lang="ru-RU" sz="700" u="none" strike="noStrike">
                          <a:effectLst/>
                        </a:rPr>
                        <a:t> Продукты питания</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effectLst/>
                        <a:latin typeface="Times New Roman"/>
                      </a:endParaRPr>
                    </a:p>
                  </a:txBody>
                  <a:tcPr marL="6931" marR="6931" marT="6931" marB="0" anchor="ctr"/>
                </a:tc>
              </a:tr>
              <a:tr h="195835">
                <a:tc>
                  <a:txBody>
                    <a:bodyPr/>
                    <a:lstStyle/>
                    <a:p>
                      <a:pPr algn="l" fontAlgn="ctr"/>
                      <a:r>
                        <a:rPr lang="ru-RU" sz="700" u="none" strike="noStrike">
                          <a:effectLst/>
                        </a:rPr>
                        <a:t>кондитерские изделия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тонн</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24331,000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25728,000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27963,000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27879,000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27879,000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29331,000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29188,000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29188,000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30866,000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30707,000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30707,000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105,74</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108,36</a:t>
                      </a:r>
                      <a:endParaRPr lang="ru-RU" sz="700" b="0" i="0" u="none" strike="noStrike">
                        <a:effectLst/>
                        <a:latin typeface="Times New Roman"/>
                      </a:endParaRPr>
                    </a:p>
                  </a:txBody>
                  <a:tcPr marL="6931" marR="6931" marT="6931" marB="0" anchor="ctr"/>
                </a:tc>
              </a:tr>
              <a:tr h="311212">
                <a:tc>
                  <a:txBody>
                    <a:bodyPr/>
                    <a:lstStyle/>
                    <a:p>
                      <a:pPr algn="l" fontAlgn="ctr"/>
                      <a:r>
                        <a:rPr lang="ru-RU" sz="700" u="none" strike="noStrike">
                          <a:effectLst/>
                        </a:rPr>
                        <a:t>фруктовые напитки</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туб.</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136630,200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137000,000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137990,000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138100,000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138150,000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138300,000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138450,000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138550,000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138630,000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138720,000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138810,000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100,27</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100,80</a:t>
                      </a:r>
                      <a:endParaRPr lang="ru-RU" sz="700" b="0" i="0" u="none" strike="noStrike">
                        <a:effectLst/>
                        <a:latin typeface="Times New Roman"/>
                      </a:endParaRPr>
                    </a:p>
                  </a:txBody>
                  <a:tcPr marL="6931" marR="6931" marT="6931" marB="0" anchor="ctr"/>
                </a:tc>
              </a:tr>
              <a:tr h="381876">
                <a:tc>
                  <a:txBody>
                    <a:bodyPr/>
                    <a:lstStyle/>
                    <a:p>
                      <a:pPr algn="l" fontAlgn="ctr"/>
                      <a:r>
                        <a:rPr lang="ru-RU" sz="700" u="none" strike="noStrike">
                          <a:effectLst/>
                        </a:rPr>
                        <a:t>замороженная плодоовощная продукция</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тонн</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16980,000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17000,000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17400,000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17600,000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17600,000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18000,000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18500,000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18500,000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19000,000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19400,000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19400,000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100,12</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dirty="0">
                          <a:effectLst/>
                        </a:rPr>
                        <a:t>103,53</a:t>
                      </a:r>
                      <a:endParaRPr lang="ru-RU" sz="700" b="0" i="0" u="none" strike="noStrike" dirty="0">
                        <a:effectLst/>
                        <a:latin typeface="Times New Roman"/>
                      </a:endParaRPr>
                    </a:p>
                  </a:txBody>
                  <a:tcPr marL="6931" marR="6931" marT="6931" marB="0" anchor="ctr"/>
                </a:tc>
              </a:tr>
            </a:tbl>
          </a:graphicData>
        </a:graphic>
      </p:graphicFrame>
    </p:spTree>
    <p:extLst>
      <p:ext uri="{BB962C8B-B14F-4D97-AF65-F5344CB8AC3E}">
        <p14:creationId xmlns:p14="http://schemas.microsoft.com/office/powerpoint/2010/main" val="4121587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3893773704"/>
              </p:ext>
            </p:extLst>
          </p:nvPr>
        </p:nvGraphicFramePr>
        <p:xfrm>
          <a:off x="179512" y="44623"/>
          <a:ext cx="8856985" cy="6696744"/>
        </p:xfrm>
        <a:graphic>
          <a:graphicData uri="http://schemas.openxmlformats.org/drawingml/2006/table">
            <a:tbl>
              <a:tblPr>
                <a:tableStyleId>{5C22544A-7EE6-4342-B048-85BDC9FD1C3A}</a:tableStyleId>
              </a:tblPr>
              <a:tblGrid>
                <a:gridCol w="1336010"/>
                <a:gridCol w="407436"/>
                <a:gridCol w="540089"/>
                <a:gridCol w="483237"/>
                <a:gridCol w="502188"/>
                <a:gridCol w="532982"/>
                <a:gridCol w="577991"/>
                <a:gridCol w="532982"/>
                <a:gridCol w="532982"/>
                <a:gridCol w="589834"/>
                <a:gridCol w="540089"/>
                <a:gridCol w="540089"/>
                <a:gridCol w="532982"/>
                <a:gridCol w="561408"/>
                <a:gridCol w="646686"/>
              </a:tblGrid>
              <a:tr h="177508">
                <a:tc gridSpan="15">
                  <a:txBody>
                    <a:bodyPr/>
                    <a:lstStyle/>
                    <a:p>
                      <a:pPr algn="ctr" fontAlgn="ctr"/>
                      <a:r>
                        <a:rPr lang="ru-RU" sz="700" u="none" strike="noStrike" dirty="0">
                          <a:effectLst/>
                        </a:rPr>
                        <a:t>              Сельское хозяйство</a:t>
                      </a:r>
                      <a:endParaRPr lang="ru-RU" sz="700" b="1" i="1" u="none" strike="noStrike" dirty="0">
                        <a:solidFill>
                          <a:srgbClr val="000000"/>
                        </a:solidFill>
                        <a:effectLst/>
                        <a:latin typeface="Times New Roman"/>
                      </a:endParaRPr>
                    </a:p>
                  </a:txBody>
                  <a:tcPr marL="6043" marR="6043" marT="604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46099">
                <a:tc>
                  <a:txBody>
                    <a:bodyPr/>
                    <a:lstStyle/>
                    <a:p>
                      <a:pPr algn="l" fontAlgn="ctr"/>
                      <a:r>
                        <a:rPr lang="ru-RU" sz="700" u="none" strike="noStrike">
                          <a:effectLst/>
                        </a:rPr>
                        <a:t>Валовая продукция сельского хозяйства в сельскохозяйствен-ных предприятиях</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млн.руб.</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1064,800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1102,100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1137,400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1140,900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1144,300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1189,000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1190,200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a:effectLst/>
                        </a:rPr>
                        <a:t>1191,500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1257,700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1259,000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1273,900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103,50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103,52</a:t>
                      </a:r>
                      <a:endParaRPr lang="ru-RU" sz="700" b="0" i="0" u="none" strike="noStrike">
                        <a:effectLst/>
                        <a:latin typeface="Times New Roman"/>
                      </a:endParaRPr>
                    </a:p>
                  </a:txBody>
                  <a:tcPr marL="6043" marR="6043" marT="6043" marB="0" anchor="ctr"/>
                </a:tc>
              </a:tr>
              <a:tr h="177508">
                <a:tc gridSpan="15">
                  <a:txBody>
                    <a:bodyPr/>
                    <a:lstStyle/>
                    <a:p>
                      <a:pPr algn="ctr" fontAlgn="ctr"/>
                      <a:r>
                        <a:rPr lang="ru-RU" sz="700" u="none" strike="noStrike" dirty="0">
                          <a:effectLst/>
                        </a:rPr>
                        <a:t>Строительство </a:t>
                      </a:r>
                      <a:endParaRPr lang="ru-RU" sz="700" b="1" i="1" u="none" strike="noStrike" dirty="0">
                        <a:solidFill>
                          <a:srgbClr val="000000"/>
                        </a:solidFill>
                        <a:effectLst/>
                        <a:latin typeface="Times New Roman"/>
                      </a:endParaRPr>
                    </a:p>
                  </a:txBody>
                  <a:tcPr marL="6043" marR="6043" marT="604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70396">
                <a:tc>
                  <a:txBody>
                    <a:bodyPr/>
                    <a:lstStyle/>
                    <a:p>
                      <a:pPr algn="l" fontAlgn="ctr"/>
                      <a:r>
                        <a:rPr lang="ru-RU" sz="700" u="none" strike="noStrike">
                          <a:effectLst/>
                        </a:rPr>
                        <a:t>Объем работ, выполненных по договорам строительного подряда</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млн.руб.</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5389,500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5430,000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5483,800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5567,800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5655,400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a:effectLst/>
                        </a:rPr>
                        <a:t>5825,900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5979,400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6146,200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6392,900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a:effectLst/>
                        </a:rPr>
                        <a:t>6649,500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6926,100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100,75</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102,54</a:t>
                      </a:r>
                      <a:endParaRPr lang="ru-RU" sz="700" b="0" i="0" u="none" strike="noStrike">
                        <a:effectLst/>
                        <a:latin typeface="Times New Roman"/>
                      </a:endParaRPr>
                    </a:p>
                  </a:txBody>
                  <a:tcPr marL="6043" marR="6043" marT="6043" marB="0" anchor="ctr"/>
                </a:tc>
              </a:tr>
              <a:tr h="159756">
                <a:tc gridSpan="15">
                  <a:txBody>
                    <a:bodyPr/>
                    <a:lstStyle/>
                    <a:p>
                      <a:pPr algn="ctr" fontAlgn="ctr"/>
                      <a:r>
                        <a:rPr lang="ru-RU" sz="700" u="none" strike="noStrike" dirty="0">
                          <a:effectLst/>
                        </a:rPr>
                        <a:t>Розничная торговля</a:t>
                      </a:r>
                      <a:endParaRPr lang="ru-RU" sz="700" b="1" i="1" u="none" strike="noStrike" dirty="0">
                        <a:solidFill>
                          <a:srgbClr val="000000"/>
                        </a:solidFill>
                        <a:effectLst/>
                        <a:latin typeface="Times New Roman"/>
                      </a:endParaRPr>
                    </a:p>
                  </a:txBody>
                  <a:tcPr marL="6043" marR="6043" marT="604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05897">
                <a:tc>
                  <a:txBody>
                    <a:bodyPr/>
                    <a:lstStyle/>
                    <a:p>
                      <a:pPr algn="l" fontAlgn="ctr"/>
                      <a:r>
                        <a:rPr lang="ru-RU" sz="700" u="none" strike="noStrike">
                          <a:effectLst/>
                        </a:rPr>
                        <a:t>Оборот розничной торговли</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млн.руб.</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52797,100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55820,260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58118,940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58641,640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59045,670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61049,820</a:t>
                      </a:r>
                      <a:endParaRPr lang="ru-RU" sz="700" b="0" i="0" u="none" strike="noStrike" dirty="0">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61722,200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62392,610</a:t>
                      </a:r>
                      <a:endParaRPr lang="ru-RU" sz="700" b="0" i="0" u="none" strike="noStrike" dirty="0">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64255,360</a:t>
                      </a:r>
                      <a:endParaRPr lang="ru-RU" sz="700" b="0" i="0" u="none" strike="noStrike" dirty="0">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65028,660</a:t>
                      </a:r>
                      <a:endParaRPr lang="ru-RU" sz="700" b="0" i="0" u="none" strike="noStrike" dirty="0">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65734,990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105,73</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105,05</a:t>
                      </a:r>
                      <a:endParaRPr lang="ru-RU" sz="700" b="0" i="0" u="none" strike="noStrike">
                        <a:effectLst/>
                        <a:latin typeface="Times New Roman"/>
                      </a:endParaRPr>
                    </a:p>
                  </a:txBody>
                  <a:tcPr marL="6043" marR="6043" marT="6043" marB="0" anchor="ctr"/>
                </a:tc>
              </a:tr>
              <a:tr h="150881">
                <a:tc gridSpan="15">
                  <a:txBody>
                    <a:bodyPr/>
                    <a:lstStyle/>
                    <a:p>
                      <a:pPr algn="ctr" fontAlgn="ctr"/>
                      <a:r>
                        <a:rPr lang="ru-RU" sz="700" u="none" strike="noStrike" dirty="0">
                          <a:effectLst/>
                        </a:rPr>
                        <a:t>Общественное питание </a:t>
                      </a:r>
                      <a:endParaRPr lang="ru-RU" sz="700" b="1" i="1" u="none" strike="noStrike" dirty="0">
                        <a:effectLst/>
                        <a:latin typeface="Times New Roman"/>
                      </a:endParaRPr>
                    </a:p>
                  </a:txBody>
                  <a:tcPr marL="6043" marR="6043" marT="604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05897">
                <a:tc>
                  <a:txBody>
                    <a:bodyPr/>
                    <a:lstStyle/>
                    <a:p>
                      <a:pPr algn="l" fontAlgn="ctr"/>
                      <a:r>
                        <a:rPr lang="ru-RU" sz="700" u="none" strike="noStrike">
                          <a:effectLst/>
                        </a:rPr>
                        <a:t>Оборот общественного питания</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млн.руб.</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1187,200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1230,250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1281,920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1291,010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1303,790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1344,910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1359,990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1387,050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1416,770</a:t>
                      </a:r>
                      <a:endParaRPr lang="ru-RU" sz="700" b="0" i="0" u="none" strike="noStrike" dirty="0">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1437,020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1471,390</a:t>
                      </a:r>
                      <a:endParaRPr lang="ru-RU" sz="700" b="0" i="0" u="none" strike="noStrike" dirty="0">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103,63</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a:effectLst/>
                        </a:rPr>
                        <a:t>104,94</a:t>
                      </a:r>
                      <a:endParaRPr lang="ru-RU" sz="700" b="0" i="0" u="none" strike="noStrike">
                        <a:effectLst/>
                        <a:latin typeface="Times New Roman"/>
                      </a:endParaRPr>
                    </a:p>
                  </a:txBody>
                  <a:tcPr marL="6043" marR="6043" marT="6043" marB="0" anchor="ctr"/>
                </a:tc>
              </a:tr>
              <a:tr h="177508">
                <a:tc gridSpan="15">
                  <a:txBody>
                    <a:bodyPr/>
                    <a:lstStyle/>
                    <a:p>
                      <a:pPr algn="ctr" fontAlgn="ctr"/>
                      <a:r>
                        <a:rPr lang="ru-RU" sz="700" u="none" strike="noStrike" dirty="0">
                          <a:effectLst/>
                        </a:rPr>
                        <a:t>Объем платных услуг населению</a:t>
                      </a:r>
                      <a:endParaRPr lang="ru-RU" sz="700" b="1" i="1" u="none" strike="noStrike" dirty="0">
                        <a:effectLst/>
                        <a:latin typeface="Times New Roman"/>
                      </a:endParaRPr>
                    </a:p>
                  </a:txBody>
                  <a:tcPr marL="6043" marR="6043" marT="604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28390">
                <a:tc>
                  <a:txBody>
                    <a:bodyPr/>
                    <a:lstStyle/>
                    <a:p>
                      <a:pPr algn="l" fontAlgn="ctr"/>
                      <a:r>
                        <a:rPr lang="ru-RU" sz="700" u="none" strike="noStrike">
                          <a:effectLst/>
                        </a:rPr>
                        <a:t>Объем платных услуг населению</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млн.руб.</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1898,500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1987,730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2073,200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2081,640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2089,920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2173,000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2182,230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2195,250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2279,950</a:t>
                      </a:r>
                      <a:endParaRPr lang="ru-RU" sz="700" b="0" i="0" u="none" strike="noStrike" dirty="0">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2290,010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2308,240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104,70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104,72</a:t>
                      </a:r>
                      <a:endParaRPr lang="ru-RU" sz="700" b="0" i="0" u="none" strike="noStrike" dirty="0">
                        <a:effectLst/>
                        <a:latin typeface="Times New Roman"/>
                      </a:endParaRPr>
                    </a:p>
                  </a:txBody>
                  <a:tcPr marL="6043" marR="6043" marT="6043" marB="0" anchor="ctr"/>
                </a:tc>
              </a:tr>
              <a:tr h="150881">
                <a:tc gridSpan="15">
                  <a:txBody>
                    <a:bodyPr/>
                    <a:lstStyle/>
                    <a:p>
                      <a:pPr algn="ctr" fontAlgn="ctr"/>
                      <a:r>
                        <a:rPr lang="ru-RU" sz="700" u="none" strike="noStrike" dirty="0">
                          <a:effectLst/>
                        </a:rPr>
                        <a:t>Транспорт </a:t>
                      </a:r>
                      <a:endParaRPr lang="ru-RU" sz="700" b="1" i="1" u="none" strike="noStrike" dirty="0">
                        <a:effectLst/>
                        <a:latin typeface="Times New Roman"/>
                      </a:endParaRPr>
                    </a:p>
                  </a:txBody>
                  <a:tcPr marL="6043" marR="6043" marT="604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28390">
                <a:tc>
                  <a:txBody>
                    <a:bodyPr/>
                    <a:lstStyle/>
                    <a:p>
                      <a:pPr algn="l" fontAlgn="ctr"/>
                      <a:r>
                        <a:rPr lang="ru-RU" sz="700" u="none" strike="noStrike">
                          <a:effectLst/>
                        </a:rPr>
                        <a:t>Оборот по предприятия транспорта</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млн.руб.</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8,900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8,950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8,959</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8,974</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8,994</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9,012</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9,055</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9,099</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9,145</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9,167</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9,198</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100,56</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100,27</a:t>
                      </a:r>
                      <a:endParaRPr lang="ru-RU" sz="700" b="0" i="0" u="none" strike="noStrike" dirty="0">
                        <a:effectLst/>
                        <a:latin typeface="Times New Roman"/>
                      </a:endParaRPr>
                    </a:p>
                  </a:txBody>
                  <a:tcPr marL="6043" marR="6043" marT="6043" marB="0" anchor="ctr"/>
                </a:tc>
              </a:tr>
              <a:tr h="159756">
                <a:tc gridSpan="15">
                  <a:txBody>
                    <a:bodyPr/>
                    <a:lstStyle/>
                    <a:p>
                      <a:pPr algn="ctr" fontAlgn="ctr"/>
                      <a:r>
                        <a:rPr lang="ru-RU" sz="700" u="none" strike="noStrike" dirty="0">
                          <a:effectLst/>
                        </a:rPr>
                        <a:t>Связь</a:t>
                      </a:r>
                      <a:endParaRPr lang="ru-RU" sz="700" b="1" i="1" u="none" strike="noStrike" dirty="0">
                        <a:effectLst/>
                        <a:latin typeface="Times New Roman"/>
                      </a:endParaRPr>
                    </a:p>
                  </a:txBody>
                  <a:tcPr marL="6043" marR="6043" marT="604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28390">
                <a:tc>
                  <a:txBody>
                    <a:bodyPr/>
                    <a:lstStyle/>
                    <a:p>
                      <a:pPr algn="l" fontAlgn="ctr"/>
                      <a:r>
                        <a:rPr lang="ru-RU" sz="700" u="none" strike="noStrike">
                          <a:effectLst/>
                        </a:rPr>
                        <a:t>Оборот по предприятия связи </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млн.руб.</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45,030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45,123</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45,254</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45,274</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45,299</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45,347</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45,545</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45,785</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45,854</a:t>
                      </a:r>
                      <a:endParaRPr lang="ru-RU" sz="700" b="0" i="0" u="none" strike="noStrike" dirty="0">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45,876</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45,975</a:t>
                      </a:r>
                      <a:endParaRPr lang="ru-RU" sz="700" b="0" i="0" u="none" strike="noStrike" dirty="0">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100,21</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100,33</a:t>
                      </a:r>
                      <a:endParaRPr lang="ru-RU" sz="700" b="0" i="0" u="none" strike="noStrike" dirty="0">
                        <a:effectLst/>
                        <a:latin typeface="Times New Roman"/>
                      </a:endParaRPr>
                    </a:p>
                  </a:txBody>
                  <a:tcPr marL="6043" marR="6043" marT="6043" marB="0" anchor="ctr"/>
                </a:tc>
              </a:tr>
              <a:tr h="150881">
                <a:tc gridSpan="15">
                  <a:txBody>
                    <a:bodyPr/>
                    <a:lstStyle/>
                    <a:p>
                      <a:pPr algn="ctr" fontAlgn="ctr"/>
                      <a:r>
                        <a:rPr lang="ru-RU" sz="700" u="none" strike="noStrike" dirty="0">
                          <a:effectLst/>
                        </a:rPr>
                        <a:t>Финансы</a:t>
                      </a:r>
                      <a:endParaRPr lang="ru-RU" sz="700" b="1" i="1" u="none" strike="noStrike" dirty="0">
                        <a:solidFill>
                          <a:srgbClr val="000000"/>
                        </a:solidFill>
                        <a:effectLst/>
                        <a:latin typeface="Times New Roman"/>
                      </a:endParaRPr>
                    </a:p>
                  </a:txBody>
                  <a:tcPr marL="6043" marR="6043" marT="604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5138">
                <a:tc>
                  <a:txBody>
                    <a:bodyPr/>
                    <a:lstStyle/>
                    <a:p>
                      <a:pPr algn="l" fontAlgn="ctr"/>
                      <a:r>
                        <a:rPr lang="ru-RU" sz="700" u="none" strike="noStrike">
                          <a:effectLst/>
                        </a:rPr>
                        <a:t>Налогооблагаемая прибыль </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млн.руб.</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5666,470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5836,460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6006,350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6011,550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6017,350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6183,260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6191,900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6203,560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6366,300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6377,660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6389,370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103,00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103,00</a:t>
                      </a:r>
                      <a:endParaRPr lang="ru-RU" sz="700" b="0" i="0" u="none" strike="noStrike" dirty="0">
                        <a:effectLst/>
                        <a:latin typeface="Times New Roman"/>
                      </a:endParaRPr>
                    </a:p>
                  </a:txBody>
                  <a:tcPr marL="6043" marR="6043" marT="6043" marB="0" anchor="ctr"/>
                </a:tc>
              </a:tr>
              <a:tr h="372766">
                <a:tc>
                  <a:txBody>
                    <a:bodyPr/>
                    <a:lstStyle/>
                    <a:p>
                      <a:pPr algn="l" fontAlgn="ctr"/>
                      <a:r>
                        <a:rPr lang="ru-RU" sz="700" u="none" strike="noStrike">
                          <a:effectLst/>
                        </a:rPr>
                        <a:t>Прибыль прибыльных предприятий</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 -"</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5673,712</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5843,845</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6013,884</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6019,105</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6024,917</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6190,947</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6199,615</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6211,286</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6374,151</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a:effectLst/>
                        </a:rPr>
                        <a:t>6385,519</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6397,252</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103,00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103,00</a:t>
                      </a:r>
                      <a:endParaRPr lang="ru-RU" sz="700" b="0" i="0" u="none" strike="noStrike" dirty="0">
                        <a:effectLst/>
                        <a:latin typeface="Times New Roman"/>
                      </a:endParaRPr>
                    </a:p>
                  </a:txBody>
                  <a:tcPr marL="6043" marR="6043" marT="6043" marB="0" anchor="ctr"/>
                </a:tc>
              </a:tr>
              <a:tr h="328390">
                <a:tc>
                  <a:txBody>
                    <a:bodyPr/>
                    <a:lstStyle/>
                    <a:p>
                      <a:pPr algn="l" fontAlgn="ctr"/>
                      <a:r>
                        <a:rPr lang="ru-RU" sz="700" u="none" strike="noStrike">
                          <a:effectLst/>
                        </a:rPr>
                        <a:t>Основные фонды на конец года</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млн. руб.</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1712,488</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1718,451</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1764,512</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1842,111</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1845,411</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1848,741</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1900,111</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1918,452</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1924,211</a:t>
                      </a:r>
                      <a:endParaRPr lang="ru-RU" sz="700" b="0" i="0" u="none" strike="noStrike" dirty="0">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1991,101</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2013,552</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100,35</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107,20</a:t>
                      </a:r>
                      <a:endParaRPr lang="ru-RU" sz="700" b="0" i="0" u="none" strike="noStrike" dirty="0">
                        <a:effectLst/>
                        <a:latin typeface="Times New Roman"/>
                      </a:endParaRPr>
                    </a:p>
                  </a:txBody>
                  <a:tcPr marL="6043" marR="6043" marT="6043" marB="0" anchor="ctr"/>
                </a:tc>
              </a:tr>
              <a:tr h="292888">
                <a:tc>
                  <a:txBody>
                    <a:bodyPr/>
                    <a:lstStyle/>
                    <a:p>
                      <a:pPr algn="l" fontAlgn="ctr"/>
                      <a:r>
                        <a:rPr lang="ru-RU" sz="700" u="none" strike="noStrike">
                          <a:effectLst/>
                        </a:rPr>
                        <a:t>Амортизационные отчисления </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млн. руб.</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24355,600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24542,900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26072,820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26075,400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26078,660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27697,630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27712,200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27725,030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29472,930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a:effectLst/>
                        </a:rPr>
                        <a:t>29501,000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29522,490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100,77</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106,24</a:t>
                      </a:r>
                      <a:endParaRPr lang="ru-RU" sz="700" b="0" i="0" u="none" strike="noStrike" dirty="0">
                        <a:effectLst/>
                        <a:latin typeface="Times New Roman"/>
                      </a:endParaRPr>
                    </a:p>
                  </a:txBody>
                  <a:tcPr marL="6043" marR="6043" marT="6043" marB="0" anchor="ctr"/>
                </a:tc>
              </a:tr>
              <a:tr h="150881">
                <a:tc gridSpan="15">
                  <a:txBody>
                    <a:bodyPr/>
                    <a:lstStyle/>
                    <a:p>
                      <a:pPr algn="ctr" fontAlgn="ctr"/>
                      <a:r>
                        <a:rPr lang="ru-RU" sz="700" u="none" strike="noStrike" dirty="0">
                          <a:effectLst/>
                        </a:rPr>
                        <a:t>ФОТ</a:t>
                      </a:r>
                      <a:endParaRPr lang="ru-RU" sz="700" b="1" i="1" u="none" strike="noStrike" dirty="0">
                        <a:solidFill>
                          <a:srgbClr val="000000"/>
                        </a:solidFill>
                        <a:effectLst/>
                        <a:latin typeface="Times New Roman"/>
                      </a:endParaRPr>
                    </a:p>
                  </a:txBody>
                  <a:tcPr marL="6043" marR="6043" marT="604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37265">
                <a:tc>
                  <a:txBody>
                    <a:bodyPr/>
                    <a:lstStyle/>
                    <a:p>
                      <a:pPr algn="l" fontAlgn="ctr"/>
                      <a:r>
                        <a:rPr lang="ru-RU" sz="700" u="none" strike="noStrike">
                          <a:effectLst/>
                        </a:rPr>
                        <a:t>Фонд оплаты труда по полному кругу предприятий</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 </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5925,077</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6278,452</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6652,162</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6666,188</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6778,746</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7110,007</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7201,566</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7370,505</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7606,532</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7732,905</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a:effectLst/>
                        </a:rPr>
                        <a:t>8028,032</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105,96</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106,18</a:t>
                      </a:r>
                      <a:endParaRPr lang="ru-RU" sz="700" b="0" i="0" u="none" strike="noStrike" dirty="0">
                        <a:effectLst/>
                        <a:latin typeface="Times New Roman"/>
                      </a:endParaRPr>
                    </a:p>
                  </a:txBody>
                  <a:tcPr marL="6043" marR="6043" marT="6043" marB="0" anchor="ctr"/>
                </a:tc>
              </a:tr>
              <a:tr h="310639">
                <a:tc>
                  <a:txBody>
                    <a:bodyPr/>
                    <a:lstStyle/>
                    <a:p>
                      <a:pPr algn="l" fontAlgn="ctr"/>
                      <a:r>
                        <a:rPr lang="ru-RU" sz="700" u="none" strike="noStrike">
                          <a:effectLst/>
                        </a:rPr>
                        <a:t> по крупным и средним предприятиям </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 </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4740,234</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4965,153</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5188,754</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5198,735</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5301,284</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5564,759</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5653,805</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5812,95</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6007,462</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6127,599</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a:effectLst/>
                        </a:rPr>
                        <a:t>6399,786</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104,74</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104,70</a:t>
                      </a:r>
                      <a:endParaRPr lang="ru-RU" sz="700" b="0" i="0" u="none" strike="noStrike" dirty="0">
                        <a:effectLst/>
                        <a:latin typeface="Times New Roman"/>
                      </a:endParaRPr>
                    </a:p>
                  </a:txBody>
                  <a:tcPr marL="6043" marR="6043" marT="6043" marB="0" anchor="ctr"/>
                </a:tc>
              </a:tr>
              <a:tr h="310639">
                <a:tc>
                  <a:txBody>
                    <a:bodyPr/>
                    <a:lstStyle/>
                    <a:p>
                      <a:pPr algn="l" fontAlgn="ctr"/>
                      <a:r>
                        <a:rPr lang="ru-RU" sz="700" u="none" strike="noStrike">
                          <a:effectLst/>
                        </a:rPr>
                        <a:t>по малым и микро-  предприятиям</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 </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1184,843</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1313,299</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1463,408</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1467,453</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1477,462</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1545,248</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1547,761</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1557,555</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1599,07</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1605,306</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1628,246</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110,84</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111,74</a:t>
                      </a:r>
                      <a:endParaRPr lang="ru-RU" sz="700" b="0" i="0" u="none" strike="noStrike" dirty="0">
                        <a:effectLst/>
                        <a:latin typeface="Times New Roman"/>
                      </a:endParaRPr>
                    </a:p>
                  </a:txBody>
                  <a:tcPr marL="6043" marR="6043" marT="6043" marB="0" anchor="ctr"/>
                </a:tc>
              </a:tr>
            </a:tbl>
          </a:graphicData>
        </a:graphic>
      </p:graphicFrame>
    </p:spTree>
    <p:extLst>
      <p:ext uri="{BB962C8B-B14F-4D97-AF65-F5344CB8AC3E}">
        <p14:creationId xmlns:p14="http://schemas.microsoft.com/office/powerpoint/2010/main" val="387003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341313"/>
            <a:ext cx="8645525"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807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10" y="5445224"/>
            <a:ext cx="7488830" cy="936103"/>
          </a:xfrm>
        </p:spPr>
        <p:txBody>
          <a:bodyPr>
            <a:normAutofit fontScale="90000"/>
          </a:bodyPr>
          <a:lstStyle/>
          <a:p>
            <a:pPr marL="320040" indent="-320040" algn="l" fontAlgn="auto">
              <a:spcAft>
                <a:spcPts val="0"/>
              </a:spcAft>
              <a:buClr>
                <a:schemeClr val="accent6">
                  <a:lumMod val="75000"/>
                </a:schemeClr>
              </a:buClr>
              <a:defRPr/>
            </a:pPr>
            <a:r>
              <a:rPr lang="ru-RU" sz="1400" dirty="0" smtClean="0"/>
              <a:t>        Доходы (</a:t>
            </a:r>
            <a:r>
              <a:rPr lang="ru-RU" sz="1400" dirty="0" err="1" smtClean="0"/>
              <a:t>т.р</a:t>
            </a:r>
            <a:r>
              <a:rPr lang="ru-RU" sz="1400" dirty="0" smtClean="0"/>
              <a:t>.)    1 442 466,0        1 456 524 ,0        1 454 696,0    </a:t>
            </a:r>
            <a:br>
              <a:rPr lang="ru-RU" sz="1400" dirty="0" smtClean="0"/>
            </a:br>
            <a:r>
              <a:rPr lang="ru-RU" sz="1400" dirty="0" smtClean="0"/>
              <a:t>Расходы (</a:t>
            </a:r>
            <a:r>
              <a:rPr lang="ru-RU" sz="1400" dirty="0" err="1" smtClean="0"/>
              <a:t>т.р</a:t>
            </a:r>
            <a:r>
              <a:rPr lang="ru-RU" sz="1400" dirty="0" smtClean="0"/>
              <a:t>.)   1 459 260,0        1 479 368,0         1 472 780,0</a:t>
            </a:r>
            <a:br>
              <a:rPr lang="ru-RU" sz="1400" dirty="0" smtClean="0"/>
            </a:br>
            <a:r>
              <a:rPr lang="ru-RU" sz="1400" dirty="0" smtClean="0"/>
              <a:t>Дефицит (</a:t>
            </a:r>
            <a:r>
              <a:rPr lang="ru-RU" sz="1400" dirty="0" err="1" smtClean="0"/>
              <a:t>т.р</a:t>
            </a:r>
            <a:r>
              <a:rPr lang="ru-RU" sz="1400" dirty="0" smtClean="0"/>
              <a:t>.)         16 794,0             22 844,0               18 084,0</a:t>
            </a:r>
            <a:br>
              <a:rPr lang="ru-RU" sz="1400" dirty="0" smtClean="0"/>
            </a:br>
            <a:endParaRPr lang="ru-RU" sz="1400" dirty="0"/>
          </a:p>
        </p:txBody>
      </p:sp>
      <p:sp>
        <p:nvSpPr>
          <p:cNvPr id="17410" name="Объект 2"/>
          <p:cNvSpPr>
            <a:spLocks noGrp="1"/>
          </p:cNvSpPr>
          <p:nvPr>
            <p:ph idx="1"/>
          </p:nvPr>
        </p:nvSpPr>
        <p:spPr>
          <a:xfrm>
            <a:off x="539750" y="260649"/>
            <a:ext cx="8353425" cy="3312368"/>
          </a:xfrm>
        </p:spPr>
        <p:txBody>
          <a:bodyPr/>
          <a:lstStyle/>
          <a:p>
            <a:r>
              <a:rPr lang="ru-RU" sz="1600" b="1" dirty="0" smtClean="0"/>
              <a:t>Основные параметры  бюджета муниципального образования «</a:t>
            </a:r>
            <a:r>
              <a:rPr lang="ru-RU" sz="1600" b="1" dirty="0" err="1" smtClean="0"/>
              <a:t>Тахтамукайский</a:t>
            </a:r>
            <a:r>
              <a:rPr lang="ru-RU" sz="1600" b="1" dirty="0" smtClean="0"/>
              <a:t> район»</a:t>
            </a:r>
          </a:p>
        </p:txBody>
      </p:sp>
      <p:graphicFrame>
        <p:nvGraphicFramePr>
          <p:cNvPr id="3" name="Диаграмма 3"/>
          <p:cNvGraphicFramePr>
            <a:graphicFrameLocks/>
          </p:cNvGraphicFramePr>
          <p:nvPr>
            <p:extLst>
              <p:ext uri="{D42A27DB-BD31-4B8C-83A1-F6EECF244321}">
                <p14:modId xmlns:p14="http://schemas.microsoft.com/office/powerpoint/2010/main" val="757563285"/>
              </p:ext>
            </p:extLst>
          </p:nvPr>
        </p:nvGraphicFramePr>
        <p:xfrm>
          <a:off x="971600" y="980728"/>
          <a:ext cx="7345363"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5047</TotalTime>
  <Words>6165</Words>
  <Application>Microsoft Office PowerPoint</Application>
  <PresentationFormat>Экран (4:3)</PresentationFormat>
  <Paragraphs>1853</Paragraphs>
  <Slides>49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Трек</vt:lpstr>
      <vt:lpstr>Бюджет для граждан</vt:lpstr>
      <vt:lpstr>СОДЕРЖАНИЕ:</vt:lpstr>
      <vt:lpstr>Презентация PowerPoint</vt:lpstr>
      <vt:lpstr>ОСНОВНЫЕ ПОКАЗАТЕЛИ ПО ВСЕМ ОТРАСЛЯМ ЭКОНОМИКИ НА 2020 ГОД И НА ПЕРИОД ДО 2022 ГОДА</vt:lpstr>
      <vt:lpstr>Презентация PowerPoint</vt:lpstr>
      <vt:lpstr>Презентация PowerPoint</vt:lpstr>
      <vt:lpstr>Презентация PowerPoint</vt:lpstr>
      <vt:lpstr>Презентация PowerPoint</vt:lpstr>
      <vt:lpstr>        Доходы (т.р.)    1 442 466,0        1 456 524 ,0        1 454 696,0     Расходы (т.р.)   1 459 260,0        1 479 368,0         1 472 780,0 Дефицит (т.р.)         16 794,0             22 844,0               18 084,0 </vt:lpstr>
      <vt:lpstr>Презентация PowerPoint</vt:lpstr>
      <vt:lpstr>Из каких поступлений формируется доходная часть бюджета муниципального образования «Тахтамукайский район»</vt:lpstr>
      <vt:lpstr>Презентация PowerPoint</vt:lpstr>
      <vt:lpstr>Структура доходов  бюджета МО «Тахтамукайский район» (2018-2022 гг.) </vt:lpstr>
      <vt:lpstr>Структура налоговых доходов в проекте бюджета МО «Тахтамукайский район»  на 2020 год</vt:lpstr>
      <vt:lpstr>Безвозмездные поступления из республиканского бюджета  Все жители России являются гражданами своей страны и должны иметь равный доступ к услугам. Именно поэтому существует система межбюджетных отношений – это отношения между органами государственной власти РФ, органами государственной власти субъектов РФ и органами местного самоуправления, связанные и формированием и исполнением соответствующих бюджетов. В рамках этих отношений распределяются финансовые потоки, при которых субъекты с низкими доходами получают межбюджетную помощь от вышестоящих бюджетов.  Структура безвозмездных поступлений из республиканского бюджета  в  бюджете МО «Тахтамукайский район» на 2020-2022 гг. (тыс.руб.)</vt:lpstr>
      <vt:lpstr>КРУПНЕЙШИЕ НАЛОГОПЛАТЕЛЬЩИКИ В ТАХТАМУКАЙСКОМ РАЙОНЕ</vt:lpstr>
      <vt:lpstr>Межбюджетные трансферты – средства, предоставляемые одним бюджетом бюджетной системы Российской федерации другому бюджетному бюджетной системы Российской Федерации. Межбюджетные трансферты из бюджета МО «Тахтамукайский район» в бюджеты поселений в 2020 году составят (тыс.руб.) </vt:lpstr>
      <vt:lpstr>РАСПРЕДЕЛЕНИЕ ДОТАЦИЙ НА ВЫРАВНИВАНИЕ БЮДЖЕТНОЙ ОБЕСПЕЧЕННОСТИ ПОСЕЛЕНИЙ ИЗ ФОНДА ФИНАНСОВОЙ ПОДДЕРЖКИ ПОСЕЛЕНИЙ МУНИЦИПАЛЬНОГО ОБРАЗОВАНИЯ «ТАХТАМУКАЙСКИЙ РАЙОН» НА 2020 ГОД</vt:lpstr>
      <vt:lpstr>МУНИЦИПАЛЬНЫЙ ДОЛГ  Муниципальный долг   -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РФ, принятые на себя муниципальным образованием. Предельный объем муниципального долга 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   </vt:lpstr>
      <vt:lpstr>ДИНАМИКА  ИЗМЕНЕНИЯ ОБЪЕМА РАСХОДОВ  В  БЮДЖЕТЕ МО «ТАХТАМУКАЙСКИЙ РАЙОН» НА 2020-2022 ГГ.</vt:lpstr>
      <vt:lpstr>Основные направления расходов в  бюджете МО «Тахтамукайский район» на 2020 г. (тыс.руб.)</vt:lpstr>
      <vt:lpstr>Распределение расходов в  бюджете МО «Тахтамукайский район» на 2020 год на плановый период 2021-2022 гг. по разделам и подразделам классификаций расходов бюджетов Российской Федерации (тыс.руб.)</vt:lpstr>
      <vt:lpstr>Презентация PowerPoint</vt:lpstr>
      <vt:lpstr>Соотношение программных и непрограммных расходов бюджета МО «Тахтамукайский район» на 2020 г. (тыс.руб.)</vt:lpstr>
      <vt:lpstr>МУНИЦИПАЛЬНАЯ ПРОГРАММА МО «ТАХТАМУКАЙСКИЙ РАЙОН» «УПРАВЛЕНИЕ МУНИЦИПАЛЬНЫМИ ФИНАНСАМИ И МУНИЦИПАЛЬНЫМ ДОЛГОМ» СРОК РЕАЛИЗАЦИИ :2019-2024 ГОДЫ  </vt:lpstr>
      <vt:lpstr>Презентация PowerPoint</vt:lpstr>
      <vt:lpstr>Презентация PowerPoint</vt:lpstr>
      <vt:lpstr>Презентация PowerPoint</vt:lpstr>
      <vt:lpstr>Презентация PowerPoint</vt:lpstr>
      <vt:lpstr>Перечень муниципальных программ МО «Тахтамукайский район» на 2020 г. (тыс.руб.)</vt:lpstr>
      <vt:lpstr>Презентация PowerPoint</vt:lpstr>
      <vt:lpstr>Презентация PowerPoint</vt:lpstr>
      <vt:lpstr>Перечень ведомственных целевых программ МО «Тахтамукайский район» на 2020 г.</vt:lpstr>
      <vt:lpstr>Презентация PowerPoint</vt:lpstr>
      <vt:lpstr>ОБЩЕСТВЕННО-ЗНАЧИМЫЕ ПРОЕКТЫ  </vt:lpstr>
      <vt:lpstr>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vt:lpstr>
      <vt:lpstr>Информация о расходах бюджета с учетом интересов целевых групп пользователей информации, содержащейся в бюджете для граждан</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Брошюра подготовлена: Финансовое управление Администрации муниципального образования «Тахтамукайский район» Контактные данные: адрес: а.Тахтамукай, ул.Ленина, 60 тел. (факс) 96-3-18 Эл.адрес: finuprta@mail.ru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Света</dc:creator>
  <cp:lastModifiedBy>Светлана</cp:lastModifiedBy>
  <cp:revision>466</cp:revision>
  <cp:lastPrinted>2019-11-21T12:52:47Z</cp:lastPrinted>
  <dcterms:created xsi:type="dcterms:W3CDTF">2014-08-05T05:31:38Z</dcterms:created>
  <dcterms:modified xsi:type="dcterms:W3CDTF">2019-11-22T11:54:45Z</dcterms:modified>
</cp:coreProperties>
</file>