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66"/>
  </p:notesMasterIdLst>
  <p:sldIdLst>
    <p:sldId id="256" r:id="rId2"/>
    <p:sldId id="299" r:id="rId3"/>
    <p:sldId id="276" r:id="rId4"/>
    <p:sldId id="307" r:id="rId5"/>
    <p:sldId id="308" r:id="rId6"/>
    <p:sldId id="309" r:id="rId7"/>
    <p:sldId id="311" r:id="rId8"/>
    <p:sldId id="283" r:id="rId9"/>
    <p:sldId id="258" r:id="rId10"/>
    <p:sldId id="260" r:id="rId11"/>
    <p:sldId id="274" r:id="rId12"/>
    <p:sldId id="261" r:id="rId13"/>
    <p:sldId id="262" r:id="rId14"/>
    <p:sldId id="263" r:id="rId15"/>
    <p:sldId id="300" r:id="rId16"/>
    <p:sldId id="265" r:id="rId17"/>
    <p:sldId id="284" r:id="rId18"/>
    <p:sldId id="275" r:id="rId19"/>
    <p:sldId id="296" r:id="rId20"/>
    <p:sldId id="281" r:id="rId21"/>
    <p:sldId id="282" r:id="rId22"/>
    <p:sldId id="269" r:id="rId23"/>
    <p:sldId id="319" r:id="rId24"/>
    <p:sldId id="321" r:id="rId25"/>
    <p:sldId id="323" r:id="rId26"/>
    <p:sldId id="325" r:id="rId27"/>
    <p:sldId id="327" r:id="rId28"/>
    <p:sldId id="329" r:id="rId29"/>
    <p:sldId id="316" r:id="rId30"/>
    <p:sldId id="334" r:id="rId31"/>
    <p:sldId id="335" r:id="rId32"/>
    <p:sldId id="336" r:id="rId33"/>
    <p:sldId id="337" r:id="rId34"/>
    <p:sldId id="342" r:id="rId35"/>
    <p:sldId id="343" r:id="rId36"/>
    <p:sldId id="331" r:id="rId37"/>
    <p:sldId id="344" r:id="rId38"/>
    <p:sldId id="345" r:id="rId39"/>
    <p:sldId id="332" r:id="rId40"/>
    <p:sldId id="338" r:id="rId41"/>
    <p:sldId id="314" r:id="rId42"/>
    <p:sldId id="339" r:id="rId43"/>
    <p:sldId id="340" r:id="rId44"/>
    <p:sldId id="341" r:id="rId45"/>
    <p:sldId id="272" r:id="rId46"/>
    <p:sldId id="273" r:id="rId47"/>
    <p:sldId id="279" r:id="rId48"/>
    <p:sldId id="267" r:id="rId49"/>
    <p:sldId id="278" r:id="rId50"/>
    <p:sldId id="280" r:id="rId51"/>
    <p:sldId id="298" r:id="rId52"/>
    <p:sldId id="270" r:id="rId53"/>
    <p:sldId id="285" r:id="rId54"/>
    <p:sldId id="286" r:id="rId55"/>
    <p:sldId id="287" r:id="rId56"/>
    <p:sldId id="288" r:id="rId57"/>
    <p:sldId id="289" r:id="rId58"/>
    <p:sldId id="290" r:id="rId59"/>
    <p:sldId id="291" r:id="rId60"/>
    <p:sldId id="292" r:id="rId61"/>
    <p:sldId id="293" r:id="rId62"/>
    <p:sldId id="294" r:id="rId63"/>
    <p:sldId id="295" r:id="rId64"/>
    <p:sldId id="271" r:id="rId6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2021</c:v>
                </c:pt>
                <c:pt idx="1">
                  <c:v>2022</c:v>
                </c:pt>
                <c:pt idx="2">
                  <c:v>2023</c:v>
                </c:pt>
              </c:numCache>
            </c:numRef>
          </c:cat>
          <c:val>
            <c:numRef>
              <c:f>Лист1!$B$2:$B$4</c:f>
              <c:numCache>
                <c:formatCode>General</c:formatCode>
                <c:ptCount val="3"/>
                <c:pt idx="0">
                  <c:v>751556</c:v>
                </c:pt>
                <c:pt idx="1">
                  <c:v>773248</c:v>
                </c:pt>
                <c:pt idx="2">
                  <c:v>800963</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2021</c:v>
                </c:pt>
                <c:pt idx="1">
                  <c:v>2022</c:v>
                </c:pt>
                <c:pt idx="2">
                  <c:v>2023</c:v>
                </c:pt>
              </c:numCache>
            </c:numRef>
          </c:cat>
          <c:val>
            <c:numRef>
              <c:f>Лист1!$C$2:$C$4</c:f>
              <c:numCache>
                <c:formatCode>General</c:formatCode>
                <c:ptCount val="3"/>
                <c:pt idx="0">
                  <c:v>759072</c:v>
                </c:pt>
                <c:pt idx="1">
                  <c:v>796445</c:v>
                </c:pt>
                <c:pt idx="2">
                  <c:v>841011</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2021</c:v>
                </c:pt>
                <c:pt idx="1">
                  <c:v>2022</c:v>
                </c:pt>
                <c:pt idx="2">
                  <c:v>2023</c:v>
                </c:pt>
              </c:numCache>
            </c:numRef>
          </c:cat>
          <c:val>
            <c:numRef>
              <c:f>Лист1!$D$2:$D$4</c:f>
              <c:numCache>
                <c:formatCode>General</c:formatCode>
                <c:ptCount val="3"/>
                <c:pt idx="0">
                  <c:v>7516</c:v>
                </c:pt>
                <c:pt idx="1">
                  <c:v>23197</c:v>
                </c:pt>
                <c:pt idx="2">
                  <c:v>40048</c:v>
                </c:pt>
              </c:numCache>
            </c:numRef>
          </c:val>
        </c:ser>
        <c:dLbls>
          <c:showLegendKey val="0"/>
          <c:showVal val="0"/>
          <c:showCatName val="0"/>
          <c:showSerName val="0"/>
          <c:showPercent val="0"/>
          <c:showBubbleSize val="0"/>
        </c:dLbls>
        <c:gapWidth val="150"/>
        <c:shape val="cylinder"/>
        <c:axId val="26243072"/>
        <c:axId val="26244608"/>
        <c:axId val="0"/>
      </c:bar3DChart>
      <c:catAx>
        <c:axId val="26243072"/>
        <c:scaling>
          <c:orientation val="minMax"/>
        </c:scaling>
        <c:delete val="0"/>
        <c:axPos val="b"/>
        <c:numFmt formatCode="General" sourceLinked="1"/>
        <c:majorTickMark val="out"/>
        <c:minorTickMark val="none"/>
        <c:tickLblPos val="nextTo"/>
        <c:crossAx val="26244608"/>
        <c:crosses val="autoZero"/>
        <c:auto val="1"/>
        <c:lblAlgn val="ctr"/>
        <c:lblOffset val="100"/>
        <c:noMultiLvlLbl val="0"/>
      </c:catAx>
      <c:valAx>
        <c:axId val="26244608"/>
        <c:scaling>
          <c:orientation val="minMax"/>
        </c:scaling>
        <c:delete val="0"/>
        <c:axPos val="l"/>
        <c:majorGridlines/>
        <c:numFmt formatCode="General" sourceLinked="1"/>
        <c:majorTickMark val="out"/>
        <c:minorTickMark val="none"/>
        <c:tickLblPos val="nextTo"/>
        <c:crossAx val="26243072"/>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- 200,0 т.р.</c:v>
                </c:pt>
                <c:pt idx="1">
                  <c:v>Охрана семьи и детства - 34427,0 т.р.</c:v>
                </c:pt>
                <c:pt idx="2">
                  <c:v>Пенсионное обеспечение - 3037,0 т.р.</c:v>
                </c:pt>
                <c:pt idx="3">
                  <c:v>Другие вопросы -622,0 т.р.</c:v>
                </c:pt>
              </c:strCache>
            </c:strRef>
          </c:cat>
          <c:val>
            <c:numRef>
              <c:f>Лист1!$B$2:$B$5</c:f>
              <c:numCache>
                <c:formatCode>0.0</c:formatCode>
                <c:ptCount val="4"/>
                <c:pt idx="0">
                  <c:v>200</c:v>
                </c:pt>
                <c:pt idx="1">
                  <c:v>34427</c:v>
                </c:pt>
                <c:pt idx="2">
                  <c:v>3037</c:v>
                </c:pt>
                <c:pt idx="3">
                  <c:v>622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62071</c:v>
                </c:pt>
                <c:pt idx="1">
                  <c:v>80296</c:v>
                </c:pt>
                <c:pt idx="2">
                  <c:v>71428</c:v>
                </c:pt>
                <c:pt idx="3">
                  <c:v>61559</c:v>
                </c:pt>
                <c:pt idx="4">
                  <c:v>68655</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2019</c:v>
                </c:pt>
                <c:pt idx="1">
                  <c:v>2020</c:v>
                </c:pt>
                <c:pt idx="2">
                  <c:v>2021</c:v>
                </c:pt>
                <c:pt idx="3">
                  <c:v>2022</c:v>
                </c:pt>
                <c:pt idx="4">
                  <c:v>2023</c:v>
                </c:pt>
              </c:numCache>
            </c:numRef>
          </c:cat>
          <c:val>
            <c:numRef>
              <c:f>Лист1!$C$2:$C$6</c:f>
              <c:numCache>
                <c:formatCode>General</c:formatCode>
                <c:ptCount val="5"/>
                <c:pt idx="0">
                  <c:v>622211</c:v>
                </c:pt>
                <c:pt idx="1">
                  <c:v>632708</c:v>
                </c:pt>
                <c:pt idx="2">
                  <c:v>680128</c:v>
                </c:pt>
                <c:pt idx="3">
                  <c:v>711689</c:v>
                </c:pt>
                <c:pt idx="4">
                  <c:v>732308</c:v>
                </c:pt>
              </c:numCache>
            </c:numRef>
          </c:val>
        </c:ser>
        <c:dLbls>
          <c:showLegendKey val="0"/>
          <c:showVal val="0"/>
          <c:showCatName val="0"/>
          <c:showSerName val="0"/>
          <c:showPercent val="0"/>
          <c:showBubbleSize val="0"/>
        </c:dLbls>
        <c:gapWidth val="150"/>
        <c:shape val="box"/>
        <c:axId val="143587968"/>
        <c:axId val="144212352"/>
        <c:axId val="0"/>
      </c:bar3DChart>
      <c:catAx>
        <c:axId val="143587968"/>
        <c:scaling>
          <c:orientation val="minMax"/>
        </c:scaling>
        <c:delete val="0"/>
        <c:axPos val="b"/>
        <c:numFmt formatCode="General" sourceLinked="1"/>
        <c:majorTickMark val="out"/>
        <c:minorTickMark val="none"/>
        <c:tickLblPos val="nextTo"/>
        <c:crossAx val="144212352"/>
        <c:crosses val="autoZero"/>
        <c:auto val="1"/>
        <c:lblAlgn val="ctr"/>
        <c:lblOffset val="100"/>
        <c:noMultiLvlLbl val="0"/>
      </c:catAx>
      <c:valAx>
        <c:axId val="144212352"/>
        <c:scaling>
          <c:orientation val="minMax"/>
        </c:scaling>
        <c:delete val="0"/>
        <c:axPos val="l"/>
        <c:majorGridlines/>
        <c:numFmt formatCode="General" sourceLinked="1"/>
        <c:majorTickMark val="out"/>
        <c:minorTickMark val="none"/>
        <c:tickLblPos val="nextTo"/>
        <c:crossAx val="143587968"/>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225</a:t>
                    </a:r>
                    <a:r>
                      <a:rPr lang="ru-RU" baseline="0" dirty="0" smtClean="0"/>
                      <a:t> 680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166</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33</a:t>
                    </a:r>
                    <a:r>
                      <a:rPr lang="ru-RU" baseline="0" dirty="0" smtClean="0"/>
                      <a:t> 508</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137</a:t>
                    </a:r>
                    <a:r>
                      <a:rPr lang="ru-RU" baseline="0" dirty="0" smtClean="0"/>
                      <a:t> 207</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255</a:t>
                    </a:r>
                    <a:r>
                      <a:rPr lang="ru-RU" baseline="0" dirty="0" smtClean="0"/>
                      <a:t> 358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21</a:t>
                    </a:r>
                    <a:r>
                      <a:rPr lang="ru-RU" baseline="0" dirty="0" smtClean="0"/>
                      <a:t> 209</a:t>
                    </a:r>
                    <a:r>
                      <a:rPr lang="ru-RU" dirty="0" smtClean="0"/>
                      <a:t>,</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33,2%</c:v>
                </c:pt>
                <c:pt idx="1">
                  <c:v>Единый сельхозналог -уд.вес 1,1%</c:v>
                </c:pt>
                <c:pt idx="2">
                  <c:v>Единый налог на вменненый  доход - уд.вес 4,9%</c:v>
                </c:pt>
                <c:pt idx="3">
                  <c:v>Налог, взимаемый в связи с применением  упрощенной системы налогооблажения - уд.вес 20,2%</c:v>
                </c:pt>
                <c:pt idx="4">
                  <c:v>Налог на имущество организаций - уд.вес 37,5 %</c:v>
                </c:pt>
                <c:pt idx="5">
                  <c:v>Причие - уд.вес 3,1%</c:v>
                </c:pt>
              </c:strCache>
            </c:strRef>
          </c:cat>
          <c:val>
            <c:numRef>
              <c:f>Лист1!$B$2:$B$7</c:f>
              <c:numCache>
                <c:formatCode>0.0</c:formatCode>
                <c:ptCount val="6"/>
                <c:pt idx="0" formatCode="#,##0.0">
                  <c:v>225680</c:v>
                </c:pt>
                <c:pt idx="1">
                  <c:v>7166</c:v>
                </c:pt>
                <c:pt idx="2">
                  <c:v>33508</c:v>
                </c:pt>
                <c:pt idx="3">
                  <c:v>137207</c:v>
                </c:pt>
                <c:pt idx="4">
                  <c:v>255358</c:v>
                </c:pt>
                <c:pt idx="5">
                  <c:v>21209</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2020</c:v>
                </c:pt>
                <c:pt idx="1">
                  <c:v>2021</c:v>
                </c:pt>
                <c:pt idx="2">
                  <c:v>2022</c:v>
                </c:pt>
              </c:strCache>
            </c:strRef>
          </c:cat>
          <c:val>
            <c:numRef>
              <c:f>Лист1!$B$2:$B$4</c:f>
              <c:numCache>
                <c:formatCode>General</c:formatCode>
                <c:ptCount val="3"/>
                <c:pt idx="0">
                  <c:v>720162</c:v>
                </c:pt>
                <c:pt idx="1">
                  <c:v>663177</c:v>
                </c:pt>
                <c:pt idx="2">
                  <c:v>613887</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2020</c:v>
                </c:pt>
                <c:pt idx="1">
                  <c:v>2021</c:v>
                </c:pt>
                <c:pt idx="2">
                  <c:v>2022</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2020</c:v>
                </c:pt>
                <c:pt idx="1">
                  <c:v>2021</c:v>
                </c:pt>
                <c:pt idx="2">
                  <c:v>2022</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2020</c:v>
                </c:pt>
                <c:pt idx="1">
                  <c:v>2021</c:v>
                </c:pt>
                <c:pt idx="2">
                  <c:v>2022</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147421440"/>
        <c:axId val="145997824"/>
        <c:axId val="0"/>
      </c:bar3DChart>
      <c:catAx>
        <c:axId val="147421440"/>
        <c:scaling>
          <c:orientation val="minMax"/>
        </c:scaling>
        <c:delete val="0"/>
        <c:axPos val="b"/>
        <c:numFmt formatCode="@" sourceLinked="1"/>
        <c:majorTickMark val="out"/>
        <c:minorTickMark val="none"/>
        <c:tickLblPos val="nextTo"/>
        <c:crossAx val="145997824"/>
        <c:crosses val="autoZero"/>
        <c:auto val="1"/>
        <c:lblAlgn val="ctr"/>
        <c:lblOffset val="100"/>
        <c:noMultiLvlLbl val="0"/>
      </c:catAx>
      <c:valAx>
        <c:axId val="145997824"/>
        <c:scaling>
          <c:orientation val="minMax"/>
        </c:scaling>
        <c:delete val="0"/>
        <c:axPos val="l"/>
        <c:majorGridlines/>
        <c:numFmt formatCode="General" sourceLinked="1"/>
        <c:majorTickMark val="out"/>
        <c:minorTickMark val="none"/>
        <c:tickLblPos val="nextTo"/>
        <c:crossAx val="147421440"/>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dirty="0" smtClean="0"/>
                      <a:t>12</a:t>
                    </a:r>
                    <a:r>
                      <a:rPr lang="ru-RU" baseline="0" dirty="0" smtClean="0"/>
                      <a:t> 885,7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- 79%</c:v>
                </c:pt>
                <c:pt idx="1">
                  <c:v>районный фонд финансовой поддержки поселений - 21%</c:v>
                </c:pt>
              </c:strCache>
            </c:strRef>
          </c:cat>
          <c:val>
            <c:numRef>
              <c:f>Лист1!$B$2:$B$3</c:f>
              <c:numCache>
                <c:formatCode>0.0</c:formatCode>
                <c:ptCount val="2"/>
                <c:pt idx="0">
                  <c:v>12885.7</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2021</c:v>
                </c:pt>
                <c:pt idx="1">
                  <c:v>2022</c:v>
                </c:pt>
                <c:pt idx="2">
                  <c:v>2023</c:v>
                </c:pt>
              </c:numCache>
            </c:numRef>
          </c:cat>
          <c:val>
            <c:numRef>
              <c:f>Лист1!$B$2:$B$4</c:f>
              <c:numCache>
                <c:formatCode>0.0</c:formatCode>
                <c:ptCount val="3"/>
                <c:pt idx="0">
                  <c:v>759072</c:v>
                </c:pt>
                <c:pt idx="1">
                  <c:v>796445</c:v>
                </c:pt>
                <c:pt idx="2">
                  <c:v>841011</c:v>
                </c:pt>
              </c:numCache>
            </c:numRef>
          </c:val>
        </c:ser>
        <c:dLbls>
          <c:showLegendKey val="0"/>
          <c:showVal val="0"/>
          <c:showCatName val="0"/>
          <c:showSerName val="0"/>
          <c:showPercent val="0"/>
          <c:showBubbleSize val="0"/>
        </c:dLbls>
        <c:gapWidth val="150"/>
        <c:shape val="cylinder"/>
        <c:axId val="146954112"/>
        <c:axId val="146955648"/>
        <c:axId val="0"/>
      </c:bar3DChart>
      <c:catAx>
        <c:axId val="146954112"/>
        <c:scaling>
          <c:orientation val="minMax"/>
        </c:scaling>
        <c:delete val="0"/>
        <c:axPos val="b"/>
        <c:numFmt formatCode="General" sourceLinked="1"/>
        <c:majorTickMark val="out"/>
        <c:minorTickMark val="none"/>
        <c:tickLblPos val="nextTo"/>
        <c:crossAx val="146955648"/>
        <c:crosses val="autoZero"/>
        <c:auto val="1"/>
        <c:lblAlgn val="ctr"/>
        <c:lblOffset val="100"/>
        <c:noMultiLvlLbl val="0"/>
      </c:catAx>
      <c:valAx>
        <c:axId val="146955648"/>
        <c:scaling>
          <c:orientation val="minMax"/>
        </c:scaling>
        <c:delete val="1"/>
        <c:axPos val="l"/>
        <c:numFmt formatCode="0.0" sourceLinked="1"/>
        <c:majorTickMark val="out"/>
        <c:minorTickMark val="none"/>
        <c:tickLblPos val="nextTo"/>
        <c:crossAx val="14695411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2693110372521205E-2"/>
          <c:y val="7.7830342511523809E-4"/>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dPt>
          <c:dPt>
            <c:idx val="1"/>
            <c:bubble3D val="0"/>
          </c:dPt>
          <c:dPt>
            <c:idx val="2"/>
            <c:bubble3D val="0"/>
            <c:explosion val="8"/>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9.8442740414343408E-2"/>
                  <c:y val="-0.18581673424445408"/>
                </c:manualLayout>
              </c:layout>
              <c:tx>
                <c:rich>
                  <a:bodyPr/>
                  <a:lstStyle/>
                  <a:p>
                    <a:pPr>
                      <a:defRPr sz="1400"/>
                    </a:pPr>
                    <a:r>
                      <a:rPr lang="ru-RU" sz="1400" dirty="0" smtClean="0"/>
                      <a:t>Общегосударственные вопросы – 162 628,0 (21,4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0.36236593431920627"/>
                  <c:y val="-0.30842580704368994"/>
                </c:manualLayout>
              </c:layout>
              <c:tx>
                <c:rich>
                  <a:bodyPr/>
                  <a:lstStyle/>
                  <a:p>
                    <a:pPr>
                      <a:defRPr sz="1400"/>
                    </a:pPr>
                    <a:r>
                      <a:rPr lang="ru-RU" sz="1400" dirty="0" smtClean="0"/>
                      <a:t>Средства</a:t>
                    </a:r>
                    <a:r>
                      <a:rPr lang="ru-RU" sz="1400" baseline="0" dirty="0" smtClean="0"/>
                      <a:t> массовой информации -15279,0 (2,0%)</a:t>
                    </a:r>
                    <a:endParaRPr lang="ru-RU" sz="1400" dirty="0" smtClean="0"/>
                  </a:p>
                  <a:p>
                    <a:pPr>
                      <a:defRPr sz="1400"/>
                    </a:pPr>
                    <a:endParaRPr lang="en-US" dirty="0"/>
                  </a:p>
                </c:rich>
              </c:tx>
              <c:spPr/>
              <c:dLblPos val="bestFit"/>
              <c:showLegendKey val="0"/>
              <c:showVal val="0"/>
              <c:showCatName val="0"/>
              <c:showSerName val="0"/>
              <c:showPercent val="0"/>
              <c:showBubbleSize val="0"/>
            </c:dLbl>
            <c:dLbl>
              <c:idx val="2"/>
              <c:layout>
                <c:manualLayout>
                  <c:x val="-0.17481955250287609"/>
                  <c:y val="-0.16370866240987844"/>
                </c:manualLayout>
              </c:layout>
              <c:tx>
                <c:rich>
                  <a:bodyPr/>
                  <a:lstStyle/>
                  <a:p>
                    <a:pPr>
                      <a:defRPr sz="1400"/>
                    </a:pPr>
                    <a:r>
                      <a:rPr lang="ru-RU" sz="1400" dirty="0" smtClean="0"/>
                      <a:t>Национальная экономика– 14212,0 (1,8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1.1476066595025531E-7"/>
                  <c:y val="0.21020556739233895"/>
                </c:manualLayout>
              </c:layout>
              <c:tx>
                <c:rich>
                  <a:bodyPr/>
                  <a:lstStyle/>
                  <a:p>
                    <a:pPr>
                      <a:defRPr sz="1400"/>
                    </a:pPr>
                    <a:r>
                      <a:rPr lang="ru-RU" sz="1400" dirty="0" smtClean="0"/>
                      <a:t>Межбюджетные</a:t>
                    </a:r>
                    <a:r>
                      <a:rPr lang="ru-RU" sz="1400" baseline="0" dirty="0" smtClean="0"/>
                      <a:t> трансферты</a:t>
                    </a:r>
                    <a:r>
                      <a:rPr lang="ru-RU" sz="1400" dirty="0" smtClean="0"/>
                      <a:t> – 2000,0 (0,3</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8.8687392770600532E-2"/>
                  <c:y val="3.6493939096130759E-2"/>
                </c:manualLayout>
              </c:layout>
              <c:tx>
                <c:rich>
                  <a:bodyPr/>
                  <a:lstStyle/>
                  <a:p>
                    <a:pPr>
                      <a:defRPr sz="1400"/>
                    </a:pPr>
                    <a:r>
                      <a:rPr lang="ru-RU" sz="1400" baseline="0" dirty="0" smtClean="0"/>
                      <a:t>Образование – 383 946 (50,6</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0.8323267189959942"/>
                  <c:y val="-9.3518949411683788E-2"/>
                </c:manualLayout>
              </c:layout>
              <c:tx>
                <c:rich>
                  <a:bodyPr/>
                  <a:lstStyle/>
                  <a:p>
                    <a:pPr>
                      <a:defRPr sz="1400"/>
                    </a:pPr>
                    <a:r>
                      <a:rPr lang="ru-RU" sz="1400" dirty="0" smtClean="0"/>
                      <a:t>Обслуживание</a:t>
                    </a:r>
                    <a:r>
                      <a:rPr lang="ru-RU" sz="1400" baseline="0" dirty="0" smtClean="0"/>
                      <a:t> муниципального долга</a:t>
                    </a:r>
                    <a:r>
                      <a:rPr lang="ru-RU" sz="1400" dirty="0" smtClean="0"/>
                      <a:t>  - 671,0 (0,1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5.121575785512452E-2"/>
                  <c:y val="7.6388186876506753E-2"/>
                </c:manualLayout>
              </c:layout>
              <c:tx>
                <c:rich>
                  <a:bodyPr/>
                  <a:lstStyle/>
                  <a:p>
                    <a:pPr>
                      <a:defRPr sz="1400"/>
                    </a:pPr>
                    <a:r>
                      <a:rPr lang="ru-RU" sz="1400" dirty="0" smtClean="0"/>
                      <a:t>Культура – 83879,0 (11,1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5187057286629027"/>
                  <c:y val="-4.9901608874663259E-2"/>
                </c:manualLayout>
              </c:layout>
              <c:tx>
                <c:rich>
                  <a:bodyPr/>
                  <a:lstStyle/>
                  <a:p>
                    <a:pPr>
                      <a:defRPr sz="1400"/>
                    </a:pPr>
                    <a:r>
                      <a:rPr lang="ru-RU" sz="1400" dirty="0" smtClean="0"/>
                      <a:t>Социальная политика – 9010,0 (1,2</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87 447,0 (11,5</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15279,0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Лист1!$A$2:$A$10</c:f>
              <c:strCache>
                <c:ptCount val="9"/>
                <c:pt idx="0">
                  <c:v>Общегосударственные расходы -162628,0 т.р.</c:v>
                </c:pt>
                <c:pt idx="1">
                  <c:v>Межбюджетные трансферты - 2000,0т.р.</c:v>
                </c:pt>
                <c:pt idx="2">
                  <c:v>Национальная экономика - 96 379,0 т.р.</c:v>
                </c:pt>
                <c:pt idx="3">
                  <c:v>Обслуживание муниципального долга- 671,0 т.р.</c:v>
                </c:pt>
                <c:pt idx="4">
                  <c:v>Образование - 383946,0 т.р.</c:v>
                </c:pt>
                <c:pt idx="5">
                  <c:v>Культура - 83 879,0 т.р</c:v>
                </c:pt>
                <c:pt idx="6">
                  <c:v>Социальная политика - 9010,0 т.р.</c:v>
                </c:pt>
                <c:pt idx="7">
                  <c:v>Физическая культура и спорт - 87 447,0 т.о.</c:v>
                </c:pt>
                <c:pt idx="8">
                  <c:v>Средства массовой информации - 15279,0 т.р.</c:v>
                </c:pt>
              </c:strCache>
            </c:strRef>
          </c:cat>
          <c:val>
            <c:numRef>
              <c:f>Лист1!$B$2:$B$10</c:f>
              <c:numCache>
                <c:formatCode>0.00%</c:formatCode>
                <c:ptCount val="9"/>
                <c:pt idx="0">
                  <c:v>0.214</c:v>
                </c:pt>
                <c:pt idx="1">
                  <c:v>3.0000000000000001E-3</c:v>
                </c:pt>
                <c:pt idx="2">
                  <c:v>6.5000000000000002E-2</c:v>
                </c:pt>
                <c:pt idx="3">
                  <c:v>1E-3</c:v>
                </c:pt>
                <c:pt idx="4">
                  <c:v>0.50600000000000001</c:v>
                </c:pt>
                <c:pt idx="5">
                  <c:v>0.111</c:v>
                </c:pt>
                <c:pt idx="6">
                  <c:v>1.2E-2</c:v>
                </c:pt>
                <c:pt idx="7">
                  <c:v>0.115</c:v>
                </c:pt>
                <c:pt idx="8">
                  <c:v>0.02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2.4999999999999963E-2"/>
                  <c:y val="2.1874999999999999E-2"/>
                </c:manualLayout>
              </c:layout>
              <c:tx>
                <c:rich>
                  <a:bodyPr/>
                  <a:lstStyle/>
                  <a:p>
                    <a:pPr>
                      <a:defRPr/>
                    </a:pPr>
                    <a:r>
                      <a:rPr lang="ru-RU" dirty="0" smtClean="0"/>
                      <a:t>616</a:t>
                    </a:r>
                    <a:r>
                      <a:rPr lang="ru-RU" baseline="0" dirty="0" smtClean="0"/>
                      <a:t> 589</a:t>
                    </a:r>
                    <a:r>
                      <a:rPr lang="en-US" dirty="0" smtClean="0"/>
                      <a:t>,0</a:t>
                    </a:r>
                    <a:r>
                      <a:rPr lang="ru-RU" dirty="0" smtClean="0"/>
                      <a:t> </a:t>
                    </a:r>
                    <a:endParaRPr lang="en-US" dirty="0"/>
                  </a:p>
                </c:rich>
              </c:tx>
              <c:spPr/>
              <c:showLegendKey val="0"/>
              <c:showVal val="0"/>
              <c:showCatName val="0"/>
              <c:showSerName val="0"/>
              <c:showPercent val="0"/>
              <c:showBubbleSize val="0"/>
            </c:dLbl>
            <c:dLbl>
              <c:idx val="2"/>
              <c:layout>
                <c:manualLayout>
                  <c:x val="4.583333333333333E-2"/>
                  <c:y val="-5.3124999999999999E-2"/>
                </c:manualLayout>
              </c:layout>
              <c:tx>
                <c:rich>
                  <a:bodyPr/>
                  <a:lstStyle/>
                  <a:p>
                    <a:r>
                      <a:rPr lang="ru-RU" dirty="0" smtClean="0"/>
                      <a:t>122 029</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- 81%</c:v>
                </c:pt>
                <c:pt idx="1">
                  <c:v>Ведомственные целевые программы - 3 %</c:v>
                </c:pt>
                <c:pt idx="2">
                  <c:v>Иные расходы - 16%</c:v>
                </c:pt>
              </c:strCache>
            </c:strRef>
          </c:cat>
          <c:val>
            <c:numRef>
              <c:f>Лист1!$B$2:$B$4</c:f>
              <c:numCache>
                <c:formatCode>0.0</c:formatCode>
                <c:ptCount val="3"/>
                <c:pt idx="0">
                  <c:v>616589</c:v>
                </c:pt>
                <c:pt idx="1">
                  <c:v>20454</c:v>
                </c:pt>
                <c:pt idx="2">
                  <c:v>122029</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- 579561,0 тыс.руб. - 76,4%</c:v>
                </c:pt>
                <c:pt idx="1">
                  <c:v>Расходы в других отраслях - 179511,0 тыс.руб. (23,6%)</c:v>
                </c:pt>
              </c:strCache>
            </c:strRef>
          </c:cat>
          <c:val>
            <c:numRef>
              <c:f>Лист1!$B$2:$B$3</c:f>
              <c:numCache>
                <c:formatCode>General</c:formatCode>
                <c:ptCount val="2"/>
                <c:pt idx="0">
                  <c:v>579561</c:v>
                </c:pt>
                <c:pt idx="1">
                  <c:v>179511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0.09643</cdr:x>
      <cdr:y>0.35593</cdr:y>
    </cdr:from>
    <cdr:to>
      <cdr:x>0.33612</cdr:x>
      <cdr:y>0.4683</cdr:y>
    </cdr:to>
    <cdr:sp macro="" textlink="">
      <cdr:nvSpPr>
        <cdr:cNvPr id="2" name="TextBox 1"/>
        <cdr:cNvSpPr txBox="1"/>
      </cdr:nvSpPr>
      <cdr:spPr>
        <a:xfrm xmlns:a="http://schemas.openxmlformats.org/drawingml/2006/main">
          <a:off x="720080" y="1512168"/>
          <a:ext cx="1789909"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759 072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0.95811</cdr:x>
      <cdr:y>0.48587</cdr:y>
    </cdr:from>
    <cdr:to>
      <cdr:x>0.97216</cdr:x>
      <cdr:y>0.69621</cdr:y>
    </cdr:to>
    <cdr:cxnSp macro="">
      <cdr:nvCxnSpPr>
        <cdr:cNvPr id="22" name="Прямая соединительная линия 21"/>
        <cdr:cNvCxnSpPr/>
      </cdr:nvCxnSpPr>
      <cdr:spPr>
        <a:xfrm xmlns:a="http://schemas.openxmlformats.org/drawingml/2006/main">
          <a:off x="7865155" y="2763611"/>
          <a:ext cx="115335" cy="119645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0.79825</cdr:x>
      <cdr:y>0.29111</cdr:y>
    </cdr:from>
    <cdr:to>
      <cdr:x>0.81579</cdr:x>
      <cdr:y>0.39239</cdr:y>
    </cdr:to>
    <cdr:cxnSp macro="">
      <cdr:nvCxnSpPr>
        <cdr:cNvPr id="24" name="Прямая соединительная линия 23"/>
        <cdr:cNvCxnSpPr/>
      </cdr:nvCxnSpPr>
      <cdr:spPr>
        <a:xfrm xmlns:a="http://schemas.openxmlformats.org/drawingml/2006/main">
          <a:off x="6552852" y="1655837"/>
          <a:ext cx="144016"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0.3158</cdr:x>
      <cdr:y>0.13919</cdr:y>
    </cdr:from>
    <cdr:to>
      <cdr:x>0.35089</cdr:x>
      <cdr:y>0.26579</cdr:y>
    </cdr:to>
    <cdr:cxnSp macro="">
      <cdr:nvCxnSpPr>
        <cdr:cNvPr id="4" name="Прямая соединительная линия 3"/>
        <cdr:cNvCxnSpPr/>
      </cdr:nvCxnSpPr>
      <cdr:spPr>
        <a:xfrm xmlns:a="http://schemas.openxmlformats.org/drawingml/2006/main">
          <a:off x="2592412" y="791741"/>
          <a:ext cx="288032" cy="7200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0.12282</cdr:x>
      <cdr:y>0.22781</cdr:y>
    </cdr:from>
    <cdr:to>
      <cdr:x>0.21054</cdr:x>
      <cdr:y>0.30377</cdr:y>
    </cdr:to>
    <cdr:cxnSp macro="">
      <cdr:nvCxnSpPr>
        <cdr:cNvPr id="6" name="Прямая соединительная линия 5"/>
        <cdr:cNvCxnSpPr/>
      </cdr:nvCxnSpPr>
      <cdr:spPr>
        <a:xfrm xmlns:a="http://schemas.openxmlformats.org/drawingml/2006/main">
          <a:off x="1008236" y="1295797"/>
          <a:ext cx="72008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0.51755</cdr:x>
      <cdr:y>0.13919</cdr:y>
    </cdr:from>
    <cdr:to>
      <cdr:x>0.54387</cdr:x>
      <cdr:y>0.24047</cdr:y>
    </cdr:to>
    <cdr:cxnSp macro="">
      <cdr:nvCxnSpPr>
        <cdr:cNvPr id="12" name="Прямая соединительная линия 11"/>
        <cdr:cNvCxnSpPr/>
      </cdr:nvCxnSpPr>
      <cdr:spPr>
        <a:xfrm xmlns:a="http://schemas.openxmlformats.org/drawingml/2006/main" flipH="1">
          <a:off x="4248596" y="791741"/>
          <a:ext cx="216024"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0.61404</cdr:x>
      <cdr:y>0.16451</cdr:y>
    </cdr:from>
    <cdr:to>
      <cdr:x>0.66667</cdr:x>
      <cdr:y>0.27845</cdr:y>
    </cdr:to>
    <cdr:cxnSp macro="">
      <cdr:nvCxnSpPr>
        <cdr:cNvPr id="16" name="Прямая соединительная линия 15"/>
        <cdr:cNvCxnSpPr/>
      </cdr:nvCxnSpPr>
      <cdr:spPr>
        <a:xfrm xmlns:a="http://schemas.openxmlformats.org/drawingml/2006/main" flipH="1">
          <a:off x="5040684" y="935757"/>
          <a:ext cx="432048" cy="6480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0.91228</cdr:x>
      <cdr:y>0.32909</cdr:y>
    </cdr:from>
    <cdr:to>
      <cdr:x>0.92105</cdr:x>
      <cdr:y>0.36707</cdr:y>
    </cdr:to>
    <cdr:cxnSp macro="">
      <cdr:nvCxnSpPr>
        <cdr:cNvPr id="20" name="Прямая соединительная линия 19"/>
        <cdr:cNvCxnSpPr/>
      </cdr:nvCxnSpPr>
      <cdr:spPr>
        <a:xfrm xmlns:a="http://schemas.openxmlformats.org/drawingml/2006/main">
          <a:off x="7488956" y="1871861"/>
          <a:ext cx="72008"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12.11.2020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19</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A09BD795-D448-4A3F-A00A-84326D04F6C5}" type="datetimeFigureOut">
              <a:rPr lang="ru-RU" smtClean="0"/>
              <a:pPr>
                <a:defRPr/>
              </a:pPr>
              <a:t>12.11.2020</a:t>
            </a:fld>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86E72E9-0073-416F-96FD-E125D3E2F58A}" type="datetimeFigureOut">
              <a:rPr lang="ru-RU" smtClean="0"/>
              <a:pPr>
                <a:defRPr/>
              </a:pPr>
              <a:t>12.11.2020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EA03C3D-A8F4-4838-823F-BB8E199FFE03}" type="datetimeFigureOut">
              <a:rPr lang="ru-RU" smtClean="0"/>
              <a:pPr>
                <a:defRPr/>
              </a:pPr>
              <a:t>12.11.2020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E47F05A-E00B-4E36-BA99-02540FC9A48E}" type="datetimeFigureOut">
              <a:rPr lang="ru-RU" smtClean="0"/>
              <a:pPr>
                <a:defRPr/>
              </a:pPr>
              <a:t>12.11.2020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7050665-8D58-46AF-BE46-03C231992A2F}" type="datetimeFigureOut">
              <a:rPr lang="ru-RU" smtClean="0"/>
              <a:pPr>
                <a:defRPr/>
              </a:pPr>
              <a:t>12.11.2020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ACC79D77-351F-44DA-A01B-7056FAB89389}" type="datetimeFigureOut">
              <a:rPr lang="ru-RU" smtClean="0"/>
              <a:pPr>
                <a:defRPr/>
              </a:pPr>
              <a:t>12.11.2020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F721027D-4059-469F-8F00-9787C8EF1CA2}" type="datetimeFigureOut">
              <a:rPr lang="ru-RU" smtClean="0"/>
              <a:pPr>
                <a:defRPr/>
              </a:pPr>
              <a:t>12.11.2020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966DB77F-2089-43E4-9221-E830DB73F88D}" type="datetimeFigureOut">
              <a:rPr lang="ru-RU" smtClean="0"/>
              <a:pPr>
                <a:defRPr/>
              </a:pPr>
              <a:t>12.11.2020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5933479-A60A-480E-8C6B-268551222AF2}" type="datetimeFigureOut">
              <a:rPr lang="ru-RU" smtClean="0"/>
              <a:pPr>
                <a:defRPr/>
              </a:pPr>
              <a:t>12.11.2020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fld id="{149DAFFF-998B-4488-923B-0AB275EDB2BC}" type="datetimeFigureOut">
              <a:rPr lang="ru-RU" smtClean="0"/>
              <a:pPr>
                <a:defRPr/>
              </a:pPr>
              <a:t>12.11.2020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fld id="{6F6BB943-E027-4F80-893C-9071788449DC}" type="datetimeFigureOut">
              <a:rPr lang="ru-RU" smtClean="0"/>
              <a:pPr>
                <a:defRPr/>
              </a:pPr>
              <a:t>12.11.2020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2115D3D8-EC33-4C94-992B-B0313F93D7A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078A734A-18AB-4DE1-A352-32BB22A22F73}" type="datetimeFigureOut">
              <a:rPr lang="ru-RU" smtClean="0"/>
              <a:pPr>
                <a:defRPr/>
              </a:pPr>
              <a:t>12.11.2020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EC6A9F3C-A00C-4BF5-8980-103AC1BA867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62500" lnSpcReduction="20000"/>
          </a:bodyPr>
          <a:lstStyle/>
          <a:p>
            <a:pPr algn="ctr" fontAlgn="auto">
              <a:buClr>
                <a:schemeClr val="accent6">
                  <a:lumMod val="75000"/>
                </a:schemeClr>
              </a:buClr>
              <a:defRPr/>
            </a:pPr>
            <a:r>
              <a:rPr lang="ru-RU" smtClean="0">
                <a:solidFill>
                  <a:schemeClr val="tx1"/>
                </a:solidFill>
              </a:rPr>
              <a:t>Путеводитель по </a:t>
            </a:r>
            <a:r>
              <a:rPr lang="ru-RU" dirty="0" smtClean="0">
                <a:solidFill>
                  <a:schemeClr val="tx1"/>
                </a:solidFill>
              </a:rPr>
              <a:t>проекту о бюджете муниципального образования «</a:t>
            </a:r>
            <a:r>
              <a:rPr lang="ru-RU" dirty="0" err="1" smtClean="0">
                <a:solidFill>
                  <a:schemeClr val="tx1"/>
                </a:solidFill>
              </a:rPr>
              <a:t>Тахтамукайский</a:t>
            </a:r>
            <a:r>
              <a:rPr lang="ru-RU" dirty="0" smtClean="0">
                <a:solidFill>
                  <a:schemeClr val="tx1"/>
                </a:solidFill>
              </a:rPr>
              <a:t> район» на 2021 год и плановый период 2022 и 2023 годов</a:t>
            </a:r>
            <a:r>
              <a:rPr lang="en-US" dirty="0" smtClean="0">
                <a:solidFill>
                  <a:schemeClr val="tx1"/>
                </a:solidFill>
              </a:rPr>
              <a:t> </a:t>
            </a:r>
            <a:r>
              <a:rPr lang="ru-RU" dirty="0" smtClean="0">
                <a:solidFill>
                  <a:schemeClr val="tx1"/>
                </a:solidFill>
              </a:rPr>
              <a:t> </a:t>
            </a:r>
            <a:endParaRPr lang="ru-RU" dirty="0">
              <a:solidFill>
                <a:schemeClr val="tx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449" y="1016610"/>
            <a:ext cx="2798338" cy="1574065"/>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016610"/>
            <a:ext cx="2520280" cy="174878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(2019-2023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580613696"/>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2021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679433915"/>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2021-2023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100536219"/>
              </p:ext>
            </p:extLst>
          </p:nvPr>
        </p:nvGraphicFramePr>
        <p:xfrm>
          <a:off x="827584" y="3330575"/>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61829" y="2840471"/>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2021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2385888063"/>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95128368"/>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2022.</a:t>
                      </a:r>
                      <a:endParaRPr lang="ru-RU" sz="1400" dirty="0"/>
                    </a:p>
                  </a:txBody>
                  <a:tcPr/>
                </a:tc>
                <a:tc>
                  <a:txBody>
                    <a:bodyPr/>
                    <a:lstStyle/>
                    <a:p>
                      <a:pPr algn="ctr"/>
                      <a:r>
                        <a:rPr lang="ru-RU" sz="1400" dirty="0" smtClean="0"/>
                        <a:t>1 января 2023г.</a:t>
                      </a:r>
                      <a:endParaRPr lang="ru-RU" sz="1400" dirty="0"/>
                    </a:p>
                  </a:txBody>
                  <a:tcPr/>
                </a:tc>
                <a:tc>
                  <a:txBody>
                    <a:bodyPr/>
                    <a:lstStyle/>
                    <a:p>
                      <a:pPr algn="ctr"/>
                      <a:r>
                        <a:rPr lang="ru-RU" sz="1400" dirty="0" smtClean="0"/>
                        <a:t>1 января 2024г.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375 778 руб.</a:t>
                      </a:r>
                      <a:endParaRPr lang="ru-RU" sz="1400" dirty="0"/>
                    </a:p>
                  </a:txBody>
                  <a:tcPr/>
                </a:tc>
                <a:tc>
                  <a:txBody>
                    <a:bodyPr/>
                    <a:lstStyle/>
                    <a:p>
                      <a:r>
                        <a:rPr lang="ru-RU" sz="1400" baseline="0" dirty="0" smtClean="0"/>
                        <a:t>386 624 руб.</a:t>
                      </a:r>
                      <a:endParaRPr lang="ru-RU" sz="1400" dirty="0"/>
                    </a:p>
                  </a:txBody>
                  <a:tcPr/>
                </a:tc>
                <a:tc>
                  <a:txBody>
                    <a:bodyPr/>
                    <a:lstStyle/>
                    <a:p>
                      <a:r>
                        <a:rPr lang="ru-RU" sz="1400" baseline="0" dirty="0" smtClean="0"/>
                        <a:t>400 482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2021-2023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3661336042"/>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88432" y="2564428"/>
            <a:ext cx="1499592" cy="307777"/>
          </a:xfrm>
          <a:prstGeom prst="rect">
            <a:avLst/>
          </a:prstGeom>
          <a:noFill/>
        </p:spPr>
        <p:txBody>
          <a:bodyPr wrap="square" rtlCol="0">
            <a:spAutoFit/>
          </a:bodyPr>
          <a:lstStyle/>
          <a:p>
            <a:r>
              <a:rPr lang="ru-RU" sz="1400" b="1" dirty="0" smtClean="0">
                <a:latin typeface="+mn-lt"/>
              </a:rPr>
              <a:t>796 445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410539"/>
            <a:ext cx="1440160" cy="307777"/>
          </a:xfrm>
          <a:prstGeom prst="rect">
            <a:avLst/>
          </a:prstGeom>
          <a:noFill/>
        </p:spPr>
        <p:txBody>
          <a:bodyPr wrap="square" rtlCol="0">
            <a:spAutoFit/>
          </a:bodyPr>
          <a:lstStyle/>
          <a:p>
            <a:r>
              <a:rPr lang="ru-RU" sz="1400" b="1" dirty="0" smtClean="0">
                <a:latin typeface="+mn-lt"/>
              </a:rPr>
              <a:t>841 011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smtClean="0"/>
              <a:t>Основные направления расходов в  бюджете МО «</a:t>
            </a:r>
            <a:r>
              <a:rPr lang="ru-RU" sz="1400" b="1" dirty="0" err="1" smtClean="0"/>
              <a:t>Тахтамукайский</a:t>
            </a:r>
            <a:r>
              <a:rPr lang="ru-RU" sz="1400" b="1" dirty="0" smtClean="0"/>
              <a:t> район» на 2021 г. (</a:t>
            </a:r>
            <a:r>
              <a:rPr lang="ru-RU" sz="1400" b="1" dirty="0" err="1" smtClean="0"/>
              <a:t>тыс.руб</a:t>
            </a:r>
            <a:r>
              <a:rPr lang="ru-RU" sz="1400" b="1" dirty="0" smtClean="0"/>
              <a:t>.)</a:t>
            </a:r>
            <a:endParaRPr lang="ru-RU" sz="1400" b="1" dirty="0"/>
          </a:p>
        </p:txBody>
      </p:sp>
      <p:graphicFrame>
        <p:nvGraphicFramePr>
          <p:cNvPr id="3" name="Диаграмма 2"/>
          <p:cNvGraphicFramePr>
            <a:graphicFrameLocks/>
          </p:cNvGraphicFramePr>
          <p:nvPr>
            <p:extLst>
              <p:ext uri="{D42A27DB-BD31-4B8C-83A1-F6EECF244321}">
                <p14:modId xmlns:p14="http://schemas.microsoft.com/office/powerpoint/2010/main" val="326912192"/>
              </p:ext>
            </p:extLst>
          </p:nvPr>
        </p:nvGraphicFramePr>
        <p:xfrm>
          <a:off x="179388" y="981075"/>
          <a:ext cx="8209036"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экономики…………………………………………………………………….4</a:t>
            </a:r>
          </a:p>
          <a:p>
            <a:r>
              <a:rPr lang="ru-RU" sz="1400" dirty="0" smtClean="0"/>
              <a:t>Основные термины…………………………………………………………………………………………….………….…..8</a:t>
            </a:r>
          </a:p>
          <a:p>
            <a:r>
              <a:rPr lang="ru-RU" sz="1400" dirty="0" smtClean="0"/>
              <a:t>Основные параметры бюджета МО «</a:t>
            </a:r>
            <a:r>
              <a:rPr lang="ru-RU" sz="1400" dirty="0" err="1" smtClean="0"/>
              <a:t>Тахтамукайский</a:t>
            </a:r>
            <a:r>
              <a:rPr lang="ru-RU" sz="1400" dirty="0" smtClean="0"/>
              <a:t> район»…………………………………….…………………..9</a:t>
            </a:r>
          </a:p>
          <a:p>
            <a:r>
              <a:rPr lang="ru-RU" sz="1400" b="1" dirty="0" smtClean="0"/>
              <a:t>Доходы бюджета МО «</a:t>
            </a:r>
            <a:r>
              <a:rPr lang="ru-RU" sz="1400" b="1" dirty="0" err="1" smtClean="0"/>
              <a:t>Тахтамукайский</a:t>
            </a:r>
            <a:r>
              <a:rPr lang="ru-RU" sz="1400" b="1" dirty="0" smtClean="0"/>
              <a:t> район»………………………………………….…….…………………….10</a:t>
            </a:r>
          </a:p>
          <a:p>
            <a:r>
              <a:rPr lang="ru-RU" sz="1400" dirty="0" smtClean="0"/>
              <a:t>Структура доходов </a:t>
            </a:r>
            <a:r>
              <a:rPr lang="ru-RU" sz="1400" dirty="0" smtClean="0"/>
              <a:t>………………………………………………………………………………………….…………………11</a:t>
            </a:r>
          </a:p>
          <a:p>
            <a:r>
              <a:rPr lang="ru-RU" sz="1400" dirty="0" smtClean="0"/>
              <a:t>Межбюджетные трансферты. Распределение дотаций………………………………….………..……………...........16</a:t>
            </a:r>
          </a:p>
          <a:p>
            <a:r>
              <a:rPr lang="ru-RU" sz="1400" dirty="0" smtClean="0"/>
              <a:t>Муниципальный </a:t>
            </a:r>
            <a:r>
              <a:rPr lang="ru-RU" sz="1400" dirty="0" smtClean="0"/>
              <a:t>долг</a:t>
            </a:r>
            <a:r>
              <a:rPr lang="ru-RU" sz="1400" dirty="0" smtClean="0"/>
              <a:t>…………………………………………………………………………………….……………………17</a:t>
            </a:r>
            <a:endParaRPr lang="ru-RU" sz="1400" dirty="0" smtClean="0"/>
          </a:p>
          <a:p>
            <a:r>
              <a:rPr lang="ru-RU" sz="1400" b="1" dirty="0" smtClean="0"/>
              <a:t>Расходы бюджета МО «</a:t>
            </a:r>
            <a:r>
              <a:rPr lang="ru-RU" sz="1400" b="1" dirty="0" err="1" smtClean="0"/>
              <a:t>Тахтамукайский</a:t>
            </a:r>
            <a:r>
              <a:rPr lang="ru-RU" sz="1400" b="1" dirty="0" smtClean="0"/>
              <a:t> район</a:t>
            </a:r>
            <a:r>
              <a:rPr lang="ru-RU" sz="1400" b="1" dirty="0" smtClean="0"/>
              <a:t>»…………………………………………………….………….……</a:t>
            </a:r>
            <a:r>
              <a:rPr lang="ru-RU" sz="1400" b="1" dirty="0" smtClean="0"/>
              <a:t>18</a:t>
            </a:r>
            <a:endParaRPr lang="ru-RU" sz="1400" b="1" dirty="0" smtClean="0"/>
          </a:p>
          <a:p>
            <a:r>
              <a:rPr lang="ru-RU" sz="1400" dirty="0" smtClean="0"/>
              <a:t>Динамика объема расходов  бюджета </a:t>
            </a:r>
            <a:r>
              <a:rPr lang="ru-RU" sz="1400" dirty="0" smtClean="0"/>
              <a:t>……..……………………………………………………………..……….……...</a:t>
            </a:r>
            <a:r>
              <a:rPr lang="ru-RU" sz="1400" dirty="0" smtClean="0"/>
              <a:t>18</a:t>
            </a:r>
            <a:endParaRPr lang="ru-RU" sz="1400" dirty="0" smtClean="0"/>
          </a:p>
          <a:p>
            <a:r>
              <a:rPr lang="ru-RU" sz="1400" dirty="0" smtClean="0"/>
              <a:t>Основные направления расходов бюджета</a:t>
            </a:r>
            <a:r>
              <a:rPr lang="ru-RU" sz="1400" dirty="0" smtClean="0"/>
              <a:t>……………………………………………………………..…………….....</a:t>
            </a:r>
            <a:r>
              <a:rPr lang="ru-RU" sz="1400" dirty="0" smtClean="0"/>
              <a:t>19</a:t>
            </a:r>
            <a:endParaRPr lang="ru-RU" sz="1400" dirty="0" smtClean="0"/>
          </a:p>
          <a:p>
            <a:r>
              <a:rPr lang="ru-RU" sz="1400" dirty="0" smtClean="0"/>
              <a:t>Распределение расходов бюджета</a:t>
            </a:r>
            <a:r>
              <a:rPr lang="ru-RU" sz="1400" dirty="0" smtClean="0"/>
              <a:t>………………………………………………………………………….…….………20</a:t>
            </a:r>
            <a:endParaRPr lang="ru-RU" sz="1400" dirty="0" smtClean="0"/>
          </a:p>
          <a:p>
            <a:r>
              <a:rPr lang="ru-RU" sz="1400" dirty="0" smtClean="0"/>
              <a:t>Соотношение программных и непрограммных расходов бюджета</a:t>
            </a:r>
            <a:r>
              <a:rPr lang="ru-RU" sz="1400" dirty="0" smtClean="0"/>
              <a:t>…………………………………………...……..</a:t>
            </a:r>
            <a:r>
              <a:rPr lang="ru-RU" sz="1400" dirty="0" smtClean="0"/>
              <a:t>22</a:t>
            </a:r>
            <a:endParaRPr lang="ru-RU" sz="1400" dirty="0" smtClean="0"/>
          </a:p>
          <a:p>
            <a:r>
              <a:rPr lang="ru-RU" sz="1400" dirty="0" smtClean="0"/>
              <a:t>Перечень муниципальных программ</a:t>
            </a:r>
            <a:r>
              <a:rPr lang="ru-RU" sz="1400" dirty="0" smtClean="0"/>
              <a:t>……………………………………………………………………….……………..23</a:t>
            </a:r>
            <a:endParaRPr lang="ru-RU" sz="1400" dirty="0" smtClean="0"/>
          </a:p>
          <a:p>
            <a:r>
              <a:rPr lang="ru-RU" sz="1400" dirty="0" smtClean="0"/>
              <a:t>Перечень ведомственных программ</a:t>
            </a:r>
            <a:r>
              <a:rPr lang="ru-RU" sz="1400" dirty="0" smtClean="0"/>
              <a:t>……………………………………………………………………………..…….…48</a:t>
            </a:r>
            <a:endParaRPr lang="ru-RU" sz="1400" dirty="0" smtClean="0"/>
          </a:p>
          <a:p>
            <a:r>
              <a:rPr lang="ru-RU" sz="1400" dirty="0" smtClean="0"/>
              <a:t>Общественно-значимые проекты</a:t>
            </a:r>
            <a:r>
              <a:rPr lang="ru-RU" sz="1400" dirty="0" smtClean="0"/>
              <a:t>………………………………………………………………………………….………</a:t>
            </a:r>
            <a:r>
              <a:rPr lang="ru-RU" sz="1400" dirty="0" smtClean="0"/>
              <a:t>50</a:t>
            </a:r>
            <a:endParaRPr lang="ru-RU" sz="1400" dirty="0" smtClean="0"/>
          </a:p>
          <a:p>
            <a:r>
              <a:rPr lang="ru-RU" sz="1400" dirty="0" smtClean="0"/>
              <a:t>Объем социальных расходов бюджета</a:t>
            </a:r>
            <a:r>
              <a:rPr lang="ru-RU" sz="1400" dirty="0" smtClean="0"/>
              <a:t>……………………………………………………………………..……….……</a:t>
            </a:r>
            <a:r>
              <a:rPr lang="ru-RU" sz="1400" dirty="0" smtClean="0"/>
              <a:t>51</a:t>
            </a:r>
            <a:endParaRPr lang="ru-RU" sz="1400" dirty="0" smtClean="0"/>
          </a:p>
          <a:p>
            <a:r>
              <a:rPr lang="ru-RU" sz="1400" dirty="0" smtClean="0"/>
              <a:t>Информация о расходах бюджета с учетом интересов  целевых групп</a:t>
            </a:r>
            <a:r>
              <a:rPr lang="ru-RU" sz="1400" dirty="0" smtClean="0"/>
              <a:t>……………………………………….……</a:t>
            </a:r>
            <a:r>
              <a:rPr lang="ru-RU" sz="1400" dirty="0" smtClean="0"/>
              <a:t>52</a:t>
            </a:r>
            <a:endParaRPr lang="ru-RU" sz="1400" dirty="0" smtClean="0"/>
          </a:p>
          <a:p>
            <a:r>
              <a:rPr lang="ru-RU" sz="1400" dirty="0" smtClean="0"/>
              <a:t>Глоссарий</a:t>
            </a:r>
            <a:r>
              <a:rPr lang="ru-RU" sz="1400" dirty="0" smtClean="0"/>
              <a:t>……………………………………………………………………………………………………………....….</a:t>
            </a:r>
            <a:r>
              <a:rPr lang="ru-RU" sz="1400" dirty="0" smtClean="0"/>
              <a:t>53-63</a:t>
            </a:r>
            <a:endParaRPr lang="ru-RU" sz="1400" dirty="0" smtClean="0"/>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smtClean="0"/>
              <a:t>Распределение расходов в  бюджете МО «</a:t>
            </a:r>
            <a:r>
              <a:rPr lang="ru-RU" sz="1600" b="1" dirty="0" err="1" smtClean="0"/>
              <a:t>Тахтамукайский</a:t>
            </a:r>
            <a:r>
              <a:rPr lang="ru-RU" sz="1600" b="1" dirty="0" smtClean="0"/>
              <a:t> район» на 2021 год на плановый период 2022-2023 гг. по разделам и подразделам классификаций расходов бюджетов Российской Федерации (</a:t>
            </a:r>
            <a:r>
              <a:rPr lang="ru-RU" sz="1600" b="1" dirty="0" err="1" smtClean="0"/>
              <a:t>тыс.руб</a:t>
            </a:r>
            <a:r>
              <a:rPr lang="ru-RU" sz="1600" b="1" dirty="0" smtClean="0"/>
              <a:t>.)</a:t>
            </a:r>
            <a:endParaRPr lang="ru-RU" sz="1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1355177976"/>
              </p:ext>
            </p:extLst>
          </p:nvPr>
        </p:nvGraphicFramePr>
        <p:xfrm>
          <a:off x="179514" y="764702"/>
          <a:ext cx="8784974" cy="4767151"/>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2021 г.</a:t>
                      </a:r>
                      <a:endParaRPr lang="ru-RU" sz="1100" dirty="0"/>
                    </a:p>
                  </a:txBody>
                  <a:tcPr/>
                </a:tc>
                <a:tc>
                  <a:txBody>
                    <a:bodyPr/>
                    <a:lstStyle/>
                    <a:p>
                      <a:pPr algn="ctr"/>
                      <a:r>
                        <a:rPr lang="ru-RU" sz="1100" dirty="0" smtClean="0"/>
                        <a:t>2022 г.</a:t>
                      </a:r>
                      <a:endParaRPr lang="ru-RU" sz="1100" dirty="0"/>
                    </a:p>
                  </a:txBody>
                  <a:tcPr/>
                </a:tc>
                <a:tc>
                  <a:txBody>
                    <a:bodyPr/>
                    <a:lstStyle/>
                    <a:p>
                      <a:pPr algn="ctr"/>
                      <a:r>
                        <a:rPr lang="ru-RU" sz="1100" dirty="0" smtClean="0"/>
                        <a:t>2023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162 628</a:t>
                      </a:r>
                      <a:endParaRPr lang="ru-RU" sz="1100" b="1" dirty="0"/>
                    </a:p>
                  </a:txBody>
                  <a:tcPr/>
                </a:tc>
                <a:tc>
                  <a:txBody>
                    <a:bodyPr/>
                    <a:lstStyle/>
                    <a:p>
                      <a:pPr algn="l"/>
                      <a:r>
                        <a:rPr lang="ru-RU" sz="1100" b="1" dirty="0" smtClean="0"/>
                        <a:t>181 066</a:t>
                      </a:r>
                      <a:endParaRPr lang="ru-RU" sz="1100" b="1" dirty="0"/>
                    </a:p>
                  </a:txBody>
                  <a:tcPr/>
                </a:tc>
                <a:tc>
                  <a:txBody>
                    <a:bodyPr/>
                    <a:lstStyle/>
                    <a:p>
                      <a:r>
                        <a:rPr lang="ru-RU" sz="1100" b="1" dirty="0" smtClean="0"/>
                        <a:t>211 869</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1 900</a:t>
                      </a:r>
                      <a:endParaRPr lang="ru-RU" sz="1100" dirty="0"/>
                    </a:p>
                  </a:txBody>
                  <a:tcPr/>
                </a:tc>
                <a:tc>
                  <a:txBody>
                    <a:bodyPr/>
                    <a:lstStyle/>
                    <a:p>
                      <a:r>
                        <a:rPr lang="ru-RU" sz="1100" dirty="0" smtClean="0"/>
                        <a:t>2 014</a:t>
                      </a:r>
                      <a:endParaRPr lang="ru-RU" sz="1100" dirty="0"/>
                    </a:p>
                  </a:txBody>
                  <a:tcPr/>
                </a:tc>
                <a:tc>
                  <a:txBody>
                    <a:bodyPr/>
                    <a:lstStyle/>
                    <a:p>
                      <a:r>
                        <a:rPr lang="ru-RU" sz="1100" dirty="0" smtClean="0"/>
                        <a:t>2</a:t>
                      </a:r>
                      <a:r>
                        <a:rPr lang="ru-RU" sz="1100" baseline="0" dirty="0" smtClean="0"/>
                        <a:t> 135 </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5 932</a:t>
                      </a:r>
                    </a:p>
                    <a:p>
                      <a:endParaRPr lang="ru-RU" sz="1100" dirty="0"/>
                    </a:p>
                  </a:txBody>
                  <a:tcPr/>
                </a:tc>
                <a:tc>
                  <a:txBody>
                    <a:bodyPr/>
                    <a:lstStyle/>
                    <a:p>
                      <a:pPr algn="l"/>
                      <a:r>
                        <a:rPr lang="ru-RU" sz="1100" b="0" dirty="0" smtClean="0"/>
                        <a:t>6</a:t>
                      </a:r>
                      <a:r>
                        <a:rPr lang="ru-RU" sz="1100" b="0" baseline="0" dirty="0" smtClean="0"/>
                        <a:t> 360</a:t>
                      </a:r>
                      <a:endParaRPr lang="ru-RU" sz="1100" b="0" dirty="0"/>
                    </a:p>
                  </a:txBody>
                  <a:tcPr/>
                </a:tc>
                <a:tc>
                  <a:txBody>
                    <a:bodyPr/>
                    <a:lstStyle/>
                    <a:p>
                      <a:pPr algn="l"/>
                      <a:r>
                        <a:rPr lang="ru-RU" sz="1100" b="0" dirty="0" smtClean="0"/>
                        <a:t>6</a:t>
                      </a:r>
                      <a:r>
                        <a:rPr lang="ru-RU" sz="1100" b="0" baseline="0" dirty="0" smtClean="0"/>
                        <a:t> 741</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73 375</a:t>
                      </a:r>
                      <a:endParaRPr lang="ru-RU" sz="1100" dirty="0"/>
                    </a:p>
                  </a:txBody>
                  <a:tcPr/>
                </a:tc>
                <a:tc>
                  <a:txBody>
                    <a:bodyPr/>
                    <a:lstStyle/>
                    <a:p>
                      <a:r>
                        <a:rPr lang="ru-RU" sz="1100" dirty="0" smtClean="0"/>
                        <a:t>78 021</a:t>
                      </a:r>
                      <a:endParaRPr lang="ru-RU" sz="1100" dirty="0"/>
                    </a:p>
                  </a:txBody>
                  <a:tcPr/>
                </a:tc>
                <a:tc>
                  <a:txBody>
                    <a:bodyPr/>
                    <a:lstStyle/>
                    <a:p>
                      <a:r>
                        <a:rPr lang="ru-RU" sz="1100" dirty="0" smtClean="0"/>
                        <a:t>82 701</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24</a:t>
                      </a:r>
                      <a:r>
                        <a:rPr lang="ru-RU" sz="1100" baseline="0" dirty="0" smtClean="0"/>
                        <a:t> 162</a:t>
                      </a:r>
                      <a:endParaRPr lang="ru-RU" sz="1100" dirty="0"/>
                    </a:p>
                  </a:txBody>
                  <a:tcPr/>
                </a:tc>
                <a:tc>
                  <a:txBody>
                    <a:bodyPr/>
                    <a:lstStyle/>
                    <a:p>
                      <a:pPr algn="l"/>
                      <a:r>
                        <a:rPr lang="ru-RU" sz="1100" b="0" dirty="0" smtClean="0"/>
                        <a:t>25</a:t>
                      </a:r>
                      <a:r>
                        <a:rPr lang="ru-RU" sz="1100" b="0" baseline="0" dirty="0" smtClean="0"/>
                        <a:t> 505</a:t>
                      </a:r>
                      <a:endParaRPr lang="ru-RU" sz="1100" b="0" dirty="0"/>
                    </a:p>
                  </a:txBody>
                  <a:tcPr/>
                </a:tc>
                <a:tc>
                  <a:txBody>
                    <a:bodyPr/>
                    <a:lstStyle/>
                    <a:p>
                      <a:pPr algn="l"/>
                      <a:r>
                        <a:rPr lang="ru-RU" sz="1100" b="0" dirty="0" smtClean="0"/>
                        <a:t>26</a:t>
                      </a:r>
                      <a:r>
                        <a:rPr lang="ru-RU" sz="1100" b="0" baseline="0" dirty="0" smtClean="0"/>
                        <a:t> 847</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40</a:t>
                      </a:r>
                      <a:r>
                        <a:rPr lang="ru-RU" sz="1100" baseline="0" dirty="0" smtClean="0"/>
                        <a:t> 509</a:t>
                      </a:r>
                      <a:endParaRPr lang="ru-RU" sz="1100" dirty="0"/>
                    </a:p>
                  </a:txBody>
                  <a:tcPr/>
                </a:tc>
                <a:tc>
                  <a:txBody>
                    <a:bodyPr/>
                    <a:lstStyle/>
                    <a:p>
                      <a:pPr algn="l"/>
                      <a:r>
                        <a:rPr lang="ru-RU" sz="1100" dirty="0" smtClean="0"/>
                        <a:t>52 416</a:t>
                      </a:r>
                    </a:p>
                  </a:txBody>
                  <a:tcPr/>
                </a:tc>
                <a:tc>
                  <a:txBody>
                    <a:bodyPr/>
                    <a:lstStyle/>
                    <a:p>
                      <a:r>
                        <a:rPr lang="ru-RU" sz="1100" b="0" dirty="0" smtClean="0"/>
                        <a:t>76 695</a:t>
                      </a:r>
                      <a:endParaRPr lang="ru-RU" sz="1100" b="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14</a:t>
                      </a:r>
                      <a:r>
                        <a:rPr lang="ru-RU" sz="1100" b="1" baseline="0" dirty="0" smtClean="0"/>
                        <a:t> 212</a:t>
                      </a:r>
                      <a:endParaRPr lang="ru-RU" sz="1100" b="1" dirty="0"/>
                    </a:p>
                  </a:txBody>
                  <a:tcPr/>
                </a:tc>
                <a:tc>
                  <a:txBody>
                    <a:bodyPr/>
                    <a:lstStyle/>
                    <a:p>
                      <a:r>
                        <a:rPr lang="ru-RU" sz="1100" b="1" dirty="0" smtClean="0"/>
                        <a:t>14 760</a:t>
                      </a:r>
                      <a:endParaRPr lang="ru-RU" sz="1100" b="1" dirty="0"/>
                    </a:p>
                  </a:txBody>
                  <a:tcPr/>
                </a:tc>
                <a:tc>
                  <a:txBody>
                    <a:bodyPr/>
                    <a:lstStyle/>
                    <a:p>
                      <a:r>
                        <a:rPr lang="ru-RU" sz="1100" b="1" dirty="0" smtClean="0"/>
                        <a:t>15 092</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5 133</a:t>
                      </a:r>
                      <a:endParaRPr lang="ru-RU" sz="1100" dirty="0"/>
                    </a:p>
                  </a:txBody>
                  <a:tcPr/>
                </a:tc>
                <a:tc>
                  <a:txBody>
                    <a:bodyPr/>
                    <a:lstStyle/>
                    <a:p>
                      <a:r>
                        <a:rPr lang="ru-RU" sz="1100" dirty="0" smtClean="0"/>
                        <a:t>5 531</a:t>
                      </a:r>
                      <a:endParaRPr lang="ru-RU" sz="1100" dirty="0"/>
                    </a:p>
                  </a:txBody>
                  <a:tcPr/>
                </a:tc>
                <a:tc>
                  <a:txBody>
                    <a:bodyPr/>
                    <a:lstStyle/>
                    <a:p>
                      <a:r>
                        <a:rPr lang="ru-RU" sz="1100" dirty="0" smtClean="0"/>
                        <a:t>5 863</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dirty="0" smtClean="0"/>
                        <a:t>129</a:t>
                      </a:r>
                      <a:endParaRPr lang="ru-RU" sz="1100" dirty="0"/>
                    </a:p>
                  </a:txBody>
                  <a:tcPr/>
                </a:tc>
                <a:tc>
                  <a:txBody>
                    <a:bodyPr/>
                    <a:lstStyle/>
                    <a:p>
                      <a:r>
                        <a:rPr lang="ru-RU" sz="1100" dirty="0" smtClean="0"/>
                        <a:t>129</a:t>
                      </a:r>
                      <a:endParaRPr lang="ru-RU" sz="1100" dirty="0"/>
                    </a:p>
                  </a:txBody>
                  <a:tcPr/>
                </a:tc>
                <a:tc>
                  <a:txBody>
                    <a:bodyPr/>
                    <a:lstStyle/>
                    <a:p>
                      <a:r>
                        <a:rPr lang="ru-RU" sz="1100" dirty="0" smtClean="0"/>
                        <a:t>129</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8</a:t>
                      </a:r>
                      <a:r>
                        <a:rPr lang="ru-RU" sz="1100" baseline="0" dirty="0" smtClean="0"/>
                        <a:t> 950</a:t>
                      </a:r>
                      <a:endParaRPr lang="ru-RU" sz="1100" dirty="0"/>
                    </a:p>
                  </a:txBody>
                  <a:tcPr/>
                </a:tc>
                <a:tc>
                  <a:txBody>
                    <a:bodyPr/>
                    <a:lstStyle/>
                    <a:p>
                      <a:r>
                        <a:rPr lang="ru-RU" sz="1100" dirty="0" smtClean="0"/>
                        <a:t>9 100</a:t>
                      </a:r>
                      <a:endParaRPr lang="ru-RU" sz="1100" dirty="0"/>
                    </a:p>
                  </a:txBody>
                  <a:tcPr/>
                </a:tc>
                <a:tc>
                  <a:txBody>
                    <a:bodyPr/>
                    <a:lstStyle/>
                    <a:p>
                      <a:r>
                        <a:rPr lang="ru-RU" sz="1100" dirty="0" smtClean="0"/>
                        <a:t>9 100</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24447688"/>
              </p:ext>
            </p:extLst>
          </p:nvPr>
        </p:nvGraphicFramePr>
        <p:xfrm>
          <a:off x="107504" y="33214"/>
          <a:ext cx="8784976" cy="6335608"/>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2021 г.</a:t>
                      </a:r>
                      <a:endParaRPr lang="ru-RU" sz="1000" dirty="0"/>
                    </a:p>
                  </a:txBody>
                  <a:tcPr/>
                </a:tc>
                <a:tc>
                  <a:txBody>
                    <a:bodyPr/>
                    <a:lstStyle/>
                    <a:p>
                      <a:pPr algn="ctr"/>
                      <a:r>
                        <a:rPr lang="ru-RU" sz="1000" dirty="0" smtClean="0"/>
                        <a:t>2022 г.</a:t>
                      </a:r>
                      <a:endParaRPr lang="ru-RU" sz="1000" dirty="0"/>
                    </a:p>
                  </a:txBody>
                  <a:tcPr/>
                </a:tc>
                <a:tc>
                  <a:txBody>
                    <a:bodyPr/>
                    <a:lstStyle/>
                    <a:p>
                      <a:pPr algn="ctr"/>
                      <a:r>
                        <a:rPr lang="ru-RU" sz="1000" dirty="0" smtClean="0"/>
                        <a:t>2023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383</a:t>
                      </a:r>
                      <a:r>
                        <a:rPr lang="ru-RU" sz="1000" b="1" baseline="0" dirty="0" smtClean="0"/>
                        <a:t> 946</a:t>
                      </a:r>
                      <a:endParaRPr lang="ru-RU" sz="1000" b="1" dirty="0"/>
                    </a:p>
                  </a:txBody>
                  <a:tcPr/>
                </a:tc>
                <a:tc>
                  <a:txBody>
                    <a:bodyPr/>
                    <a:lstStyle/>
                    <a:p>
                      <a:pPr algn="l"/>
                      <a:r>
                        <a:rPr lang="ru-RU" sz="1000" b="1" dirty="0" smtClean="0"/>
                        <a:t>404 427</a:t>
                      </a:r>
                      <a:endParaRPr lang="ru-RU" sz="1000" b="1" dirty="0"/>
                    </a:p>
                  </a:txBody>
                  <a:tcPr/>
                </a:tc>
                <a:tc>
                  <a:txBody>
                    <a:bodyPr/>
                    <a:lstStyle/>
                    <a:p>
                      <a:pPr algn="l"/>
                      <a:r>
                        <a:rPr lang="ru-RU" sz="1000" b="1" dirty="0" smtClean="0"/>
                        <a:t>412 648</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112 429</a:t>
                      </a:r>
                      <a:endParaRPr lang="ru-RU" sz="1000" dirty="0"/>
                    </a:p>
                  </a:txBody>
                  <a:tcPr/>
                </a:tc>
                <a:tc>
                  <a:txBody>
                    <a:bodyPr/>
                    <a:lstStyle/>
                    <a:p>
                      <a:pPr algn="l"/>
                      <a:r>
                        <a:rPr lang="ru-RU" sz="1000" dirty="0" smtClean="0"/>
                        <a:t>120 512</a:t>
                      </a:r>
                      <a:endParaRPr lang="ru-RU" sz="1000" dirty="0"/>
                    </a:p>
                  </a:txBody>
                  <a:tcPr/>
                </a:tc>
                <a:tc>
                  <a:txBody>
                    <a:bodyPr/>
                    <a:lstStyle/>
                    <a:p>
                      <a:pPr algn="l"/>
                      <a:r>
                        <a:rPr lang="ru-RU" sz="1000" dirty="0" smtClean="0"/>
                        <a:t>121 316</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180 308</a:t>
                      </a:r>
                      <a:endParaRPr lang="ru-RU" sz="1000" dirty="0"/>
                    </a:p>
                  </a:txBody>
                  <a:tcPr/>
                </a:tc>
                <a:tc>
                  <a:txBody>
                    <a:bodyPr/>
                    <a:lstStyle/>
                    <a:p>
                      <a:pPr algn="l"/>
                      <a:r>
                        <a:rPr lang="ru-RU" sz="1000" b="0" dirty="0" smtClean="0"/>
                        <a:t>193 691</a:t>
                      </a:r>
                      <a:endParaRPr lang="ru-RU" sz="1000" b="0" dirty="0"/>
                    </a:p>
                  </a:txBody>
                  <a:tcPr/>
                </a:tc>
                <a:tc>
                  <a:txBody>
                    <a:bodyPr/>
                    <a:lstStyle/>
                    <a:p>
                      <a:pPr algn="l"/>
                      <a:r>
                        <a:rPr lang="ru-RU" sz="1000" b="0" dirty="0" smtClean="0"/>
                        <a:t>194 992</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57 390</a:t>
                      </a:r>
                      <a:endParaRPr lang="ru-RU" sz="1000" dirty="0"/>
                    </a:p>
                  </a:txBody>
                  <a:tcPr/>
                </a:tc>
                <a:tc>
                  <a:txBody>
                    <a:bodyPr/>
                    <a:lstStyle/>
                    <a:p>
                      <a:r>
                        <a:rPr lang="ru-RU" sz="1000" dirty="0" smtClean="0"/>
                        <a:t>59 034</a:t>
                      </a:r>
                      <a:endParaRPr lang="ru-RU" sz="1000" dirty="0"/>
                    </a:p>
                  </a:txBody>
                  <a:tcPr/>
                </a:tc>
                <a:tc>
                  <a:txBody>
                    <a:bodyPr/>
                    <a:lstStyle/>
                    <a:p>
                      <a:r>
                        <a:rPr lang="ru-RU" sz="1000" dirty="0" smtClean="0"/>
                        <a:t>64 697</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250</a:t>
                      </a:r>
                      <a:endParaRPr lang="ru-RU" sz="1000" dirty="0"/>
                    </a:p>
                  </a:txBody>
                  <a:tcPr/>
                </a:tc>
                <a:tc>
                  <a:txBody>
                    <a:bodyPr/>
                    <a:lstStyle/>
                    <a:p>
                      <a:r>
                        <a:rPr lang="ru-RU" sz="1000" dirty="0" smtClean="0"/>
                        <a:t>500</a:t>
                      </a:r>
                      <a:endParaRPr lang="ru-RU" sz="1000" dirty="0"/>
                    </a:p>
                  </a:txBody>
                  <a:tcPr/>
                </a:tc>
                <a:tc>
                  <a:txBody>
                    <a:bodyPr/>
                    <a:lstStyle/>
                    <a:p>
                      <a:r>
                        <a:rPr lang="ru-RU" sz="1000" dirty="0" smtClean="0"/>
                        <a:t>500</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33</a:t>
                      </a:r>
                      <a:r>
                        <a:rPr lang="ru-RU" sz="1000" baseline="0" dirty="0" smtClean="0"/>
                        <a:t> 569</a:t>
                      </a:r>
                      <a:endParaRPr lang="ru-RU" sz="1000" dirty="0"/>
                    </a:p>
                  </a:txBody>
                  <a:tcPr/>
                </a:tc>
                <a:tc>
                  <a:txBody>
                    <a:bodyPr/>
                    <a:lstStyle/>
                    <a:p>
                      <a:r>
                        <a:rPr lang="ru-RU" sz="1000" dirty="0" smtClean="0"/>
                        <a:t>30</a:t>
                      </a:r>
                      <a:r>
                        <a:rPr lang="ru-RU" sz="1000" baseline="0" dirty="0" smtClean="0"/>
                        <a:t> 690</a:t>
                      </a:r>
                      <a:endParaRPr lang="ru-RU" sz="1000" dirty="0"/>
                    </a:p>
                  </a:txBody>
                  <a:tcPr/>
                </a:tc>
                <a:tc>
                  <a:txBody>
                    <a:bodyPr/>
                    <a:lstStyle/>
                    <a:p>
                      <a:r>
                        <a:rPr lang="ru-RU" sz="1000" dirty="0" smtClean="0"/>
                        <a:t>31 143</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83</a:t>
                      </a:r>
                      <a:r>
                        <a:rPr lang="ru-RU" sz="1000" b="1" baseline="0" dirty="0" smtClean="0"/>
                        <a:t> 879</a:t>
                      </a:r>
                      <a:endParaRPr lang="ru-RU" sz="1000" b="1" dirty="0"/>
                    </a:p>
                  </a:txBody>
                  <a:tcPr/>
                </a:tc>
                <a:tc>
                  <a:txBody>
                    <a:bodyPr/>
                    <a:lstStyle/>
                    <a:p>
                      <a:pPr algn="l"/>
                      <a:r>
                        <a:rPr lang="ru-RU" sz="1000" b="1" dirty="0" smtClean="0"/>
                        <a:t>83 151</a:t>
                      </a:r>
                      <a:endParaRPr lang="ru-RU" sz="1000" b="1" dirty="0"/>
                    </a:p>
                  </a:txBody>
                  <a:tcPr/>
                </a:tc>
                <a:tc>
                  <a:txBody>
                    <a:bodyPr/>
                    <a:lstStyle/>
                    <a:p>
                      <a:pPr algn="l"/>
                      <a:r>
                        <a:rPr lang="ru-RU" sz="1000" b="1" dirty="0" smtClean="0"/>
                        <a:t>88</a:t>
                      </a:r>
                      <a:r>
                        <a:rPr lang="ru-RU" sz="1000" b="1" baseline="0" dirty="0" smtClean="0"/>
                        <a:t> 139</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55</a:t>
                      </a:r>
                      <a:r>
                        <a:rPr lang="ru-RU" sz="1000" baseline="0" dirty="0" smtClean="0"/>
                        <a:t> 270</a:t>
                      </a:r>
                      <a:endParaRPr lang="ru-RU" sz="1000" dirty="0"/>
                    </a:p>
                  </a:txBody>
                  <a:tcPr/>
                </a:tc>
                <a:tc>
                  <a:txBody>
                    <a:bodyPr/>
                    <a:lstStyle/>
                    <a:p>
                      <a:r>
                        <a:rPr lang="ru-RU" sz="1000" dirty="0" smtClean="0"/>
                        <a:t>58 900</a:t>
                      </a:r>
                      <a:endParaRPr lang="ru-RU" sz="1000" dirty="0"/>
                    </a:p>
                  </a:txBody>
                  <a:tcPr/>
                </a:tc>
                <a:tc>
                  <a:txBody>
                    <a:bodyPr/>
                    <a:lstStyle/>
                    <a:p>
                      <a:r>
                        <a:rPr lang="ru-RU" sz="1000" dirty="0" smtClean="0"/>
                        <a:t>62</a:t>
                      </a:r>
                      <a:r>
                        <a:rPr lang="ru-RU" sz="1000" baseline="0" dirty="0" smtClean="0"/>
                        <a:t> 434</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28</a:t>
                      </a:r>
                      <a:r>
                        <a:rPr lang="ru-RU" sz="1000" baseline="0" dirty="0" smtClean="0"/>
                        <a:t> 609</a:t>
                      </a:r>
                      <a:endParaRPr lang="ru-RU" sz="1000" dirty="0"/>
                    </a:p>
                  </a:txBody>
                  <a:tcPr/>
                </a:tc>
                <a:tc>
                  <a:txBody>
                    <a:bodyPr/>
                    <a:lstStyle/>
                    <a:p>
                      <a:pPr algn="l"/>
                      <a:r>
                        <a:rPr lang="ru-RU" sz="1000" dirty="0" smtClean="0"/>
                        <a:t>24</a:t>
                      </a:r>
                      <a:r>
                        <a:rPr lang="ru-RU" sz="1000" baseline="0" dirty="0" smtClean="0"/>
                        <a:t> 251</a:t>
                      </a:r>
                      <a:endParaRPr lang="ru-RU" sz="1000" dirty="0" smtClean="0"/>
                    </a:p>
                  </a:txBody>
                  <a:tcPr/>
                </a:tc>
                <a:tc>
                  <a:txBody>
                    <a:bodyPr/>
                    <a:lstStyle/>
                    <a:p>
                      <a:r>
                        <a:rPr lang="ru-RU" sz="1000" b="0" dirty="0" smtClean="0"/>
                        <a:t>25</a:t>
                      </a:r>
                      <a:r>
                        <a:rPr lang="ru-RU" sz="1000" b="0" baseline="0" dirty="0" smtClean="0"/>
                        <a:t> 705</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9</a:t>
                      </a:r>
                      <a:r>
                        <a:rPr lang="ru-RU" sz="1000" b="1" baseline="0" dirty="0" smtClean="0"/>
                        <a:t> 010</a:t>
                      </a:r>
                      <a:endParaRPr lang="ru-RU" sz="1000" b="1" dirty="0"/>
                    </a:p>
                  </a:txBody>
                  <a:tcPr/>
                </a:tc>
                <a:tc>
                  <a:txBody>
                    <a:bodyPr/>
                    <a:lstStyle/>
                    <a:p>
                      <a:pPr algn="l"/>
                      <a:r>
                        <a:rPr lang="ru-RU" sz="1000" b="1" dirty="0" smtClean="0"/>
                        <a:t>3 950</a:t>
                      </a:r>
                    </a:p>
                  </a:txBody>
                  <a:tcPr/>
                </a:tc>
                <a:tc>
                  <a:txBody>
                    <a:bodyPr/>
                    <a:lstStyle/>
                    <a:p>
                      <a:r>
                        <a:rPr lang="ru-RU" sz="1000" b="1" dirty="0" smtClean="0"/>
                        <a:t>4 000</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3</a:t>
                      </a:r>
                      <a:r>
                        <a:rPr lang="ru-RU" sz="1000" baseline="0" dirty="0" smtClean="0"/>
                        <a:t> 500</a:t>
                      </a:r>
                      <a:endParaRPr lang="ru-RU" sz="1000" dirty="0"/>
                    </a:p>
                  </a:txBody>
                  <a:tcPr/>
                </a:tc>
                <a:tc>
                  <a:txBody>
                    <a:bodyPr/>
                    <a:lstStyle/>
                    <a:p>
                      <a:r>
                        <a:rPr lang="ru-RU" sz="1000" dirty="0" smtClean="0"/>
                        <a:t>3</a:t>
                      </a:r>
                      <a:r>
                        <a:rPr lang="ru-RU" sz="1000" baseline="0" dirty="0" smtClean="0"/>
                        <a:t> 700</a:t>
                      </a:r>
                      <a:endParaRPr lang="ru-RU" sz="1000" dirty="0"/>
                    </a:p>
                  </a:txBody>
                  <a:tcPr/>
                </a:tc>
                <a:tc>
                  <a:txBody>
                    <a:bodyPr/>
                    <a:lstStyle/>
                    <a:p>
                      <a:r>
                        <a:rPr lang="ru-RU" sz="1000" dirty="0" smtClean="0"/>
                        <a:t>3</a:t>
                      </a:r>
                      <a:r>
                        <a:rPr lang="ru-RU" sz="1000" baseline="0" dirty="0" smtClean="0"/>
                        <a:t> 700</a:t>
                      </a:r>
                      <a:endParaRPr lang="ru-RU" sz="1000" dirty="0"/>
                    </a:p>
                  </a:txBody>
                  <a:tcPr/>
                </a:tc>
              </a:tr>
              <a:tr h="276592">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200</a:t>
                      </a:r>
                      <a:endParaRPr lang="ru-RU" sz="1000" dirty="0"/>
                    </a:p>
                  </a:txBody>
                  <a:tcPr/>
                </a:tc>
                <a:tc>
                  <a:txBody>
                    <a:bodyPr/>
                    <a:lstStyle/>
                    <a:p>
                      <a:r>
                        <a:rPr lang="ru-RU" sz="1000" b="0" dirty="0" smtClean="0"/>
                        <a:t>250</a:t>
                      </a:r>
                      <a:endParaRPr lang="ru-RU" sz="1000" b="0" dirty="0"/>
                    </a:p>
                  </a:txBody>
                  <a:tcPr/>
                </a:tc>
                <a:tc>
                  <a:txBody>
                    <a:bodyPr/>
                    <a:lstStyle/>
                    <a:p>
                      <a:r>
                        <a:rPr lang="ru-RU" sz="1000" b="0" dirty="0" smtClean="0"/>
                        <a:t>300</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5 310</a:t>
                      </a:r>
                      <a:endParaRPr lang="ru-RU" sz="100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87</a:t>
                      </a:r>
                      <a:r>
                        <a:rPr lang="ru-RU" sz="1000" b="1" baseline="0" dirty="0" smtClean="0"/>
                        <a:t> 447</a:t>
                      </a:r>
                      <a:endParaRPr lang="ru-RU" sz="1000" b="1" dirty="0"/>
                    </a:p>
                  </a:txBody>
                  <a:tcPr/>
                </a:tc>
                <a:tc>
                  <a:txBody>
                    <a:bodyPr/>
                    <a:lstStyle/>
                    <a:p>
                      <a:r>
                        <a:rPr lang="ru-RU" sz="1000" b="1" dirty="0" smtClean="0"/>
                        <a:t>90 720</a:t>
                      </a:r>
                      <a:endParaRPr lang="ru-RU" sz="1000" b="1" dirty="0"/>
                    </a:p>
                  </a:txBody>
                  <a:tcPr/>
                </a:tc>
                <a:tc>
                  <a:txBody>
                    <a:bodyPr/>
                    <a:lstStyle/>
                    <a:p>
                      <a:r>
                        <a:rPr lang="ru-RU" sz="1000" b="1" dirty="0" smtClean="0"/>
                        <a:t>91 979</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70</a:t>
                      </a:r>
                      <a:r>
                        <a:rPr lang="ru-RU" sz="1000" baseline="0" dirty="0" smtClean="0"/>
                        <a:t> 808</a:t>
                      </a:r>
                      <a:endParaRPr lang="ru-RU" sz="1000" dirty="0"/>
                    </a:p>
                  </a:txBody>
                  <a:tcPr/>
                </a:tc>
                <a:tc>
                  <a:txBody>
                    <a:bodyPr/>
                    <a:lstStyle/>
                    <a:p>
                      <a:r>
                        <a:rPr lang="ru-RU" sz="1000" dirty="0" smtClean="0"/>
                        <a:t>85 283</a:t>
                      </a:r>
                      <a:endParaRPr lang="ru-RU" sz="1000" dirty="0"/>
                    </a:p>
                  </a:txBody>
                  <a:tcPr/>
                </a:tc>
                <a:tc>
                  <a:txBody>
                    <a:bodyPr/>
                    <a:lstStyle/>
                    <a:p>
                      <a:r>
                        <a:rPr lang="ru-RU" sz="1000" dirty="0" smtClean="0"/>
                        <a:t>89 366</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15</a:t>
                      </a:r>
                      <a:r>
                        <a:rPr lang="ru-RU" sz="1000" b="1" baseline="0" dirty="0" smtClean="0"/>
                        <a:t> 279</a:t>
                      </a:r>
                      <a:endParaRPr lang="ru-RU" sz="1000" b="1" dirty="0"/>
                    </a:p>
                  </a:txBody>
                  <a:tcPr/>
                </a:tc>
                <a:tc>
                  <a:txBody>
                    <a:bodyPr/>
                    <a:lstStyle/>
                    <a:p>
                      <a:r>
                        <a:rPr lang="ru-RU" sz="1000" b="1" dirty="0" smtClean="0"/>
                        <a:t>16 305</a:t>
                      </a:r>
                      <a:endParaRPr lang="ru-RU" sz="1000" b="1" dirty="0"/>
                    </a:p>
                  </a:txBody>
                  <a:tcPr/>
                </a:tc>
                <a:tc>
                  <a:txBody>
                    <a:bodyPr/>
                    <a:lstStyle/>
                    <a:p>
                      <a:r>
                        <a:rPr lang="ru-RU" sz="1000" b="1" dirty="0" smtClean="0"/>
                        <a:t>17 284</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11</a:t>
                      </a:r>
                      <a:r>
                        <a:rPr lang="ru-RU" sz="1000" b="0" baseline="0" dirty="0" smtClean="0"/>
                        <a:t> 375</a:t>
                      </a:r>
                      <a:endParaRPr lang="ru-RU" sz="1000" b="0" dirty="0"/>
                    </a:p>
                  </a:txBody>
                  <a:tcPr/>
                </a:tc>
                <a:tc>
                  <a:txBody>
                    <a:bodyPr/>
                    <a:lstStyle/>
                    <a:p>
                      <a:r>
                        <a:rPr lang="ru-RU" sz="1000" b="0" dirty="0" smtClean="0"/>
                        <a:t>12</a:t>
                      </a:r>
                      <a:r>
                        <a:rPr lang="ru-RU" sz="1000" b="0" baseline="0" dirty="0" smtClean="0"/>
                        <a:t> 125</a:t>
                      </a:r>
                      <a:endParaRPr lang="ru-RU" sz="1000" b="0" dirty="0"/>
                    </a:p>
                  </a:txBody>
                  <a:tcPr/>
                </a:tc>
                <a:tc>
                  <a:txBody>
                    <a:bodyPr/>
                    <a:lstStyle/>
                    <a:p>
                      <a:r>
                        <a:rPr lang="ru-RU" sz="1000" b="0" dirty="0" smtClean="0"/>
                        <a:t>12</a:t>
                      </a:r>
                      <a:r>
                        <a:rPr lang="ru-RU" sz="1000" b="0" baseline="0" dirty="0" smtClean="0"/>
                        <a:t> 853</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dirty="0" smtClean="0"/>
                        <a:t>3</a:t>
                      </a:r>
                      <a:r>
                        <a:rPr lang="ru-RU" sz="1000" b="0" baseline="0" dirty="0" smtClean="0"/>
                        <a:t> 904</a:t>
                      </a:r>
                      <a:endParaRPr lang="ru-RU" sz="1000" b="0" dirty="0"/>
                    </a:p>
                  </a:txBody>
                  <a:tcPr/>
                </a:tc>
                <a:tc>
                  <a:txBody>
                    <a:bodyPr/>
                    <a:lstStyle/>
                    <a:p>
                      <a:r>
                        <a:rPr lang="ru-RU" sz="1000" b="0" dirty="0" smtClean="0"/>
                        <a:t>4 180</a:t>
                      </a:r>
                      <a:endParaRPr lang="ru-RU" sz="1000" b="0" dirty="0"/>
                    </a:p>
                  </a:txBody>
                  <a:tcPr/>
                </a:tc>
                <a:tc>
                  <a:txBody>
                    <a:bodyPr/>
                    <a:lstStyle/>
                    <a:p>
                      <a:r>
                        <a:rPr lang="ru-RU" sz="1000" b="0" dirty="0" smtClean="0"/>
                        <a:t>4 431</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671</a:t>
                      </a:r>
                      <a:endParaRPr lang="ru-RU" sz="1000" b="1" dirty="0"/>
                    </a:p>
                  </a:txBody>
                  <a:tcPr/>
                </a:tc>
                <a:tc>
                  <a:txBody>
                    <a:bodyPr/>
                    <a:lstStyle/>
                    <a:p>
                      <a:r>
                        <a:rPr lang="ru-RU" sz="1000" b="1" dirty="0" smtClean="0"/>
                        <a:t>66</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671</a:t>
                      </a:r>
                      <a:endParaRPr lang="ru-RU" sz="1000" dirty="0"/>
                    </a:p>
                  </a:txBody>
                  <a:tcPr/>
                </a:tc>
                <a:tc>
                  <a:txBody>
                    <a:bodyPr/>
                    <a:lstStyle/>
                    <a:p>
                      <a:r>
                        <a:rPr lang="ru-RU" sz="1000" dirty="0" smtClean="0"/>
                        <a:t>66</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a:t>
                      </a:r>
                      <a:r>
                        <a:rPr lang="ru-RU" sz="1000" b="1" baseline="0" dirty="0" smtClean="0"/>
                        <a:t> 000</a:t>
                      </a:r>
                      <a:endParaRPr lang="ru-RU" sz="1000" b="1" dirty="0"/>
                    </a:p>
                  </a:txBody>
                  <a:tcPr/>
                </a:tc>
                <a:tc>
                  <a:txBody>
                    <a:bodyPr/>
                    <a:lstStyle/>
                    <a:p>
                      <a:r>
                        <a:rPr lang="ru-RU" sz="1000" b="1" dirty="0" smtClean="0"/>
                        <a:t>2 000</a:t>
                      </a:r>
                      <a:endParaRPr lang="ru-RU" sz="1000" b="1" dirty="0"/>
                    </a:p>
                  </a:txBody>
                  <a:tcPr/>
                </a:tc>
                <a:tc>
                  <a:txBody>
                    <a:bodyPr/>
                    <a:lstStyle/>
                    <a:p>
                      <a:r>
                        <a:rPr lang="ru-RU" sz="1000" b="1" dirty="0" smtClean="0"/>
                        <a:t>-</a:t>
                      </a:r>
                      <a:endParaRPr lang="ru-RU" sz="1000" b="1"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dirty="0" smtClean="0"/>
                        <a:t>2</a:t>
                      </a:r>
                      <a:r>
                        <a:rPr lang="ru-RU" sz="1000" b="0" baseline="0" dirty="0" smtClean="0"/>
                        <a:t> 000</a:t>
                      </a:r>
                      <a:endParaRPr lang="ru-RU" sz="1000" b="0" dirty="0"/>
                    </a:p>
                  </a:txBody>
                  <a:tcPr/>
                </a:tc>
                <a:tc>
                  <a:txBody>
                    <a:bodyPr/>
                    <a:lstStyle/>
                    <a:p>
                      <a:r>
                        <a:rPr lang="ru-RU" sz="1000" b="0" dirty="0" smtClean="0"/>
                        <a:t>2 000</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759</a:t>
                      </a:r>
                      <a:r>
                        <a:rPr lang="ru-RU" sz="1000" b="1" baseline="0" dirty="0" smtClean="0"/>
                        <a:t> 072</a:t>
                      </a:r>
                      <a:endParaRPr lang="ru-RU" sz="1000" b="1" dirty="0"/>
                    </a:p>
                  </a:txBody>
                  <a:tcPr/>
                </a:tc>
                <a:tc>
                  <a:txBody>
                    <a:bodyPr/>
                    <a:lstStyle/>
                    <a:p>
                      <a:r>
                        <a:rPr lang="ru-RU" sz="1000" b="1" dirty="0" smtClean="0"/>
                        <a:t>796 445</a:t>
                      </a:r>
                      <a:endParaRPr lang="ru-RU" sz="1000" b="1" dirty="0"/>
                    </a:p>
                  </a:txBody>
                  <a:tcPr/>
                </a:tc>
                <a:tc>
                  <a:txBody>
                    <a:bodyPr/>
                    <a:lstStyle/>
                    <a:p>
                      <a:r>
                        <a:rPr lang="ru-RU" sz="1000" b="1" dirty="0" smtClean="0"/>
                        <a:t>841 011</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2021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352035317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224792812"/>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75 024,0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76 984,0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83 892,0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89 604,0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90</a:t>
                      </a:r>
                      <a:r>
                        <a:rPr lang="ru-RU" sz="1400" baseline="0" dirty="0" smtClean="0"/>
                        <a:t> </a:t>
                      </a:r>
                      <a:r>
                        <a:rPr lang="ru-RU" sz="1400" dirty="0" smtClean="0"/>
                        <a:t>795,0</a:t>
                      </a:r>
                      <a:endParaRPr lang="ru-RU" sz="1400" dirty="0"/>
                    </a:p>
                  </a:txBody>
                  <a:tcPr/>
                </a:tc>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911336948"/>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45,2</a:t>
                      </a:r>
                      <a:endParaRPr lang="ru-RU" sz="1200" dirty="0"/>
                    </a:p>
                  </a:txBody>
                  <a:tcPr/>
                </a:tc>
                <a:tc>
                  <a:txBody>
                    <a:bodyPr/>
                    <a:lstStyle/>
                    <a:p>
                      <a:r>
                        <a:rPr lang="ru-RU" sz="1200" dirty="0" smtClean="0"/>
                        <a:t>45,4</a:t>
                      </a:r>
                      <a:endParaRPr lang="ru-RU" sz="1200" dirty="0"/>
                    </a:p>
                  </a:txBody>
                  <a:tcPr/>
                </a:tc>
                <a:tc>
                  <a:txBody>
                    <a:bodyPr/>
                    <a:lstStyle/>
                    <a:p>
                      <a:r>
                        <a:rPr lang="ru-RU" sz="1200" dirty="0" smtClean="0"/>
                        <a:t>45,6</a:t>
                      </a:r>
                      <a:endParaRPr lang="ru-RU" sz="1200" dirty="0"/>
                    </a:p>
                  </a:txBody>
                  <a:tcPr/>
                </a:tc>
                <a:tc>
                  <a:txBody>
                    <a:bodyPr/>
                    <a:lstStyle/>
                    <a:p>
                      <a:r>
                        <a:rPr lang="ru-RU" sz="1200" dirty="0" smtClean="0"/>
                        <a:t>45,8</a:t>
                      </a:r>
                      <a:endParaRPr lang="ru-RU" sz="1200" dirty="0"/>
                    </a:p>
                  </a:txBody>
                  <a:tcPr/>
                </a:tc>
              </a:tr>
              <a:tr h="318405">
                <a:tc>
                  <a:txBody>
                    <a:bodyPr/>
                    <a:lstStyle/>
                    <a:p>
                      <a:r>
                        <a:rPr lang="ru-RU" sz="1200" dirty="0" smtClean="0"/>
                        <a:t>Количество спортивных сооружений</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p>
                    <a:p>
                      <a:endParaRPr lang="ru-RU" sz="1200" dirty="0"/>
                    </a:p>
                  </a:txBody>
                  <a:tcPr/>
                </a:tc>
                <a:tc>
                  <a:txBody>
                    <a:bodyPr/>
                    <a:lstStyle/>
                    <a:p>
                      <a:r>
                        <a:rPr lang="ru-RU" sz="1200" dirty="0" smtClean="0"/>
                        <a:t>134</a:t>
                      </a:r>
                      <a:endParaRPr lang="ru-RU" sz="1200" dirty="0"/>
                    </a:p>
                  </a:txBody>
                  <a:tcPr/>
                </a:tc>
                <a:tc>
                  <a:txBody>
                    <a:bodyPr/>
                    <a:lstStyle/>
                    <a:p>
                      <a:r>
                        <a:rPr lang="ru-RU" sz="1200" dirty="0" smtClean="0"/>
                        <a:t>135</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290</a:t>
                      </a:r>
                      <a:endParaRPr lang="ru-RU" sz="1200" dirty="0"/>
                    </a:p>
                  </a:txBody>
                  <a:tcPr/>
                </a:tc>
                <a:tc>
                  <a:txBody>
                    <a:bodyPr/>
                    <a:lstStyle/>
                    <a:p>
                      <a:r>
                        <a:rPr lang="ru-RU" sz="1200" dirty="0" smtClean="0"/>
                        <a:t>97</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1871</a:t>
                      </a:r>
                      <a:endParaRPr lang="ru-RU" sz="1200" dirty="0"/>
                    </a:p>
                  </a:txBody>
                  <a:tcPr/>
                </a:tc>
                <a:tc>
                  <a:txBody>
                    <a:bodyPr/>
                    <a:lstStyle/>
                    <a:p>
                      <a:r>
                        <a:rPr lang="ru-RU" sz="1200" dirty="0" smtClean="0"/>
                        <a:t>1877</a:t>
                      </a:r>
                      <a:endParaRPr lang="ru-RU" sz="1200" dirty="0"/>
                    </a:p>
                  </a:txBody>
                  <a:tcPr/>
                </a:tc>
                <a:tc>
                  <a:txBody>
                    <a:bodyPr/>
                    <a:lstStyle/>
                    <a:p>
                      <a:r>
                        <a:rPr lang="ru-RU" sz="1200" dirty="0" smtClean="0"/>
                        <a:t>1880</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73</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c>
                  <a:txBody>
                    <a:bodyPr/>
                    <a:lstStyle/>
                    <a:p>
                      <a:r>
                        <a:rPr lang="ru-RU" sz="1200" dirty="0" smtClean="0"/>
                        <a:t>120</a:t>
                      </a:r>
                      <a:endParaRPr lang="ru-RU" sz="1200" dirty="0"/>
                    </a:p>
                  </a:txBody>
                  <a:tcPr/>
                </a:tc>
              </a:tr>
            </a:tbl>
          </a:graphicData>
        </a:graphic>
      </p:graphicFrame>
    </p:spTree>
    <p:extLst>
      <p:ext uri="{BB962C8B-B14F-4D97-AF65-F5344CB8AC3E}">
        <p14:creationId xmlns:p14="http://schemas.microsoft.com/office/powerpoint/2010/main" val="2036611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981220118"/>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107 532,0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235 316,0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124 774,0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130 805,0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140 773,0</a:t>
                      </a:r>
                      <a:endParaRPr lang="ru-RU" sz="1400" dirty="0"/>
                    </a:p>
                  </a:txBody>
                  <a:tcPr/>
                </a:tc>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5298482"/>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1,3</a:t>
                      </a:r>
                      <a:endParaRPr lang="ru-RU" sz="1200" dirty="0"/>
                    </a:p>
                  </a:txBody>
                  <a:tcPr/>
                </a:tc>
                <a:tc>
                  <a:txBody>
                    <a:bodyPr/>
                    <a:lstStyle/>
                    <a:p>
                      <a:r>
                        <a:rPr lang="ru-RU" sz="1200" dirty="0" smtClean="0"/>
                        <a:t>1,01</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1,75</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1,27</a:t>
                      </a:r>
                      <a:endParaRPr lang="ru-RU" sz="1200" dirty="0"/>
                    </a:p>
                  </a:txBody>
                  <a:tcPr/>
                </a:tc>
                <a:tc>
                  <a:txBody>
                    <a:bodyPr/>
                    <a:lstStyle/>
                    <a:p>
                      <a:r>
                        <a:rPr lang="ru-RU" sz="1200" dirty="0" smtClean="0"/>
                        <a:t>1,08</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1,35</a:t>
                      </a:r>
                      <a:endParaRPr lang="ru-RU" sz="1200" dirty="0"/>
                    </a:p>
                  </a:txBody>
                  <a:tcPr/>
                </a:tc>
                <a:tc>
                  <a:txBody>
                    <a:bodyPr/>
                    <a:lstStyle/>
                    <a:p>
                      <a:r>
                        <a:rPr lang="ru-RU" sz="1200" dirty="0" smtClean="0"/>
                        <a:t>1,4</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1,68</a:t>
                      </a:r>
                      <a:endParaRPr lang="ru-RU" sz="1200" dirty="0"/>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2,3</a:t>
                      </a:r>
                      <a:endParaRPr lang="ru-RU" sz="1200" dirty="0"/>
                    </a:p>
                  </a:txBody>
                  <a:tcPr/>
                </a:tc>
                <a:tc>
                  <a:txBody>
                    <a:bodyPr/>
                    <a:lstStyle/>
                    <a:p>
                      <a:r>
                        <a:rPr lang="ru-RU" sz="1200" dirty="0" smtClean="0"/>
                        <a:t>4,3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13</a:t>
                      </a:r>
                      <a:endParaRPr lang="ru-RU" sz="1200" dirty="0"/>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228631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smtClean="0"/>
              <a:t>МУНИЦИПАЛЬНАЯ ПРОГРАММА </a:t>
            </a:r>
            <a:r>
              <a:rPr lang="ru-RU" sz="1200" dirty="0" smtClean="0"/>
              <a:t/>
            </a:r>
            <a:br>
              <a:rPr lang="ru-RU" sz="1200" dirty="0" smtClean="0"/>
            </a:br>
            <a:r>
              <a:rPr lang="ru-RU" sz="1300" b="1" dirty="0" smtClean="0"/>
              <a:t>«Развитие малого и среднего предпринимательства МО «</a:t>
            </a:r>
            <a:r>
              <a:rPr lang="ru-RU" sz="1300" b="1" dirty="0" err="1" smtClean="0"/>
              <a:t>Тахтамукайский</a:t>
            </a:r>
            <a:r>
              <a:rPr lang="ru-RU" sz="1300" b="1" dirty="0" smtClean="0"/>
              <a:t> </a:t>
            </a:r>
            <a:r>
              <a:rPr lang="ru-RU" sz="1300" b="1" dirty="0" err="1" smtClean="0"/>
              <a:t>район»на</a:t>
            </a:r>
            <a:r>
              <a:rPr lang="ru-RU" sz="1300" b="1" dirty="0" smtClean="0"/>
              <a:t> 2019-2024 гг.»</a:t>
            </a:r>
            <a:br>
              <a:rPr lang="ru-RU" sz="1300" b="1" dirty="0" smtClean="0"/>
            </a:br>
            <a:r>
              <a:rPr lang="ru-RU" sz="1300" b="1" dirty="0" smtClean="0"/>
              <a:t>СРОК РЕАЛИЗАЦИИ :2019-2024 гг</a:t>
            </a:r>
            <a:r>
              <a:rPr lang="ru-RU" sz="1300" b="1" dirty="0"/>
              <a:t>.</a:t>
            </a:r>
            <a:r>
              <a:rPr lang="ru-RU" sz="1300" b="1" dirty="0" smtClean="0"/>
              <a:t/>
            </a:r>
            <a:br>
              <a:rPr lang="ru-RU" sz="1300" b="1" dirty="0" smtClean="0"/>
            </a:br>
            <a:r>
              <a:rPr lang="ru-RU" sz="1300" b="1" dirty="0"/>
              <a:t/>
            </a:r>
            <a:br>
              <a:rPr lang="ru-RU" sz="1300" b="1" dirty="0"/>
            </a:br>
            <a:endParaRPr lang="ru-RU" sz="1300" b="1"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052049241"/>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2700,0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2700,0</a:t>
                      </a:r>
                      <a:endParaRPr lang="ru-RU" sz="1400" dirty="0"/>
                    </a:p>
                  </a:txBody>
                  <a:tcPr/>
                </a:tc>
              </a:tr>
            </a:tbl>
          </a:graphicData>
        </a:graphic>
      </p:graphicFrame>
      <p:sp>
        <p:nvSpPr>
          <p:cNvPr id="4" name="Объект 3"/>
          <p:cNvSpPr>
            <a:spLocks noGrp="1"/>
          </p:cNvSpPr>
          <p:nvPr>
            <p:ph sz="quarter" idx="14"/>
          </p:nvPr>
        </p:nvSpPr>
        <p:spPr>
          <a:xfrm>
            <a:off x="755576" y="908720"/>
            <a:ext cx="5544616" cy="2304256"/>
          </a:xfrm>
        </p:spPr>
        <p:txBody>
          <a:bodyPr>
            <a:normAutofit/>
          </a:bodyPr>
          <a:lstStyle/>
          <a:p>
            <a:r>
              <a:rPr lang="ru-RU" sz="1400" b="1" dirty="0" smtClean="0"/>
              <a:t>ЦЕЛЬ: </a:t>
            </a:r>
            <a:r>
              <a:rPr lang="ru-RU" sz="1400" dirty="0" smtClean="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smtClean="0"/>
              <a:t> </a:t>
            </a:r>
          </a:p>
          <a:p>
            <a:r>
              <a:rPr lang="ru-RU" sz="1400" b="1" dirty="0" smtClean="0"/>
              <a:t>ЗАДАЧИ: </a:t>
            </a:r>
            <a:r>
              <a:rPr lang="ru-RU" sz="1400" dirty="0" smtClean="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646401811"/>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a:t>
                      </a:r>
                      <a:r>
                        <a:rPr lang="ru-RU" sz="1400" baseline="0" dirty="0" smtClean="0"/>
                        <a:t> </a:t>
                      </a:r>
                      <a:r>
                        <a:rPr lang="ru-RU" sz="1400" dirty="0" smtClean="0"/>
                        <a:t>год</a:t>
                      </a:r>
                      <a:endParaRPr lang="ru-RU" sz="1400" dirty="0"/>
                    </a:p>
                  </a:txBody>
                  <a:tcPr/>
                </a:tc>
                <a:tc>
                  <a:txBody>
                    <a:bodyPr/>
                    <a:lstStyle/>
                    <a:p>
                      <a:pPr algn="ctr"/>
                      <a:r>
                        <a:rPr lang="ru-RU" sz="1400" dirty="0" smtClean="0"/>
                        <a:t>2022год</a:t>
                      </a:r>
                      <a:endParaRPr lang="ru-RU" sz="1400" dirty="0"/>
                    </a:p>
                  </a:txBody>
                  <a:tcPr/>
                </a:tc>
                <a:tc>
                  <a:txBody>
                    <a:bodyPr/>
                    <a:lstStyle/>
                    <a:p>
                      <a:pPr algn="ctr"/>
                      <a:r>
                        <a:rPr lang="ru-RU" sz="1400" dirty="0" smtClean="0"/>
                        <a:t>2023 год</a:t>
                      </a:r>
                      <a:endParaRPr lang="ru-RU" sz="1400" dirty="0"/>
                    </a:p>
                  </a:txBody>
                  <a:tcPr/>
                </a:tc>
              </a:tr>
              <a:tr h="522058">
                <a:tc>
                  <a:txBody>
                    <a:bodyPr/>
                    <a:lstStyle/>
                    <a:p>
                      <a:r>
                        <a:rPr lang="ru-RU" sz="1200" dirty="0" smtClean="0"/>
                        <a:t>Выдано </a:t>
                      </a:r>
                      <a:r>
                        <a:rPr lang="ru-RU" sz="1200" dirty="0" err="1" smtClean="0"/>
                        <a:t>микрокредитов</a:t>
                      </a:r>
                      <a:endParaRPr lang="ru-RU" sz="1200" dirty="0"/>
                    </a:p>
                  </a:txBody>
                  <a:tcPr/>
                </a:tc>
                <a:tc>
                  <a:txBody>
                    <a:bodyPr/>
                    <a:lstStyle/>
                    <a:p>
                      <a:r>
                        <a:rPr lang="ru-RU" sz="1200" dirty="0" smtClean="0"/>
                        <a:t>25</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35</a:t>
                      </a:r>
                      <a:endParaRPr lang="ru-RU" sz="1200" dirty="0"/>
                    </a:p>
                  </a:txBody>
                  <a:tcPr/>
                </a:tc>
              </a:tr>
              <a:tr h="432048">
                <a:tc>
                  <a:txBody>
                    <a:bodyPr/>
                    <a:lstStyle/>
                    <a:p>
                      <a:r>
                        <a:rPr lang="ru-RU" sz="1200" dirty="0" smtClean="0"/>
                        <a:t>Создано рабочих мест (клиентами МЦПМП)</a:t>
                      </a:r>
                      <a:endParaRPr lang="ru-RU" sz="1200" dirty="0"/>
                    </a:p>
                  </a:txBody>
                  <a:tcPr/>
                </a:tc>
                <a:tc>
                  <a:txBody>
                    <a:bodyPr/>
                    <a:lstStyle/>
                    <a:p>
                      <a:r>
                        <a:rPr lang="ru-RU" sz="1200" dirty="0" smtClean="0"/>
                        <a:t>11</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r>
              <a:tr h="432048">
                <a:tc>
                  <a:txBody>
                    <a:bodyPr/>
                    <a:lstStyle/>
                    <a:p>
                      <a:r>
                        <a:rPr lang="ru-RU" sz="1200" dirty="0" smtClean="0"/>
                        <a:t>Проведено семинаров</a:t>
                      </a:r>
                      <a:endParaRPr lang="ru-RU" sz="1200" dirty="0"/>
                    </a:p>
                  </a:txBody>
                  <a:tcPr/>
                </a:tc>
                <a:tc>
                  <a:txBody>
                    <a:bodyPr/>
                    <a:lstStyle/>
                    <a:p>
                      <a:r>
                        <a:rPr lang="ru-RU" sz="1200" dirty="0" smtClean="0"/>
                        <a:t>2</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tr>
              <a:tr h="432048">
                <a:tc>
                  <a:txBody>
                    <a:bodyPr/>
                    <a:lstStyle/>
                    <a:p>
                      <a:r>
                        <a:rPr lang="ru-RU" sz="1200" dirty="0" smtClean="0"/>
                        <a:t>Прошли обучение</a:t>
                      </a:r>
                      <a:endParaRPr lang="ru-RU" sz="1200" dirty="0"/>
                    </a:p>
                  </a:txBody>
                  <a:tcPr/>
                </a:tc>
                <a:tc>
                  <a:txBody>
                    <a:bodyPr/>
                    <a:lstStyle/>
                    <a:p>
                      <a:r>
                        <a:rPr lang="ru-RU" sz="1200" dirty="0" smtClean="0"/>
                        <a:t>298</a:t>
                      </a:r>
                      <a:endParaRPr lang="ru-RU" sz="1200" dirty="0"/>
                    </a:p>
                  </a:txBody>
                  <a:tcPr/>
                </a:tc>
                <a:tc>
                  <a:txBody>
                    <a:bodyPr/>
                    <a:lstStyle/>
                    <a:p>
                      <a:r>
                        <a:rPr lang="ru-RU" sz="1200" dirty="0" smtClean="0"/>
                        <a:t>300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380</a:t>
                      </a:r>
                      <a:endParaRPr lang="ru-RU" sz="1200" dirty="0"/>
                    </a:p>
                  </a:txBody>
                  <a:tcPr/>
                </a:tc>
              </a:tr>
            </a:tbl>
          </a:graphicData>
        </a:graphic>
      </p:graphicFrame>
    </p:spTree>
    <p:extLst>
      <p:ext uri="{BB962C8B-B14F-4D97-AF65-F5344CB8AC3E}">
        <p14:creationId xmlns:p14="http://schemas.microsoft.com/office/powerpoint/2010/main" val="72834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«ГРАДОСТРОИТЕЛЬНОЕ РАЗВИТИЕ И ФОРМИРОВАНИЕ ЗЕМЕЛЬНЫХ УЧАСТКОВ В ТАХТАМУКАЙСКОМ РАЙОНЕ НА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0887934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10 698,0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6 666,0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6 400,0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6</a:t>
                      </a:r>
                      <a:r>
                        <a:rPr lang="ru-RU" sz="1400" baseline="0" dirty="0" smtClean="0"/>
                        <a:t> 400,0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6 400,0</a:t>
                      </a:r>
                      <a:endParaRPr lang="ru-RU" sz="1400" dirty="0"/>
                    </a:p>
                  </a:txBody>
                  <a:tcPr/>
                </a:tc>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устойчивого развития территории </a:t>
            </a:r>
            <a:r>
              <a:rPr lang="ru-RU" sz="1200" dirty="0" err="1" smtClean="0"/>
              <a:t>Тахтамукайского</a:t>
            </a:r>
            <a:r>
              <a:rPr lang="ru-RU" sz="1200" dirty="0" smtClean="0"/>
              <a:t> района, осуществление градостроительной деятельности при учете экологических, экономических и социальных факторов</a:t>
            </a:r>
            <a:endParaRPr lang="ru-RU" sz="1200" b="1" dirty="0" smtClean="0"/>
          </a:p>
          <a:p>
            <a:pPr algn="just" fontAlgn="auto"/>
            <a:r>
              <a:rPr lang="ru-RU" sz="1200" b="1" dirty="0" smtClean="0"/>
              <a:t>ЗАДАЧИ: </a:t>
            </a:r>
            <a:r>
              <a:rPr lang="ru-RU" sz="1200" dirty="0" smtClean="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82257989"/>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100" dirty="0" smtClean="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smtClean="0"/>
                        <a:t>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672124">
                <a:tc>
                  <a:txBody>
                    <a:bodyPr/>
                    <a:lstStyle/>
                    <a:p>
                      <a:r>
                        <a:rPr lang="ru-RU" sz="1100" dirty="0" smtClean="0"/>
                        <a:t>Прохождение государственной экспертизы проектно-сметной документации</a:t>
                      </a:r>
                      <a:r>
                        <a:rPr lang="ru-RU" sz="1100" baseline="0" dirty="0" smtClean="0"/>
                        <a:t> строительных конструкций зданий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 работ по изготовлению топографической съемки земельных участков и привязки</a:t>
                      </a:r>
                      <a:r>
                        <a:rPr lang="ru-RU" sz="1100" baseline="0" dirty="0" smtClean="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a:t>
                      </a:r>
                      <a:r>
                        <a:rPr lang="ru-RU" sz="1100" baseline="0" dirty="0" smtClean="0"/>
                        <a:t> </a:t>
                      </a:r>
                      <a:r>
                        <a:rPr lang="ru-RU" sz="1100" dirty="0" smtClean="0"/>
                        <a:t> работ по выполнению инженерно-геологических изысканий</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63835">
                <a:tc>
                  <a:txBody>
                    <a:bodyPr/>
                    <a:lstStyle/>
                    <a:p>
                      <a:r>
                        <a:rPr lang="ru-RU" sz="1100" dirty="0" smtClean="0"/>
                        <a:t>Проведение</a:t>
                      </a:r>
                      <a:r>
                        <a:rPr lang="ru-RU" sz="1100" baseline="0" dirty="0" smtClean="0"/>
                        <a:t> землеустроительных работ по описанию местоположения границ населенных пунктов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bl>
          </a:graphicData>
        </a:graphic>
      </p:graphicFrame>
    </p:spTree>
    <p:extLst>
      <p:ext uri="{BB962C8B-B14F-4D97-AF65-F5344CB8AC3E}">
        <p14:creationId xmlns:p14="http://schemas.microsoft.com/office/powerpoint/2010/main" val="4236416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«ПРОФИЛАКТИКА ПРАВОНАРУШЕНИЙ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3435254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2 729,0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7 257,0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4</a:t>
                      </a:r>
                      <a:r>
                        <a:rPr lang="ru-RU" sz="1400" baseline="0" dirty="0" smtClean="0"/>
                        <a:t> 060,0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800,0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endParaRPr lang="ru-RU" sz="1200" b="1" dirty="0" smtClean="0"/>
          </a:p>
          <a:p>
            <a:pPr algn="just" fontAlgn="auto"/>
            <a:r>
              <a:rPr lang="ru-RU" sz="1200" b="1" dirty="0" smtClean="0"/>
              <a:t>ЗАДАЧИ: </a:t>
            </a:r>
            <a:r>
              <a:rPr lang="ru-RU" sz="1200" dirty="0" smtClean="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24609689"/>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Разработка и изготовление памяток и иных информационных материалов профилактической направленности</a:t>
                      </a:r>
                      <a:endParaRPr lang="ru-RU" sz="1200" dirty="0"/>
                    </a:p>
                  </a:txBody>
                  <a:tcPr/>
                </a:tc>
                <a:tc>
                  <a:txBody>
                    <a:bodyPr/>
                    <a:lstStyle/>
                    <a:p>
                      <a:r>
                        <a:rPr lang="ru-RU" sz="1200" dirty="0" smtClean="0"/>
                        <a:t>-</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72124">
                <a:tc>
                  <a:txBody>
                    <a:bodyPr/>
                    <a:lstStyle/>
                    <a:p>
                      <a:r>
                        <a:rPr lang="ru-RU" sz="1200" dirty="0" smtClean="0"/>
                        <a:t>Приобретение и установка в местах с массовым посещением граждан, информационных</a:t>
                      </a:r>
                      <a:r>
                        <a:rPr lang="ru-RU" sz="1200" baseline="0" dirty="0" smtClean="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smtClean="0"/>
                        <a:t>-</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r>
              <a:tr h="522763">
                <a:tc>
                  <a:txBody>
                    <a:bodyPr/>
                    <a:lstStyle/>
                    <a:p>
                      <a:r>
                        <a:rPr lang="ru-RU" sz="1200" dirty="0" smtClean="0"/>
                        <a:t>Эксплуатация, совершенствование аппаратно-программного</a:t>
                      </a:r>
                      <a:r>
                        <a:rPr lang="ru-RU" sz="1200" baseline="0" dirty="0" smtClean="0"/>
                        <a:t> комплекса «безопасный город»</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661067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«ОСНОВНЫЕ МЕРОПРИЯТИЯ ПО ПРОТИВОДЕЙСТВИЮ ПРОЯВЛЕНИЙ ТЕРРОРИЗМА И ЭКСТРЕМИЗМА НА ТЕРРИТОРИИ МО «ТАХТАМУКАЙСКИЙ РАЙОН»НА 2019-2024 ГГ.»</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4735057"/>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gridCol w="1008112"/>
              </a:tblGrid>
              <a:tr h="189289">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756,0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1 637,0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smtClean="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smtClean="0"/>
              <a:t>ЗАДАЧИ: </a:t>
            </a:r>
            <a:r>
              <a:rPr lang="ru-RU" sz="1200" dirty="0" smtClean="0"/>
              <a:t>разработка и принятие мер комплексных мер по совершенствованию обеспечения безопасности </a:t>
            </a:r>
            <a:r>
              <a:rPr lang="ru-RU" sz="1200" dirty="0" err="1" smtClean="0"/>
              <a:t>Тахтамукайского</a:t>
            </a:r>
            <a:r>
              <a:rPr lang="ru-RU" sz="1200" dirty="0" smtClean="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52491907"/>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gridCol w="1080120"/>
                <a:gridCol w="1008112"/>
                <a:gridCol w="936104"/>
                <a:gridCol w="720080"/>
                <a:gridCol w="864096"/>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Эвакуационные тренировки</a:t>
                      </a:r>
                      <a:endParaRPr lang="ru-RU" sz="1200" dirty="0"/>
                    </a:p>
                  </a:txBody>
                  <a:tcPr/>
                </a:tc>
                <a:tc>
                  <a:txBody>
                    <a:bodyPr/>
                    <a:lstStyle/>
                    <a:p>
                      <a:r>
                        <a:rPr lang="ru-RU" sz="1200" dirty="0" smtClean="0"/>
                        <a:t>2</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72124">
                <a:tc>
                  <a:txBody>
                    <a:bodyPr/>
                    <a:lstStyle/>
                    <a:p>
                      <a:r>
                        <a:rPr lang="ru-RU" sz="1200" dirty="0" smtClean="0"/>
                        <a:t>Проведение дней национальных культур</a:t>
                      </a:r>
                      <a:endParaRPr lang="ru-RU" sz="12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r>
              <a:tr h="522763">
                <a:tc>
                  <a:txBody>
                    <a:bodyPr/>
                    <a:lstStyle/>
                    <a:p>
                      <a:r>
                        <a:rPr lang="ru-RU" sz="1200" dirty="0" smtClean="0"/>
                        <a:t>Проведение тематических выставок литературы по противодействию этническому и религиозному экстремизму</a:t>
                      </a:r>
                      <a:endParaRPr lang="ru-RU" sz="1200" dirty="0"/>
                    </a:p>
                  </a:txBody>
                  <a:tcPr/>
                </a:tc>
                <a:tc>
                  <a:txBody>
                    <a:bodyPr/>
                    <a:lstStyle/>
                    <a:p>
                      <a:r>
                        <a:rPr lang="ru-RU" sz="1200" dirty="0" smtClean="0"/>
                        <a:t>10</a:t>
                      </a:r>
                      <a:endParaRPr lang="ru-RU" sz="1200" dirty="0"/>
                    </a:p>
                  </a:txBody>
                  <a:tcPr/>
                </a:tc>
                <a:tc>
                  <a:txBody>
                    <a:bodyPr/>
                    <a:lstStyle/>
                    <a:p>
                      <a:r>
                        <a:rPr lang="ru-RU" sz="1200" dirty="0" smtClean="0"/>
                        <a:t>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r>
            </a:tbl>
          </a:graphicData>
        </a:graphic>
      </p:graphicFrame>
    </p:spTree>
    <p:extLst>
      <p:ext uri="{BB962C8B-B14F-4D97-AF65-F5344CB8AC3E}">
        <p14:creationId xmlns:p14="http://schemas.microsoft.com/office/powerpoint/2010/main" val="2923165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«Комплексные меры противодействия злоупотреблению наркотиками и их незаконному обороту на территории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66127039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50,0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smtClean="0"/>
          </a:p>
          <a:p>
            <a:pPr fontAlgn="auto"/>
            <a:r>
              <a:rPr lang="ru-RU" sz="1200" b="1" dirty="0" smtClean="0"/>
              <a:t>ЗАДАЧИ: </a:t>
            </a:r>
            <a:r>
              <a:rPr lang="ru-RU" sz="1200" dirty="0" smtClean="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85973860"/>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gridCol w="1080120"/>
                <a:gridCol w="1080120"/>
                <a:gridCol w="864096"/>
                <a:gridCol w="936104"/>
                <a:gridCol w="1005947"/>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2023год</a:t>
                      </a:r>
                      <a:endParaRPr lang="ru-RU" sz="1400" dirty="0"/>
                    </a:p>
                  </a:txBody>
                  <a:tcPr/>
                </a:tc>
              </a:tr>
              <a:tr h="721221">
                <a:tc>
                  <a:txBody>
                    <a:bodyPr/>
                    <a:lstStyle/>
                    <a:p>
                      <a:r>
                        <a:rPr lang="ru-RU" sz="1100" dirty="0" smtClean="0"/>
                        <a:t>Доля подростков</a:t>
                      </a:r>
                      <a:r>
                        <a:rPr lang="ru-RU" sz="1100" baseline="0" dirty="0" smtClean="0"/>
                        <a:t> и молодежи в возрасте от 11 до 24 лет, вовлеченных в профилактические мероприятия (%)</a:t>
                      </a:r>
                      <a:endParaRPr lang="ru-RU" sz="1100" dirty="0"/>
                    </a:p>
                  </a:txBody>
                  <a:tcPr/>
                </a:tc>
                <a:tc>
                  <a:txBody>
                    <a:bodyPr/>
                    <a:lstStyle/>
                    <a:p>
                      <a:r>
                        <a:rPr lang="ru-RU" sz="1200" dirty="0" smtClean="0"/>
                        <a:t>30,3</a:t>
                      </a:r>
                      <a:endParaRPr lang="ru-RU" sz="12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60</a:t>
                      </a:r>
                      <a:endParaRPr lang="ru-RU" sz="1200" dirty="0"/>
                    </a:p>
                  </a:txBody>
                  <a:tcPr/>
                </a:tc>
                <a:tc>
                  <a:txBody>
                    <a:bodyPr/>
                    <a:lstStyle/>
                    <a:p>
                      <a:r>
                        <a:rPr lang="ru-RU" sz="1200" smtClean="0"/>
                        <a:t>70</a:t>
                      </a:r>
                      <a:endParaRPr lang="ru-RU" sz="1200" dirty="0"/>
                    </a:p>
                  </a:txBody>
                  <a:tcPr/>
                </a:tc>
              </a:tr>
              <a:tr h="721221">
                <a:tc>
                  <a:txBody>
                    <a:bodyPr/>
                    <a:lstStyle/>
                    <a:p>
                      <a:r>
                        <a:rPr lang="ru-RU" sz="1100" dirty="0" smtClean="0"/>
                        <a:t>Количество антинаркотических мероприятий по сокращению незаконного потребления наркотиков</a:t>
                      </a:r>
                      <a:endParaRPr lang="ru-RU" sz="1100" dirty="0"/>
                    </a:p>
                  </a:txBody>
                  <a:tcPr/>
                </a:tc>
                <a:tc>
                  <a:txBody>
                    <a:bodyPr/>
                    <a:lstStyle/>
                    <a:p>
                      <a:r>
                        <a:rPr lang="ru-RU" sz="1200" dirty="0" smtClean="0"/>
                        <a:t>9</a:t>
                      </a:r>
                      <a:endParaRPr lang="ru-RU" sz="1200" dirty="0"/>
                    </a:p>
                  </a:txBody>
                  <a:tcPr/>
                </a:tc>
                <a:tc>
                  <a:txBody>
                    <a:bodyPr/>
                    <a:lstStyle/>
                    <a:p>
                      <a:r>
                        <a:rPr lang="ru-RU" sz="1200" dirty="0" smtClean="0"/>
                        <a:t>20</a:t>
                      </a:r>
                      <a:endParaRPr lang="ru-RU" sz="1200" dirty="0"/>
                    </a:p>
                  </a:txBody>
                  <a:tcPr/>
                </a:tc>
                <a:tc>
                  <a:txBody>
                    <a:bodyPr/>
                    <a:lstStyle/>
                    <a:p>
                      <a:r>
                        <a:rPr lang="ru-RU" sz="1200" dirty="0" smtClean="0"/>
                        <a:t>30</a:t>
                      </a:r>
                      <a:endParaRPr lang="ru-RU" sz="1200" dirty="0"/>
                    </a:p>
                  </a:txBody>
                  <a:tcPr/>
                </a:tc>
                <a:tc>
                  <a:txBody>
                    <a:bodyPr/>
                    <a:lstStyle/>
                    <a:p>
                      <a:r>
                        <a:rPr lang="ru-RU" sz="1200" dirty="0" smtClean="0"/>
                        <a:t>45</a:t>
                      </a:r>
                      <a:endParaRPr lang="ru-RU" sz="1200" dirty="0"/>
                    </a:p>
                  </a:txBody>
                  <a:tcPr/>
                </a:tc>
                <a:tc>
                  <a:txBody>
                    <a:bodyPr/>
                    <a:lstStyle/>
                    <a:p>
                      <a:r>
                        <a:rPr lang="ru-RU" sz="1200" dirty="0" smtClean="0"/>
                        <a:t>50</a:t>
                      </a:r>
                      <a:endParaRPr lang="ru-RU" sz="1200" dirty="0"/>
                    </a:p>
                  </a:txBody>
                  <a:tcPr/>
                </a:tc>
              </a:tr>
            </a:tbl>
          </a:graphicData>
        </a:graphic>
      </p:graphicFrame>
    </p:spTree>
    <p:extLst>
      <p:ext uri="{BB962C8B-B14F-4D97-AF65-F5344CB8AC3E}">
        <p14:creationId xmlns:p14="http://schemas.microsoft.com/office/powerpoint/2010/main" val="59809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БЕЗОПАСНОСТИ ДОРОЖНОГО ДВИЖЕНИЯ В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07398444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897,0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430,0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smtClean="0"/>
              <a:t>Тахтамукайского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79004170"/>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2024год</a:t>
                      </a:r>
                      <a:endParaRPr lang="ru-RU" sz="1400" dirty="0"/>
                    </a:p>
                  </a:txBody>
                  <a:tcPr/>
                </a:tc>
              </a:tr>
              <a:tr h="288032">
                <a:tc>
                  <a:txBody>
                    <a:bodyPr/>
                    <a:lstStyle/>
                    <a:p>
                      <a:r>
                        <a:rPr lang="ru-RU" sz="1100" dirty="0" smtClean="0"/>
                        <a:t>Проведение акции</a:t>
                      </a:r>
                      <a:r>
                        <a:rPr lang="ru-RU" sz="1100" baseline="0" dirty="0" smtClean="0"/>
                        <a:t> «Безопасное колесо»</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04056">
                <a:tc>
                  <a:txBody>
                    <a:bodyPr/>
                    <a:lstStyle/>
                    <a:p>
                      <a:r>
                        <a:rPr lang="ru-RU" sz="1100" dirty="0" smtClean="0"/>
                        <a:t>Проведение акции «Посвящение первоклассников в пешеходы»</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721221">
                <a:tc>
                  <a:txBody>
                    <a:bodyPr/>
                    <a:lstStyle/>
                    <a:p>
                      <a:r>
                        <a:rPr lang="ru-RU" sz="1100" dirty="0" smtClean="0"/>
                        <a:t>Разработка комплексной схемы</a:t>
                      </a:r>
                      <a:r>
                        <a:rPr lang="ru-RU" sz="1100" baseline="0" dirty="0" smtClean="0"/>
                        <a:t> организации дорожного движения на территории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Баннеры для наглядной агитации безопасности дорожного движения</a:t>
                      </a:r>
                      <a:endParaRPr lang="ru-RU" sz="1100" dirty="0"/>
                    </a:p>
                  </a:txBody>
                  <a:tcPr/>
                </a:tc>
                <a:tc>
                  <a:txBody>
                    <a:bodyPr/>
                    <a:lstStyle/>
                    <a:p>
                      <a:r>
                        <a:rPr lang="ru-RU" sz="1200" dirty="0" smtClean="0"/>
                        <a:t>-</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1964026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«САНИТАРНОЕ И ЭКОЛОГИЧЕСКОЕ БЛАГОПОЛУЧИЕ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3345187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1 139,0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3</a:t>
                      </a:r>
                      <a:r>
                        <a:rPr lang="ru-RU" sz="1200" baseline="0" dirty="0" smtClean="0"/>
                        <a:t> 550,0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75,0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санитарного и экологического состояния на территории </a:t>
            </a:r>
            <a:r>
              <a:rPr lang="ru-RU" sz="1200" dirty="0" err="1"/>
              <a:t>Т</a:t>
            </a:r>
            <a:r>
              <a:rPr lang="ru-RU" sz="1200" dirty="0" err="1" smtClean="0"/>
              <a:t>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90225711"/>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smtClean="0"/>
                        <a:t>2023 год</a:t>
                      </a:r>
                      <a:endParaRPr lang="ru-RU" sz="1400" dirty="0"/>
                    </a:p>
                  </a:txBody>
                  <a:tcPr/>
                </a:tc>
              </a:tr>
              <a:tr h="721221">
                <a:tc>
                  <a:txBody>
                    <a:bodyPr/>
                    <a:lstStyle/>
                    <a:p>
                      <a:r>
                        <a:rPr lang="ru-RU" sz="1100" dirty="0" smtClean="0"/>
                        <a:t>Разработка проектно-сметной документации на ликвидацию</a:t>
                      </a:r>
                      <a:r>
                        <a:rPr lang="ru-RU" sz="1100" baseline="0" dirty="0" smtClean="0"/>
                        <a:t> и рекультивацию объекта полигон ТБО  в </a:t>
                      </a:r>
                      <a:r>
                        <a:rPr lang="ru-RU" sz="1100" baseline="0" dirty="0" err="1" smtClean="0"/>
                        <a:t>пгт.Энем</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Приобретение баннеров для наглядной</a:t>
                      </a:r>
                      <a:r>
                        <a:rPr lang="ru-RU" sz="1100" baseline="0" dirty="0" smtClean="0"/>
                        <a:t> агитации аккуратного обращения с окружающей средой</a:t>
                      </a:r>
                      <a:endParaRPr lang="ru-RU" sz="1100" dirty="0"/>
                    </a:p>
                  </a:txBody>
                  <a:tcPr/>
                </a:tc>
                <a:tc>
                  <a:txBody>
                    <a:bodyPr/>
                    <a:lstStyle/>
                    <a:p>
                      <a:r>
                        <a:rPr lang="ru-RU" sz="1200" dirty="0" smtClean="0"/>
                        <a:t>-</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325779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«ПРОФИЛАКТИКА БЕЗНАДЗОРНОСТИ И ПРАВОНАРУШЕНИЙ СРЕДИ НЕСОВЕРШЕНОЛЕТНИХ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91506286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200,0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20300062"/>
              </p:ext>
            </p:extLst>
          </p:nvPr>
        </p:nvGraphicFramePr>
        <p:xfrm>
          <a:off x="684651" y="3429000"/>
          <a:ext cx="7702690" cy="266543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2024год</a:t>
                      </a:r>
                      <a:endParaRPr lang="ru-RU" sz="1400" dirty="0"/>
                    </a:p>
                  </a:txBody>
                  <a:tcPr/>
                </a:tc>
              </a:tr>
              <a:tr h="576064">
                <a:tc>
                  <a:txBody>
                    <a:bodyPr/>
                    <a:lstStyle/>
                    <a:p>
                      <a:r>
                        <a:rPr lang="ru-RU" sz="1100" dirty="0" smtClean="0"/>
                        <a:t>Количество детей,</a:t>
                      </a:r>
                      <a:r>
                        <a:rPr lang="ru-RU" sz="1100" baseline="0" dirty="0" smtClean="0"/>
                        <a:t> привлеченных дополнительно к занятиям в кружках по месту жительства</a:t>
                      </a:r>
                      <a:endParaRPr lang="ru-RU" sz="1100" dirty="0"/>
                    </a:p>
                  </a:txBody>
                  <a:tcPr/>
                </a:tc>
                <a:tc>
                  <a:txBody>
                    <a:bodyPr/>
                    <a:lstStyle/>
                    <a:p>
                      <a:r>
                        <a:rPr lang="ru-RU" sz="1200" dirty="0" smtClean="0"/>
                        <a:t>40</a:t>
                      </a:r>
                      <a:endParaRPr lang="ru-RU" sz="1200" dirty="0"/>
                    </a:p>
                  </a:txBody>
                  <a:tcPr/>
                </a:tc>
                <a:tc>
                  <a:txBody>
                    <a:bodyPr/>
                    <a:lstStyle/>
                    <a:p>
                      <a:r>
                        <a:rPr lang="ru-RU" sz="1200" dirty="0" smtClean="0"/>
                        <a:t>49</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504056">
                <a:tc>
                  <a:txBody>
                    <a:bodyPr/>
                    <a:lstStyle/>
                    <a:p>
                      <a:r>
                        <a:rPr lang="ru-RU" sz="1100" dirty="0" smtClean="0"/>
                        <a:t>Уровень преступности среди несовершеннолетних</a:t>
                      </a:r>
                      <a:endParaRPr lang="ru-RU" sz="1100" dirty="0"/>
                    </a:p>
                  </a:txBody>
                  <a:tcPr/>
                </a:tc>
                <a:tc>
                  <a:txBody>
                    <a:bodyPr/>
                    <a:lstStyle/>
                    <a:p>
                      <a:r>
                        <a:rPr lang="ru-RU" sz="1200" dirty="0" smtClean="0"/>
                        <a:t>12</a:t>
                      </a:r>
                      <a:endParaRPr lang="ru-RU" sz="1200" dirty="0"/>
                    </a:p>
                  </a:txBody>
                  <a:tcPr/>
                </a:tc>
                <a:tc>
                  <a:txBody>
                    <a:bodyPr/>
                    <a:lstStyle/>
                    <a:p>
                      <a:r>
                        <a:rPr lang="ru-RU" sz="1200" dirty="0" smtClean="0"/>
                        <a:t>8</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721221">
                <a:tc>
                  <a:txBody>
                    <a:bodyPr/>
                    <a:lstStyle/>
                    <a:p>
                      <a:r>
                        <a:rPr lang="ru-RU" sz="1100" dirty="0" smtClean="0"/>
                        <a:t>Количество мест для трудовой занятости подростков</a:t>
                      </a:r>
                      <a:endParaRPr lang="ru-RU" sz="1100" dirty="0"/>
                    </a:p>
                  </a:txBody>
                  <a:tcPr/>
                </a:tc>
                <a:tc>
                  <a:txBody>
                    <a:bodyPr/>
                    <a:lstStyle/>
                    <a:p>
                      <a:r>
                        <a:rPr lang="ru-RU" sz="1200" dirty="0" smtClean="0"/>
                        <a:t>9</a:t>
                      </a:r>
                      <a:endParaRPr lang="ru-RU" sz="1200" dirty="0"/>
                    </a:p>
                  </a:txBody>
                  <a:tcPr/>
                </a:tc>
                <a:tc>
                  <a:txBody>
                    <a:bodyPr/>
                    <a:lstStyle/>
                    <a:p>
                      <a:r>
                        <a:rPr lang="ru-RU" sz="1200" dirty="0" smtClean="0"/>
                        <a:t>8</a:t>
                      </a:r>
                      <a:endParaRPr lang="ru-RU" sz="1200" dirty="0"/>
                    </a:p>
                  </a:txBody>
                  <a:tcPr/>
                </a:tc>
                <a:tc>
                  <a:txBody>
                    <a:bodyPr/>
                    <a:lstStyle/>
                    <a:p>
                      <a:r>
                        <a:rPr lang="ru-RU" sz="1200" dirty="0" smtClean="0"/>
                        <a:t>10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768287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«ЭНЕРГОСБЕРЕЖЕНИЕ И  ЭНЕРГОЭФФЕКТИВНОСТЬ НА ОБЪЕКТАХ СОЦИАЛЬНОЙ СФЕРЫ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38934432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1 000,0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500,0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466,0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500,0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smtClean="0"/>
          </a:p>
          <a:p>
            <a:pPr fontAlgn="auto"/>
            <a:r>
              <a:rPr lang="ru-RU" sz="1200" b="1" dirty="0" smtClean="0"/>
              <a:t>ЗАДАЧИ: </a:t>
            </a:r>
            <a:r>
              <a:rPr lang="ru-RU" sz="1200" dirty="0" smtClean="0"/>
              <a:t>активная пропаганда </a:t>
            </a:r>
            <a:r>
              <a:rPr lang="ru-RU" sz="1200" dirty="0" err="1" smtClean="0"/>
              <a:t>энерго</a:t>
            </a:r>
            <a:r>
              <a:rPr lang="ru-RU" sz="1200" dirty="0" smtClean="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723686623"/>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Удельный расход</a:t>
                      </a:r>
                      <a:r>
                        <a:rPr lang="ru-RU" sz="1100" baseline="0" dirty="0" smtClean="0"/>
                        <a:t> электроэнергии  (кВт/</a:t>
                      </a:r>
                      <a:r>
                        <a:rPr lang="ru-RU" sz="1100" baseline="0" dirty="0" err="1" smtClean="0"/>
                        <a:t>кв</a:t>
                      </a:r>
                      <a:r>
                        <a:rPr lang="ru-RU" sz="1100" baseline="0" dirty="0" smtClean="0"/>
                        <a:t>)</a:t>
                      </a:r>
                      <a:endParaRPr lang="ru-RU" sz="1100" dirty="0"/>
                    </a:p>
                  </a:txBody>
                  <a:tcPr/>
                </a:tc>
                <a:tc>
                  <a:txBody>
                    <a:bodyPr/>
                    <a:lstStyle/>
                    <a:p>
                      <a:r>
                        <a:rPr lang="ru-RU" sz="1200" dirty="0" smtClean="0"/>
                        <a:t>93000</a:t>
                      </a:r>
                      <a:endParaRPr lang="ru-RU" sz="1200" dirty="0"/>
                    </a:p>
                  </a:txBody>
                  <a:tcPr/>
                </a:tc>
                <a:tc>
                  <a:txBody>
                    <a:bodyPr/>
                    <a:lstStyle/>
                    <a:p>
                      <a:r>
                        <a:rPr lang="ru-RU" sz="1200" dirty="0" smtClean="0"/>
                        <a:t>36000</a:t>
                      </a:r>
                      <a:endParaRPr lang="ru-RU" sz="1200" dirty="0"/>
                    </a:p>
                  </a:txBody>
                  <a:tcPr/>
                </a:tc>
                <a:tc>
                  <a:txBody>
                    <a:bodyPr/>
                    <a:lstStyle/>
                    <a:p>
                      <a:r>
                        <a:rPr lang="ru-RU" sz="1200" dirty="0" smtClean="0"/>
                        <a:t>14000</a:t>
                      </a:r>
                      <a:endParaRPr lang="ru-RU" sz="1200" dirty="0"/>
                    </a:p>
                  </a:txBody>
                  <a:tcPr/>
                </a:tc>
                <a:tc>
                  <a:txBody>
                    <a:bodyPr/>
                    <a:lstStyle/>
                    <a:p>
                      <a:r>
                        <a:rPr lang="ru-RU" sz="1200" dirty="0" smtClean="0"/>
                        <a:t>56000</a:t>
                      </a:r>
                      <a:endParaRPr lang="ru-RU" sz="1200" dirty="0"/>
                    </a:p>
                  </a:txBody>
                  <a:tcPr/>
                </a:tc>
                <a:tc>
                  <a:txBody>
                    <a:bodyPr/>
                    <a:lstStyle/>
                    <a:p>
                      <a:r>
                        <a:rPr lang="ru-RU" sz="1200" dirty="0" smtClean="0"/>
                        <a:t>59000</a:t>
                      </a:r>
                    </a:p>
                    <a:p>
                      <a:endParaRPr lang="ru-RU" sz="1200" dirty="0"/>
                    </a:p>
                  </a:txBody>
                  <a:tcPr/>
                </a:tc>
              </a:tr>
              <a:tr h="550912">
                <a:tc>
                  <a:txBody>
                    <a:bodyPr/>
                    <a:lstStyle/>
                    <a:p>
                      <a:r>
                        <a:rPr lang="ru-RU" sz="1100" dirty="0" smtClean="0"/>
                        <a:t>Удельный расход тепловой энергии </a:t>
                      </a:r>
                      <a:endParaRPr lang="ru-RU" sz="1100" dirty="0"/>
                    </a:p>
                  </a:txBody>
                  <a:tcPr/>
                </a:tc>
                <a:tc>
                  <a:txBody>
                    <a:bodyPr/>
                    <a:lstStyle/>
                    <a:p>
                      <a:r>
                        <a:rPr lang="ru-RU" sz="1200" dirty="0" smtClean="0"/>
                        <a:t>1156</a:t>
                      </a:r>
                      <a:endParaRPr lang="ru-RU" sz="1200" dirty="0"/>
                    </a:p>
                  </a:txBody>
                  <a:tcPr/>
                </a:tc>
                <a:tc>
                  <a:txBody>
                    <a:bodyPr/>
                    <a:lstStyle/>
                    <a:p>
                      <a:r>
                        <a:rPr lang="ru-RU" sz="1200" dirty="0" smtClean="0"/>
                        <a:t>85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r>
              <a:tr h="721221">
                <a:tc>
                  <a:txBody>
                    <a:bodyPr/>
                    <a:lstStyle/>
                    <a:p>
                      <a:r>
                        <a:rPr lang="ru-RU" sz="1100" dirty="0" smtClean="0"/>
                        <a:t>Удельный расход холодной воды</a:t>
                      </a:r>
                      <a:endParaRPr lang="ru-RU" sz="1100" dirty="0"/>
                    </a:p>
                  </a:txBody>
                  <a:tcPr/>
                </a:tc>
                <a:tc>
                  <a:txBody>
                    <a:bodyPr/>
                    <a:lstStyle/>
                    <a:p>
                      <a:r>
                        <a:rPr lang="ru-RU" sz="1200" dirty="0" smtClean="0"/>
                        <a:t>6820</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«ГАРМОНИЗАЦИЯ  МЕЖНАЦИОНАЛЬНЫХ ОТНОШЕНИЙ И РАЗВИТИЯ НАЦИОНАЛЬНЫХ КУЛЬТУР НА ТЕРРИТОРИИ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6417696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50,0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smtClean="0"/>
              <a:t> </a:t>
            </a:r>
            <a:endParaRPr lang="ru-RU" sz="1200" b="1" dirty="0"/>
          </a:p>
          <a:p>
            <a:pPr fontAlgn="auto"/>
            <a:r>
              <a:rPr lang="ru-RU" sz="1200" b="1" dirty="0" smtClean="0"/>
              <a:t>ЗАДАЧИ: </a:t>
            </a:r>
            <a:r>
              <a:rPr lang="ru-RU" sz="1200" dirty="0" smtClean="0"/>
              <a:t>развитие национальных культур народов, проживающих на территории МО «</a:t>
            </a:r>
            <a:r>
              <a:rPr lang="ru-RU" sz="1200" dirty="0" err="1" smtClean="0"/>
              <a:t>Тахтамукайский</a:t>
            </a:r>
            <a:r>
              <a:rPr lang="ru-RU" sz="1200" dirty="0" smtClean="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3620166"/>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50912">
                <a:tc>
                  <a:txBody>
                    <a:bodyPr/>
                    <a:lstStyle/>
                    <a:p>
                      <a:r>
                        <a:rPr lang="ru-RU" sz="1100" dirty="0" smtClean="0"/>
                        <a:t>Количество</a:t>
                      </a:r>
                      <a:r>
                        <a:rPr lang="ru-RU" sz="1100" baseline="0" dirty="0" smtClean="0"/>
                        <a:t> опубликованных материалов в сфере </a:t>
                      </a:r>
                      <a:r>
                        <a:rPr lang="ru-RU" sz="1100" baseline="0" dirty="0" err="1" smtClean="0"/>
                        <a:t>этноконфесиональных</a:t>
                      </a:r>
                      <a:r>
                        <a:rPr lang="ru-RU" sz="1100" baseline="0" dirty="0" smtClean="0"/>
                        <a:t> отношений</a:t>
                      </a:r>
                      <a:endParaRPr lang="ru-RU" sz="11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721221">
                <a:tc>
                  <a:txBody>
                    <a:bodyPr/>
                    <a:lstStyle/>
                    <a:p>
                      <a:r>
                        <a:rPr lang="ru-RU" sz="1100" dirty="0" smtClean="0"/>
                        <a:t>Количество проведенных заседаний с участием представителей межнациональных и </a:t>
                      </a:r>
                      <a:r>
                        <a:rPr lang="ru-RU" sz="1100" dirty="0" err="1" smtClean="0"/>
                        <a:t>этноконфесиональных</a:t>
                      </a:r>
                      <a:r>
                        <a:rPr lang="ru-RU" sz="1100" dirty="0" smtClean="0"/>
                        <a:t> объединений.</a:t>
                      </a:r>
                      <a:endParaRPr lang="ru-RU" sz="11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bl>
          </a:graphicData>
        </a:graphic>
      </p:graphicFrame>
    </p:spTree>
    <p:extLst>
      <p:ext uri="{BB962C8B-B14F-4D97-AF65-F5344CB8AC3E}">
        <p14:creationId xmlns:p14="http://schemas.microsoft.com/office/powerpoint/2010/main" val="619098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СОЦИАЛЬНО-ЗНАЧИМЫХ ОБЪЕКТОВ ЖИЗНЕОБЕСПЕЧЕНИЯ РЕЗЕРВНЫМИ ИСТОЧНИКАМИ ЭНЕРГОСБЕРЕЖЕНИЯ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7276263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2 300,0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1 490,0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1 580,0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smtClean="0"/>
              <a:t> </a:t>
            </a:r>
            <a:endParaRPr lang="ru-RU" sz="1200" b="1" dirty="0"/>
          </a:p>
          <a:p>
            <a:pPr fontAlgn="auto"/>
            <a:r>
              <a:rPr lang="ru-RU" sz="1200" b="1" dirty="0" smtClean="0"/>
              <a:t>ЗАДАЧИ: </a:t>
            </a:r>
            <a:r>
              <a:rPr lang="ru-RU" sz="1200" dirty="0" smtClean="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25945442"/>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Приобретение дизельной электростанции (</a:t>
                      </a:r>
                      <a:r>
                        <a:rPr lang="ru-RU" sz="1100" dirty="0" err="1" smtClean="0"/>
                        <a:t>шт</a:t>
                      </a:r>
                      <a:r>
                        <a:rPr lang="ru-RU" sz="1100" dirty="0" smtClean="0"/>
                        <a:t>)</a:t>
                      </a:r>
                      <a:endParaRPr lang="ru-RU" sz="1100" dirty="0"/>
                    </a:p>
                  </a:txBody>
                  <a:tcPr/>
                </a:tc>
                <a:tc>
                  <a:txBody>
                    <a:bodyPr/>
                    <a:lstStyle/>
                    <a:p>
                      <a:r>
                        <a:rPr lang="ru-RU" sz="1200" dirty="0" smtClean="0"/>
                        <a:t>4</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50912">
                <a:tc>
                  <a:txBody>
                    <a:bodyPr/>
                    <a:lstStyle/>
                    <a:p>
                      <a:r>
                        <a:rPr lang="ru-RU" sz="1100" dirty="0" smtClean="0"/>
                        <a:t>Изготовление программы энергосбережения (</a:t>
                      </a:r>
                      <a:r>
                        <a:rPr lang="ru-RU" sz="1100" dirty="0" err="1" smtClean="0"/>
                        <a:t>шт</a:t>
                      </a:r>
                      <a:r>
                        <a:rPr lang="ru-RU" sz="1100" dirty="0" smtClean="0"/>
                        <a:t>)</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Оборудование муниципальных учреждений окнами (</a:t>
                      </a:r>
                      <a:r>
                        <a:rPr lang="ru-RU" sz="1100" dirty="0" err="1" smtClean="0"/>
                        <a:t>шт</a:t>
                      </a:r>
                      <a:r>
                        <a:rPr lang="ru-RU" sz="1100" dirty="0" smtClean="0"/>
                        <a:t>)</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487604834"/>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53 292,0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59 442,0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36 721,0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37 015,0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35 934,0</a:t>
                      </a:r>
                      <a:endParaRPr lang="ru-RU" sz="1400" dirty="0"/>
                    </a:p>
                  </a:txBody>
                  <a:tcPr/>
                </a:tc>
              </a:tr>
            </a:tbl>
          </a:graphicData>
        </a:graphic>
      </p:graphicFrame>
      <p:sp>
        <p:nvSpPr>
          <p:cNvPr id="4" name="Объект 3"/>
          <p:cNvSpPr>
            <a:spLocks noGrp="1"/>
          </p:cNvSpPr>
          <p:nvPr>
            <p:ph sz="quarter" idx="14"/>
          </p:nvPr>
        </p:nvSpPr>
        <p:spPr>
          <a:xfrm>
            <a:off x="683568" y="908720"/>
            <a:ext cx="5616624" cy="2304256"/>
          </a:xfrm>
        </p:spPr>
        <p:txBody>
          <a:bodyPr>
            <a:normAutofit/>
          </a:bodyPr>
          <a:lstStyle/>
          <a:p>
            <a:r>
              <a:rPr lang="ru-RU" sz="1200" b="1" dirty="0" smtClean="0"/>
              <a:t>ЦЕЛЬ: </a:t>
            </a:r>
            <a:r>
              <a:rPr lang="ru-RU" sz="1200" dirty="0" smtClean="0"/>
              <a:t>обеспечение долгосрочной устойчивости бюджетной системы МО «</a:t>
            </a:r>
            <a:r>
              <a:rPr lang="ru-RU" sz="1200" dirty="0" err="1" smtClean="0"/>
              <a:t>Тахтамукайский</a:t>
            </a:r>
            <a:r>
              <a:rPr lang="ru-RU" sz="1200" dirty="0" smtClean="0"/>
              <a:t> район» посредством эффективного управления муниципальными финансами .</a:t>
            </a:r>
          </a:p>
          <a:p>
            <a:r>
              <a:rPr lang="ru-RU" sz="1200" b="1" dirty="0" smtClean="0"/>
              <a:t>ЗАДАЧИ: </a:t>
            </a:r>
            <a:r>
              <a:rPr lang="ru-RU" sz="1200" dirty="0" smtClean="0"/>
              <a:t>повышение эффективности управления муниципальными финансами в МО «</a:t>
            </a:r>
            <a:r>
              <a:rPr lang="ru-RU" sz="1200" dirty="0" err="1" smtClean="0"/>
              <a:t>Тахтамукайский</a:t>
            </a:r>
            <a:r>
              <a:rPr lang="ru-RU" sz="1200" dirty="0" smtClean="0"/>
              <a:t> район»; организация и обеспечение бюджетного процесса в МО «</a:t>
            </a:r>
            <a:r>
              <a:rPr lang="ru-RU" sz="1200" dirty="0" err="1" smtClean="0"/>
              <a:t>Тахтамукайский</a:t>
            </a:r>
            <a:r>
              <a:rPr lang="ru-RU" sz="1200" dirty="0" smtClean="0"/>
              <a:t> район»; эффективное управление муниципальным долгом МО «</a:t>
            </a:r>
            <a:r>
              <a:rPr lang="ru-RU" sz="1200" dirty="0" err="1" smtClean="0"/>
              <a:t>Тахтамукайский</a:t>
            </a:r>
            <a:r>
              <a:rPr lang="ru-RU" sz="1200" dirty="0" smtClean="0"/>
              <a:t> район»; обеспечение реализации муниципальной программы МО «</a:t>
            </a:r>
            <a:r>
              <a:rPr lang="ru-RU" sz="1200" dirty="0" err="1" smtClean="0"/>
              <a:t>Тахтамукайский</a:t>
            </a:r>
            <a:r>
              <a:rPr lang="ru-RU" sz="12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055907613"/>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a:t>
                      </a:r>
                      <a:r>
                        <a:rPr lang="ru-RU" sz="1400" baseline="0" dirty="0" smtClean="0"/>
                        <a:t> </a:t>
                      </a:r>
                      <a:r>
                        <a:rPr lang="ru-RU" sz="1400" dirty="0" smtClean="0"/>
                        <a:t>год</a:t>
                      </a:r>
                      <a:endParaRPr lang="ru-RU" sz="1400" dirty="0"/>
                    </a:p>
                  </a:txBody>
                  <a:tcPr/>
                </a:tc>
                <a:tc>
                  <a:txBody>
                    <a:bodyPr/>
                    <a:lstStyle/>
                    <a:p>
                      <a:pPr algn="ctr"/>
                      <a:r>
                        <a:rPr lang="ru-RU" sz="1400" dirty="0" smtClean="0"/>
                        <a:t>2022год</a:t>
                      </a:r>
                      <a:endParaRPr lang="ru-RU" sz="1400" dirty="0"/>
                    </a:p>
                  </a:txBody>
                  <a:tcPr/>
                </a:tc>
                <a:tc>
                  <a:txBody>
                    <a:bodyPr/>
                    <a:lstStyle/>
                    <a:p>
                      <a:pPr algn="ctr"/>
                      <a:r>
                        <a:rPr lang="ru-RU" sz="1400" dirty="0" smtClean="0"/>
                        <a:t>2023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115,4</a:t>
                      </a:r>
                      <a:endParaRPr lang="ru-RU" sz="1200" dirty="0"/>
                    </a:p>
                  </a:txBody>
                  <a:tcPr/>
                </a:tc>
                <a:tc>
                  <a:txBody>
                    <a:bodyPr/>
                    <a:lstStyle/>
                    <a:p>
                      <a:r>
                        <a:rPr lang="ru-RU" sz="1200" dirty="0" smtClean="0"/>
                        <a:t>98,5</a:t>
                      </a:r>
                      <a:endParaRPr lang="ru-RU" sz="1200" dirty="0"/>
                    </a:p>
                  </a:txBody>
                  <a:tcPr/>
                </a:tc>
                <a:tc>
                  <a:txBody>
                    <a:bodyPr/>
                    <a:lstStyle/>
                    <a:p>
                      <a:r>
                        <a:rPr lang="ru-RU" sz="1200" dirty="0" smtClean="0"/>
                        <a:t>99,9</a:t>
                      </a:r>
                      <a:endParaRPr lang="ru-RU" sz="1200" dirty="0"/>
                    </a:p>
                  </a:txBody>
                  <a:tcPr/>
                </a:tc>
                <a:tc>
                  <a:txBody>
                    <a:bodyPr/>
                    <a:lstStyle/>
                    <a:p>
                      <a:r>
                        <a:rPr lang="ru-RU" sz="1200" dirty="0" smtClean="0"/>
                        <a:t>104,5</a:t>
                      </a:r>
                    </a:p>
                    <a:p>
                      <a:endParaRPr lang="ru-RU" sz="1200" dirty="0"/>
                    </a:p>
                  </a:txBody>
                  <a:tcPr/>
                </a:tc>
                <a:tc>
                  <a:txBody>
                    <a:bodyPr/>
                    <a:lstStyle/>
                    <a:p>
                      <a:r>
                        <a:rPr lang="ru-RU" sz="1200" dirty="0" smtClean="0"/>
                        <a:t>104,5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11845</a:t>
                      </a:r>
                      <a:endParaRPr lang="ru-RU" sz="1200" dirty="0"/>
                    </a:p>
                  </a:txBody>
                  <a:tcPr/>
                </a:tc>
                <a:tc>
                  <a:txBody>
                    <a:bodyPr/>
                    <a:lstStyle/>
                    <a:p>
                      <a:r>
                        <a:rPr lang="ru-RU" sz="1200" dirty="0" smtClean="0"/>
                        <a:t>11</a:t>
                      </a:r>
                      <a:r>
                        <a:rPr lang="ru-RU" sz="1200" baseline="0" dirty="0" smtClean="0"/>
                        <a:t> 419</a:t>
                      </a:r>
                      <a:endParaRPr lang="ru-RU" sz="1200" dirty="0"/>
                    </a:p>
                  </a:txBody>
                  <a:tcPr/>
                </a:tc>
                <a:tc>
                  <a:txBody>
                    <a:bodyPr/>
                    <a:lstStyle/>
                    <a:p>
                      <a:r>
                        <a:rPr lang="ru-RU" sz="1200" dirty="0" smtClean="0"/>
                        <a:t>11</a:t>
                      </a:r>
                      <a:r>
                        <a:rPr lang="ru-RU" sz="1200" baseline="0" dirty="0" smtClean="0"/>
                        <a:t> 408</a:t>
                      </a:r>
                      <a:endParaRPr lang="ru-RU" sz="1200" dirty="0"/>
                    </a:p>
                  </a:txBody>
                  <a:tcPr/>
                </a:tc>
                <a:tc>
                  <a:txBody>
                    <a:bodyPr/>
                    <a:lstStyle/>
                    <a:p>
                      <a:r>
                        <a:rPr lang="ru-RU" sz="1200" dirty="0" smtClean="0"/>
                        <a:t>11</a:t>
                      </a:r>
                      <a:r>
                        <a:rPr lang="ru-RU" sz="1200" baseline="0" dirty="0" smtClean="0"/>
                        <a:t> 926</a:t>
                      </a:r>
                      <a:endParaRPr lang="ru-RU" sz="1200" dirty="0"/>
                    </a:p>
                  </a:txBody>
                  <a:tcPr/>
                </a:tc>
                <a:tc>
                  <a:txBody>
                    <a:bodyPr/>
                    <a:lstStyle/>
                    <a:p>
                      <a:r>
                        <a:rPr lang="ru-RU" sz="1200" dirty="0" smtClean="0"/>
                        <a:t>12</a:t>
                      </a:r>
                      <a:r>
                        <a:rPr lang="ru-RU" sz="1200" baseline="0" dirty="0" smtClean="0"/>
                        <a:t> 463</a:t>
                      </a:r>
                      <a:endParaRPr lang="ru-RU" sz="1200" dirty="0"/>
                    </a:p>
                  </a:txBody>
                  <a:tcPr/>
                </a:tc>
              </a:tr>
            </a:tbl>
          </a:graphicData>
        </a:graphic>
      </p:graphicFrame>
    </p:spTree>
    <p:extLst>
      <p:ext uri="{BB962C8B-B14F-4D97-AF65-F5344CB8AC3E}">
        <p14:creationId xmlns:p14="http://schemas.microsoft.com/office/powerpoint/2010/main" val="1037930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«УЛУЧШЕНИЕ ДЕМОГРАФИЧЕСКОЙ СИТУАЦИИ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5074692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135,0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800,0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800,0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300,0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smtClean="0"/>
          </a:p>
          <a:p>
            <a:pPr fontAlgn="auto"/>
            <a:r>
              <a:rPr lang="ru-RU" sz="1200" b="1" dirty="0" smtClean="0"/>
              <a:t>ЗАДАЧИ: </a:t>
            </a:r>
            <a:r>
              <a:rPr lang="ru-RU" sz="1200" dirty="0" smtClean="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631358995"/>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Приобретение новогодних</a:t>
                      </a:r>
                      <a:r>
                        <a:rPr lang="ru-RU" sz="1100" baseline="0" dirty="0" smtClean="0"/>
                        <a:t> подарков для детей-сирот (</a:t>
                      </a:r>
                      <a:r>
                        <a:rPr lang="ru-RU" sz="1100" baseline="0" dirty="0" err="1" smtClean="0"/>
                        <a:t>шт</a:t>
                      </a:r>
                      <a:r>
                        <a:rPr lang="ru-RU" sz="1100" baseline="0" dirty="0" smtClean="0"/>
                        <a:t>)</a:t>
                      </a:r>
                      <a:endParaRPr lang="ru-RU" sz="1100" dirty="0"/>
                    </a:p>
                  </a:txBody>
                  <a:tcPr/>
                </a:tc>
                <a:tc>
                  <a:txBody>
                    <a:bodyPr/>
                    <a:lstStyle/>
                    <a:p>
                      <a:r>
                        <a:rPr lang="ru-RU" sz="1200" dirty="0" smtClean="0"/>
                        <a:t>85</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9384">
                <a:tc>
                  <a:txBody>
                    <a:bodyPr/>
                    <a:lstStyle/>
                    <a:p>
                      <a:r>
                        <a:rPr lang="ru-RU" sz="1100" dirty="0" smtClean="0"/>
                        <a:t>Проведение мероприятия</a:t>
                      </a:r>
                      <a:r>
                        <a:rPr lang="ru-RU" sz="1100" baseline="0" dirty="0" smtClean="0"/>
                        <a:t> по чествованию близнецов</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4056">
                <a:tc>
                  <a:txBody>
                    <a:bodyPr/>
                    <a:lstStyle/>
                    <a:p>
                      <a:r>
                        <a:rPr lang="ru-RU" sz="1100" dirty="0" smtClean="0"/>
                        <a:t>Изготовление обложек на свидетельства о рождении ребенка и заключении брака (</a:t>
                      </a:r>
                      <a:r>
                        <a:rPr lang="ru-RU" sz="1100" dirty="0" err="1" smtClean="0"/>
                        <a:t>шт</a:t>
                      </a:r>
                      <a:r>
                        <a:rPr lang="ru-RU" sz="110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r>
              <a:tr h="721221">
                <a:tc>
                  <a:txBody>
                    <a:bodyPr/>
                    <a:lstStyle/>
                    <a:p>
                      <a:r>
                        <a:rPr lang="ru-RU" sz="1100" dirty="0" smtClean="0"/>
                        <a:t>Подарки для вручения родителям, зарегистрировавших  своих детей в отделах ЗАГС </a:t>
                      </a:r>
                      <a:r>
                        <a:rPr lang="ru-RU" sz="1100" dirty="0" err="1" smtClean="0"/>
                        <a:t>Тахтамукайского</a:t>
                      </a:r>
                      <a:r>
                        <a:rPr lang="ru-RU" sz="1100" dirty="0" smtClean="0"/>
                        <a:t> района</a:t>
                      </a:r>
                      <a:endParaRPr lang="ru-RU" sz="1100" dirty="0"/>
                    </a:p>
                  </a:txBody>
                  <a:tcPr/>
                </a:tc>
                <a:tc>
                  <a:txBody>
                    <a:bodyPr/>
                    <a:lstStyle/>
                    <a:p>
                      <a:r>
                        <a:rPr lang="ru-RU" sz="1200" dirty="0" smtClean="0"/>
                        <a:t>-</a:t>
                      </a:r>
                      <a:endParaRPr lang="ru-RU" sz="1200" dirty="0"/>
                    </a:p>
                  </a:txBody>
                  <a:tcPr/>
                </a:tc>
                <a:tc>
                  <a:txBody>
                    <a:bodyPr/>
                    <a:lstStyle/>
                    <a:p>
                      <a:r>
                        <a:rPr lang="ru-RU" sz="1200" dirty="0" smtClean="0"/>
                        <a:t>650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«УСТОЙЧИВОЕ РАЗВИТИЕ СЕЛЬСКИХ ТЕРРИТОРИЙ В  ТАХТАМУКАЙСКОМ РАЙОНЕ»  на 2021-2024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81617311"/>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smtClean="0"/>
          </a:p>
          <a:p>
            <a:pPr fontAlgn="auto"/>
            <a:r>
              <a:rPr lang="ru-RU" sz="1200" b="1" dirty="0" smtClean="0"/>
              <a:t>ЗАДАЧИ: </a:t>
            </a:r>
            <a:r>
              <a:rPr lang="ru-RU" sz="1200" dirty="0" smtClean="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88749513"/>
              </p:ext>
            </p:extLst>
          </p:nvPr>
        </p:nvGraphicFramePr>
        <p:xfrm>
          <a:off x="684650" y="3429000"/>
          <a:ext cx="7343733" cy="2562949"/>
        </p:xfrm>
        <a:graphic>
          <a:graphicData uri="http://schemas.openxmlformats.org/drawingml/2006/table">
            <a:tbl>
              <a:tblPr firstRow="1" bandRow="1">
                <a:tableStyleId>{5C22544A-7EE6-4342-B048-85BDC9FD1C3A}</a:tableStyleId>
              </a:tblPr>
              <a:tblGrid>
                <a:gridCol w="4392945"/>
                <a:gridCol w="908635"/>
                <a:gridCol w="984355"/>
                <a:gridCol w="1057798"/>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Ввод</a:t>
                      </a:r>
                      <a:r>
                        <a:rPr lang="ru-RU" sz="1100" baseline="0" dirty="0" smtClean="0"/>
                        <a:t> 1998 </a:t>
                      </a:r>
                      <a:r>
                        <a:rPr lang="ru-RU" sz="1100" baseline="0" dirty="0" err="1" smtClean="0"/>
                        <a:t>кв.м</a:t>
                      </a:r>
                      <a:r>
                        <a:rPr lang="ru-RU" sz="1100" baseline="0" dirty="0" smtClean="0"/>
                        <a:t>. жилья для граждан, проживающих в сельской местности</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550912">
                <a:tc>
                  <a:txBody>
                    <a:bodyPr/>
                    <a:lstStyle/>
                    <a:p>
                      <a:r>
                        <a:rPr lang="ru-RU" sz="1100" dirty="0" smtClean="0"/>
                        <a:t>Ввод в действие 2,5 км. распределительных газовых сетей</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721221">
                <a:tc>
                  <a:txBody>
                    <a:bodyPr/>
                    <a:lstStyle/>
                    <a:p>
                      <a:r>
                        <a:rPr lang="ru-RU" sz="1100" dirty="0" smtClean="0"/>
                        <a:t>Ввод в действие 42,1 </a:t>
                      </a:r>
                      <a:r>
                        <a:rPr lang="ru-RU" sz="1100" dirty="0" err="1" smtClean="0"/>
                        <a:t>км.локальных</a:t>
                      </a:r>
                      <a:r>
                        <a:rPr lang="ru-RU" sz="1100" dirty="0" smtClean="0"/>
                        <a:t> водопроводов</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633025738"/>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gridCol w="1008112"/>
              </a:tblGrid>
              <a:tr h="145243">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23 831,0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11 607,0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5 310,0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03710464"/>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a:t>
                      </a:r>
                      <a:r>
                        <a:rPr lang="ru-RU" sz="1400" baseline="0" dirty="0" smtClean="0"/>
                        <a:t> </a:t>
                      </a:r>
                      <a:r>
                        <a:rPr lang="ru-RU" sz="1400" dirty="0" smtClean="0"/>
                        <a:t>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20</a:t>
                      </a:r>
                      <a:endParaRPr lang="ru-RU" sz="1200" dirty="0"/>
                    </a:p>
                  </a:txBody>
                  <a:tcPr/>
                </a:tc>
                <a:tc>
                  <a:txBody>
                    <a:bodyPr/>
                    <a:lstStyle/>
                    <a:p>
                      <a:r>
                        <a:rPr lang="ru-RU" sz="1200" dirty="0" smtClean="0"/>
                        <a:t>12</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02063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2021 </a:t>
            </a:r>
            <a:r>
              <a:rPr lang="ru-RU" sz="1400" dirty="0"/>
              <a:t>ГОД И НА ПЕРИОД ДО </a:t>
            </a:r>
            <a:r>
              <a:rPr lang="ru-RU" sz="1400" dirty="0" smtClean="0"/>
              <a:t>2023 </a:t>
            </a:r>
            <a:r>
              <a:rPr lang="ru-RU" sz="1400" dirty="0"/>
              <a:t>ГОДА</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819441659"/>
              </p:ext>
            </p:extLst>
          </p:nvPr>
        </p:nvGraphicFramePr>
        <p:xfrm>
          <a:off x="1042989" y="764700"/>
          <a:ext cx="7129459" cy="5184582"/>
        </p:xfrm>
        <a:graphic>
          <a:graphicData uri="http://schemas.openxmlformats.org/drawingml/2006/table">
            <a:tbl>
              <a:tblPr>
                <a:tableStyleId>{5C22544A-7EE6-4342-B048-85BDC9FD1C3A}</a:tableStyleId>
              </a:tblPr>
              <a:tblGrid>
                <a:gridCol w="1705207"/>
                <a:gridCol w="331782"/>
                <a:gridCol w="509247"/>
                <a:gridCol w="509247"/>
                <a:gridCol w="509247"/>
                <a:gridCol w="509247"/>
                <a:gridCol w="509247"/>
                <a:gridCol w="509247"/>
                <a:gridCol w="509247"/>
                <a:gridCol w="509247"/>
                <a:gridCol w="509247"/>
                <a:gridCol w="509247"/>
              </a:tblGrid>
              <a:tr h="531010">
                <a:tc rowSpan="2">
                  <a:txBody>
                    <a:bodyPr/>
                    <a:lstStyle/>
                    <a:p>
                      <a:pPr algn="ctr" fontAlgn="t"/>
                      <a:r>
                        <a:rPr lang="ru-RU" sz="600" u="none" strike="noStrike">
                          <a:effectLst/>
                        </a:rPr>
                        <a:t>Показатели</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Ед. изм.</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Факт             2019г.</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Оценка 2020г.</a:t>
                      </a:r>
                      <a:endParaRPr lang="ru-RU" sz="600" b="0" i="0" u="none" strike="noStrike">
                        <a:effectLst/>
                        <a:latin typeface="Times New Roman"/>
                      </a:endParaRPr>
                    </a:p>
                  </a:txBody>
                  <a:tcPr marL="5787" marR="5787" marT="5787" marB="0"/>
                </a:tc>
                <a:tc gridSpan="2">
                  <a:txBody>
                    <a:bodyPr/>
                    <a:lstStyle/>
                    <a:p>
                      <a:pPr algn="ctr" fontAlgn="t"/>
                      <a:r>
                        <a:rPr lang="ru-RU" sz="600" u="none" strike="noStrike">
                          <a:effectLst/>
                        </a:rPr>
                        <a:t>Прогноз на 2021г.</a:t>
                      </a:r>
                      <a:endParaRPr lang="ru-RU" sz="600" b="0" i="0" u="none" strike="noStrike">
                        <a:effectLst/>
                        <a:latin typeface="Times New Roman"/>
                      </a:endParaRPr>
                    </a:p>
                  </a:txBody>
                  <a:tcPr marL="5787" marR="5787" marT="5787" marB="0"/>
                </a:tc>
                <a:tc hMerge="1">
                  <a:txBody>
                    <a:bodyPr/>
                    <a:lstStyle/>
                    <a:p>
                      <a:endParaRPr lang="ru-RU"/>
                    </a:p>
                  </a:txBody>
                  <a:tcPr/>
                </a:tc>
                <a:tc gridSpan="2">
                  <a:txBody>
                    <a:bodyPr/>
                    <a:lstStyle/>
                    <a:p>
                      <a:pPr algn="ctr" fontAlgn="t"/>
                      <a:r>
                        <a:rPr lang="ru-RU" sz="600" u="none" strike="noStrike">
                          <a:effectLst/>
                        </a:rPr>
                        <a:t>Прогноз на 2022 г.</a:t>
                      </a:r>
                      <a:endParaRPr lang="ru-RU" sz="600" b="0" i="0" u="none" strike="noStrike">
                        <a:effectLst/>
                        <a:latin typeface="Times New Roman"/>
                      </a:endParaRPr>
                    </a:p>
                  </a:txBody>
                  <a:tcPr marL="5787" marR="5787" marT="5787" marB="0"/>
                </a:tc>
                <a:tc hMerge="1">
                  <a:txBody>
                    <a:bodyPr/>
                    <a:lstStyle/>
                    <a:p>
                      <a:endParaRPr lang="ru-RU"/>
                    </a:p>
                  </a:txBody>
                  <a:tcPr/>
                </a:tc>
                <a:tc gridSpan="2">
                  <a:txBody>
                    <a:bodyPr/>
                    <a:lstStyle/>
                    <a:p>
                      <a:pPr algn="ctr" fontAlgn="t"/>
                      <a:r>
                        <a:rPr lang="ru-RU" sz="600" u="none" strike="noStrike">
                          <a:effectLst/>
                        </a:rPr>
                        <a:t>Прогноз на 2023 г.</a:t>
                      </a:r>
                      <a:endParaRPr lang="ru-RU" sz="600" b="0" i="0" u="none" strike="noStrike">
                        <a:effectLst/>
                        <a:latin typeface="Times New Roman"/>
                      </a:endParaRPr>
                    </a:p>
                  </a:txBody>
                  <a:tcPr marL="5787" marR="5787" marT="5787" marB="0"/>
                </a:tc>
                <a:tc hMerge="1">
                  <a:txBody>
                    <a:bodyPr/>
                    <a:lstStyle/>
                    <a:p>
                      <a:endParaRPr lang="ru-RU"/>
                    </a:p>
                  </a:txBody>
                  <a:tcPr/>
                </a:tc>
                <a:tc rowSpan="2">
                  <a:txBody>
                    <a:bodyPr/>
                    <a:lstStyle/>
                    <a:p>
                      <a:pPr algn="ctr" fontAlgn="t"/>
                      <a:r>
                        <a:rPr lang="ru-RU" sz="600" u="none" strike="noStrike">
                          <a:effectLst/>
                        </a:rPr>
                        <a:t>Темп роста, снижения, 2020 г. к 2019 г. % </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Темп роста, снижения, 2021 г. (осн. 2 вариант) к 2020 г. % </a:t>
                      </a:r>
                      <a:endParaRPr lang="ru-RU" sz="600" b="0" i="0" u="none" strike="noStrike">
                        <a:effectLst/>
                        <a:latin typeface="Times New Roman"/>
                      </a:endParaRPr>
                    </a:p>
                  </a:txBody>
                  <a:tcPr marL="5787" marR="5787" marT="5787" marB="0"/>
                </a:tc>
              </a:tr>
              <a:tr h="3475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vMerge="1">
                  <a:txBody>
                    <a:bodyPr/>
                    <a:lstStyle/>
                    <a:p>
                      <a:endParaRPr lang="ru-RU"/>
                    </a:p>
                  </a:txBody>
                  <a:tcPr/>
                </a:tc>
                <a:tc vMerge="1">
                  <a:txBody>
                    <a:bodyPr/>
                    <a:lstStyle/>
                    <a:p>
                      <a:endParaRPr lang="ru-RU"/>
                    </a:p>
                  </a:txBody>
                  <a:tcPr/>
                </a:tc>
              </a:tr>
              <a:tr h="173784">
                <a:tc gridSpan="12">
                  <a:txBody>
                    <a:bodyPr/>
                    <a:lstStyle/>
                    <a:p>
                      <a:pPr algn="ctr" fontAlgn="t"/>
                      <a:r>
                        <a:rPr lang="ru-RU" sz="600" u="none" strike="noStrike">
                          <a:effectLst/>
                        </a:rPr>
                        <a:t>Жизненный уровень населения</a:t>
                      </a:r>
                      <a:endParaRPr lang="ru-RU" sz="600" b="1" i="1" u="none" strike="noStrike">
                        <a:effectLst/>
                        <a:latin typeface="Times New Roman"/>
                      </a:endParaRPr>
                    </a:p>
                  </a:txBody>
                  <a:tcPr marL="5787" marR="5787" marT="5787"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261">
                <a:tc>
                  <a:txBody>
                    <a:bodyPr/>
                    <a:lstStyle/>
                    <a:p>
                      <a:pPr algn="l" fontAlgn="ctr"/>
                      <a:r>
                        <a:rPr lang="ru-RU" sz="600" u="none" strike="noStrike">
                          <a:effectLst/>
                        </a:rPr>
                        <a:t>Численность постоянного населения</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92035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94407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96982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96996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99600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99627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102262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102302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164130">
                <a:tc gridSpan="12">
                  <a:txBody>
                    <a:bodyPr/>
                    <a:lstStyle/>
                    <a:p>
                      <a:pPr algn="ctr" fontAlgn="ctr"/>
                      <a:r>
                        <a:rPr lang="ru-RU" sz="600" u="none" strike="noStrike">
                          <a:effectLst/>
                        </a:rPr>
                        <a:t>в том числе:</a:t>
                      </a:r>
                      <a:endParaRPr lang="ru-RU" sz="600" b="0" i="0"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4130">
                <a:tc>
                  <a:txBody>
                    <a:bodyPr/>
                    <a:lstStyle/>
                    <a:p>
                      <a:pPr algn="l" fontAlgn="ctr"/>
                      <a:r>
                        <a:rPr lang="ru-RU" sz="600" u="none" strike="noStrike">
                          <a:effectLst/>
                        </a:rPr>
                        <a:t>поселки городс кого типа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59165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60690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62345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62354</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64028</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64045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65739</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65765</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202749">
                <a:tc>
                  <a:txBody>
                    <a:bodyPr/>
                    <a:lstStyle/>
                    <a:p>
                      <a:pPr algn="l" fontAlgn="ctr"/>
                      <a:r>
                        <a:rPr lang="ru-RU" sz="600" u="none" strike="noStrike">
                          <a:effectLst/>
                        </a:rPr>
                        <a:t>сельского</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32870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33717</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34637</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34642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35572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35582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36523</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36537</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328261">
                <a:tc>
                  <a:txBody>
                    <a:bodyPr/>
                    <a:lstStyle/>
                    <a:p>
                      <a:pPr algn="l" fontAlgn="ctr"/>
                      <a:r>
                        <a:rPr lang="ru-RU" sz="600" u="none" strike="noStrike">
                          <a:effectLst/>
                        </a:rPr>
                        <a:t>Численность занятых в экономике</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14816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14883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14976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15008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15132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15203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15313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100,45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100,84</a:t>
                      </a:r>
                      <a:endParaRPr lang="ru-RU" sz="600" b="0" i="0" u="none" strike="noStrike">
                        <a:effectLst/>
                        <a:latin typeface="Times New Roman"/>
                      </a:endParaRPr>
                    </a:p>
                  </a:txBody>
                  <a:tcPr marL="5787" marR="5787" marT="5787" marB="0" anchor="ctr"/>
                </a:tc>
              </a:tr>
              <a:tr h="347569">
                <a:tc>
                  <a:txBody>
                    <a:bodyPr/>
                    <a:lstStyle/>
                    <a:p>
                      <a:pPr algn="l" fontAlgn="ctr"/>
                      <a:r>
                        <a:rPr lang="ru-RU" sz="600" u="none" strike="noStrike">
                          <a:effectLst/>
                        </a:rPr>
                        <a:t>Численность занятых в сельском хозяйстве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322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326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101,24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102,76</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Экономически активное население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27278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27278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27320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100,10</a:t>
                      </a:r>
                      <a:endParaRPr lang="ru-RU" sz="600" b="0" i="0" u="none" strike="noStrike">
                        <a:effectLst/>
                        <a:latin typeface="Times New Roman"/>
                      </a:endParaRPr>
                    </a:p>
                  </a:txBody>
                  <a:tcPr marL="5787" marR="5787" marT="5787" marB="0" anchor="ctr"/>
                </a:tc>
              </a:tr>
              <a:tr h="318606">
                <a:tc>
                  <a:txBody>
                    <a:bodyPr/>
                    <a:lstStyle/>
                    <a:p>
                      <a:pPr algn="l" fontAlgn="ctr"/>
                      <a:r>
                        <a:rPr lang="ru-RU" sz="600" u="none" strike="noStrike">
                          <a:effectLst/>
                        </a:rPr>
                        <a:t>Среднесписочной численности работников по полному кругу организаций</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15138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15209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15343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15472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15544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15659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15746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100,88</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по крупным и средним предприятиям </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11379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11415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11452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11522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11566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11635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11685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100,32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100,32</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по малым и микро-  предприятиям</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3759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3794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3871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3891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3950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3978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4061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100,93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102,56</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в бюджетной сфере</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4275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4369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100,77</a:t>
                      </a:r>
                      <a:endParaRPr lang="ru-RU" sz="600" b="0" i="0" u="none" strike="noStrike">
                        <a:effectLst/>
                        <a:latin typeface="Times New Roman"/>
                      </a:endParaRPr>
                    </a:p>
                  </a:txBody>
                  <a:tcPr marL="5787" marR="5787" marT="5787" marB="0" anchor="ctr"/>
                </a:tc>
              </a:tr>
              <a:tr h="337915">
                <a:tc>
                  <a:txBody>
                    <a:bodyPr/>
                    <a:lstStyle/>
                    <a:p>
                      <a:pPr algn="l" fontAlgn="ctr"/>
                      <a:r>
                        <a:rPr lang="ru-RU" sz="600" u="none" strike="noStrike">
                          <a:effectLst/>
                        </a:rPr>
                        <a:t>Уровень официальной безработицы</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1620,00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8,64</a:t>
                      </a:r>
                      <a:endParaRPr lang="ru-RU" sz="600" b="0" i="0" u="none" strike="noStrike">
                        <a:effectLst/>
                        <a:latin typeface="Times New Roman"/>
                      </a:endParaRPr>
                    </a:p>
                  </a:txBody>
                  <a:tcPr marL="5787" marR="5787" marT="5787" marB="0" anchor="ctr"/>
                </a:tc>
              </a:tr>
              <a:tr h="202749">
                <a:tc gridSpan="12">
                  <a:txBody>
                    <a:bodyPr/>
                    <a:lstStyle/>
                    <a:p>
                      <a:pPr algn="ctr" fontAlgn="ctr"/>
                      <a:r>
                        <a:rPr lang="ru-RU" sz="600" u="none" strike="noStrike">
                          <a:effectLst/>
                        </a:rPr>
                        <a:t>Материальное производство</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2045">
                <a:tc>
                  <a:txBody>
                    <a:bodyPr/>
                    <a:lstStyle/>
                    <a:p>
                      <a:pPr algn="l" fontAlgn="ctr"/>
                      <a:r>
                        <a:rPr lang="ru-RU" sz="600" u="none" strike="noStrike">
                          <a:effectLst/>
                        </a:rPr>
                        <a:t>Объемы производства продукции (работ, услуг) по всем отраслям экономики) </a:t>
                      </a:r>
                      <a:endParaRPr lang="ru-RU" sz="600" b="1" i="1"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79837,10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82136,34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84881,13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86065,55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89530,81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91498,36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95280,81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97890,85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102,88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dirty="0">
                          <a:effectLst/>
                        </a:rPr>
                        <a:t>104,78</a:t>
                      </a:r>
                      <a:endParaRPr lang="ru-RU" sz="600" b="0" i="0" u="none" strike="noStrike" dirty="0">
                        <a:effectLst/>
                        <a:latin typeface="Times New Roman"/>
                      </a:endParaRPr>
                    </a:p>
                  </a:txBody>
                  <a:tcPr marL="5787" marR="5787" marT="5787"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«МОЛОДЕЖНАЯ ПОЛИТИКА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7602227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290,0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200,0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250,0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500,0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854572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Доля подростков и молодежи в возрасте от 11 до</a:t>
                      </a:r>
                      <a:r>
                        <a:rPr lang="ru-RU" sz="1100" baseline="0" dirty="0" smtClean="0"/>
                        <a:t> 24 лет вовлеченных в профилактические мероприятия</a:t>
                      </a:r>
                      <a:endParaRPr lang="ru-RU" sz="1100" dirty="0"/>
                    </a:p>
                  </a:txBody>
                  <a:tcPr/>
                </a:tc>
                <a:tc>
                  <a:txBody>
                    <a:bodyPr/>
                    <a:lstStyle/>
                    <a:p>
                      <a:r>
                        <a:rPr lang="ru-RU" sz="1200" dirty="0" smtClean="0"/>
                        <a:t>30,3</a:t>
                      </a:r>
                      <a:endParaRPr lang="ru-RU" sz="12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04944662"/>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1 327 678,0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1 011 394,0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332 270,0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356 273,0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359 514,0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88883748"/>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99</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«ФОРМИРОВАНИЕ ДОСТУПНОЙ СРЕДЫ ДЛЯ ИНВАЛИДОВ И МАЛОМОБИЛЬНЫХ ГРУПП НАСЕЛЕНИЯ В УЧРЕЖДЕНИЯХ ОБРАЗОВАНИЯ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30433694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800,0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50,0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условий для обеспечения равного доступа инвалидов к объектам и услугам в сфере образования.</a:t>
            </a:r>
            <a:endParaRPr lang="ru-RU" sz="1200" b="1" dirty="0" smtClean="0"/>
          </a:p>
          <a:p>
            <a:pPr fontAlgn="auto"/>
            <a:r>
              <a:rPr lang="ru-RU" sz="1200" b="1" dirty="0" smtClean="0"/>
              <a:t>ЗАДАЧИ: </a:t>
            </a:r>
            <a:r>
              <a:rPr lang="ru-RU" sz="1200" dirty="0" smtClean="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39856087"/>
              </p:ext>
            </p:extLst>
          </p:nvPr>
        </p:nvGraphicFramePr>
        <p:xfrm>
          <a:off x="684651" y="3429000"/>
          <a:ext cx="7702690" cy="234731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Удельный вес образовательных учреждений, обеспечивающих физическую доступность для инвалидов в общем количестве  учреждений</a:t>
                      </a:r>
                      <a:r>
                        <a:rPr lang="ru-RU" sz="1100" baseline="0" dirty="0" smtClean="0"/>
                        <a:t> образования</a:t>
                      </a:r>
                      <a:endParaRPr lang="ru-RU" sz="1100" dirty="0"/>
                    </a:p>
                  </a:txBody>
                  <a:tcPr/>
                </a:tc>
                <a:tc>
                  <a:txBody>
                    <a:bodyPr/>
                    <a:lstStyle/>
                    <a:p>
                      <a:r>
                        <a:rPr lang="ru-RU" sz="1200" dirty="0" smtClean="0"/>
                        <a:t>71,4</a:t>
                      </a:r>
                      <a:endParaRPr lang="ru-RU" sz="1200" dirty="0"/>
                    </a:p>
                  </a:txBody>
                  <a:tcPr/>
                </a:tc>
                <a:tc>
                  <a:txBody>
                    <a:bodyPr/>
                    <a:lstStyle/>
                    <a:p>
                      <a:r>
                        <a:rPr lang="ru-RU" sz="1200" dirty="0" smtClean="0"/>
                        <a:t>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«ПОДДЕРЖКА И РАЗВИТИЕ ПЕЧАТНОГО СРЕДСТВА МАССОВОЙ ИНФОРМАЦИИ МО «ТАХТАМУКАЙСКИЙ РАЙОН» МБУ «РЕДАКЦИЯ ГАЗЕТЫ «СОГЛАСИЕ»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93792305"/>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4 275,0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4 363,0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3 904,0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4 180,0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4 431,0</a:t>
                      </a:r>
                      <a:endParaRPr lang="ru-RU" sz="1200" dirty="0"/>
                    </a:p>
                  </a:txBody>
                  <a:tcPr/>
                </a:tc>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обеспечение оперативного освещения в газете важнейших общественно-политических, социально-культурных событий в </a:t>
            </a:r>
            <a:r>
              <a:rPr lang="ru-RU" sz="1200" dirty="0" err="1" smtClean="0"/>
              <a:t>Тахтамукайском</a:t>
            </a:r>
            <a:r>
              <a:rPr lang="ru-RU" sz="1200" dirty="0" smtClean="0"/>
              <a:t> районе, деятельности органов представительной и исполнительной властей района.</a:t>
            </a:r>
            <a:r>
              <a:rPr lang="ru-RU" sz="1200" b="1" dirty="0" smtClean="0"/>
              <a:t> </a:t>
            </a:r>
          </a:p>
          <a:p>
            <a:pPr fontAlgn="auto"/>
            <a:r>
              <a:rPr lang="ru-RU" sz="1200" b="1" dirty="0" smtClean="0"/>
              <a:t>ЗАДАЧИ: </a:t>
            </a:r>
            <a:r>
              <a:rPr lang="ru-RU" sz="1200" dirty="0" smtClean="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41538997"/>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Еженедельный тираж газеты</a:t>
                      </a:r>
                      <a:endParaRPr lang="ru-RU" sz="1100" dirty="0"/>
                    </a:p>
                  </a:txBody>
                  <a:tcPr/>
                </a:tc>
                <a:tc>
                  <a:txBody>
                    <a:bodyPr/>
                    <a:lstStyle/>
                    <a:p>
                      <a:r>
                        <a:rPr lang="ru-RU" sz="1200" dirty="0" smtClean="0"/>
                        <a:t>1140</a:t>
                      </a:r>
                      <a:endParaRPr lang="ru-RU" sz="1200" dirty="0"/>
                    </a:p>
                  </a:txBody>
                  <a:tcPr/>
                </a:tc>
                <a:tc>
                  <a:txBody>
                    <a:bodyPr/>
                    <a:lstStyle/>
                    <a:p>
                      <a:r>
                        <a:rPr lang="ru-RU" sz="1200" dirty="0" smtClean="0"/>
                        <a:t>1014</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«РАЗВИТИЕ  ТЕЛЕВИДЕНИЯ НА ТЕРРИТОРИИ ТАХТАМУКАЙСКОГО РАЙОНА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09084732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8 698,0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10 653,0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11 375,0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12 125,0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12 853,0</a:t>
                      </a:r>
                      <a:endParaRPr lang="ru-RU" sz="1200" dirty="0"/>
                    </a:p>
                  </a:txBody>
                  <a:tcPr/>
                </a:tc>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endParaRPr lang="ru-RU" sz="1200" dirty="0"/>
          </a:p>
          <a:p>
            <a:pPr fontAlgn="auto"/>
            <a:r>
              <a:rPr lang="ru-RU" sz="1200" b="1" dirty="0" smtClean="0"/>
              <a:t>ЗАДАЧИ: </a:t>
            </a:r>
            <a:r>
              <a:rPr lang="ru-RU" sz="1200" dirty="0" smtClean="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smtClean="0"/>
              <a:t>Тахтамукайского</a:t>
            </a:r>
            <a:r>
              <a:rPr lang="ru-RU" sz="1200" dirty="0" smtClean="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0633648"/>
              </p:ext>
            </p:extLst>
          </p:nvPr>
        </p:nvGraphicFramePr>
        <p:xfrm>
          <a:off x="684651" y="3429000"/>
          <a:ext cx="7702690" cy="259228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a:t>
                      </a:r>
                    </a:p>
                    <a:p>
                      <a:pPr algn="ctr"/>
                      <a:r>
                        <a:rPr lang="ru-RU" sz="1400" dirty="0" smtClean="0"/>
                        <a:t>год</a:t>
                      </a:r>
                      <a:endParaRPr lang="ru-RU" sz="1400" dirty="0"/>
                    </a:p>
                  </a:txBody>
                  <a:tcPr/>
                </a:tc>
              </a:tr>
              <a:tr h="360040">
                <a:tc>
                  <a:txBody>
                    <a:bodyPr/>
                    <a:lstStyle/>
                    <a:p>
                      <a:r>
                        <a:rPr lang="ru-RU" sz="1100" dirty="0" smtClean="0"/>
                        <a:t>Выход в эфир</a:t>
                      </a:r>
                      <a:endParaRPr lang="ru-RU" sz="1100" dirty="0"/>
                    </a:p>
                  </a:txBody>
                  <a:tcPr/>
                </a:tc>
                <a:tc>
                  <a:txBody>
                    <a:bodyPr/>
                    <a:lstStyle/>
                    <a:p>
                      <a:r>
                        <a:rPr lang="ru-RU" sz="1200" dirty="0" smtClean="0"/>
                        <a:t>162</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32048">
                <a:tc>
                  <a:txBody>
                    <a:bodyPr/>
                    <a:lstStyle/>
                    <a:p>
                      <a:r>
                        <a:rPr lang="ru-RU" sz="1100" dirty="0" smtClean="0"/>
                        <a:t>Размещение на сайте ТМТ</a:t>
                      </a:r>
                      <a:endParaRPr lang="ru-RU" sz="1100" dirty="0"/>
                    </a:p>
                  </a:txBody>
                  <a:tcPr/>
                </a:tc>
                <a:tc>
                  <a:txBody>
                    <a:bodyPr/>
                    <a:lstStyle/>
                    <a:p>
                      <a:r>
                        <a:rPr lang="ru-RU" sz="1200" dirty="0" smtClean="0"/>
                        <a:t>143</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504056">
                <a:tc>
                  <a:txBody>
                    <a:bodyPr/>
                    <a:lstStyle/>
                    <a:p>
                      <a:r>
                        <a:rPr lang="ru-RU" sz="1100" dirty="0" smtClean="0"/>
                        <a:t>Размещение на </a:t>
                      </a:r>
                      <a:r>
                        <a:rPr lang="ru-RU" sz="1100" dirty="0" err="1" smtClean="0"/>
                        <a:t>Ютуб</a:t>
                      </a:r>
                      <a:r>
                        <a:rPr lang="ru-RU" sz="1100" dirty="0" smtClean="0"/>
                        <a:t> канале</a:t>
                      </a:r>
                    </a:p>
                    <a:p>
                      <a:endParaRPr lang="ru-RU" sz="1100" dirty="0"/>
                    </a:p>
                  </a:txBody>
                  <a:tcPr/>
                </a:tc>
                <a:tc>
                  <a:txBody>
                    <a:bodyPr/>
                    <a:lstStyle/>
                    <a:p>
                      <a:r>
                        <a:rPr lang="ru-RU" sz="1200" dirty="0" smtClean="0"/>
                        <a:t>143</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432048">
                <a:tc>
                  <a:txBody>
                    <a:bodyPr/>
                    <a:lstStyle/>
                    <a:p>
                      <a:r>
                        <a:rPr lang="ru-RU" sz="1100" dirty="0" smtClean="0"/>
                        <a:t>Размещение</a:t>
                      </a:r>
                      <a:r>
                        <a:rPr lang="ru-RU" sz="1100" baseline="0" dirty="0" smtClean="0"/>
                        <a:t> в </a:t>
                      </a:r>
                      <a:r>
                        <a:rPr lang="ru-RU" sz="1100" baseline="0" dirty="0" err="1" smtClean="0"/>
                        <a:t>Инстаграмм</a:t>
                      </a:r>
                      <a:endParaRPr lang="ru-RU" sz="1100" dirty="0"/>
                    </a:p>
                  </a:txBody>
                  <a:tcPr/>
                </a:tc>
                <a:tc>
                  <a:txBody>
                    <a:bodyPr/>
                    <a:lstStyle/>
                    <a:p>
                      <a:r>
                        <a:rPr lang="ru-RU" sz="1200" dirty="0" smtClean="0"/>
                        <a:t>383</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2021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3738024219"/>
              </p:ext>
            </p:extLst>
          </p:nvPr>
        </p:nvGraphicFramePr>
        <p:xfrm>
          <a:off x="395536" y="620688"/>
          <a:ext cx="8424936" cy="5925616"/>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75 948,0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a:t>
                      </a:r>
                      <a:endParaRPr lang="ru-RU" sz="1200" dirty="0"/>
                    </a:p>
                  </a:txBody>
                  <a:tcPr/>
                </a:tc>
                <a:tc>
                  <a:txBody>
                    <a:bodyPr/>
                    <a:lstStyle/>
                    <a:p>
                      <a:r>
                        <a:rPr lang="ru-RU" sz="1200" dirty="0" smtClean="0"/>
                        <a:t>83 892,0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120 590,0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124 774</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8</a:t>
                      </a:r>
                      <a:r>
                        <a:rPr lang="ru-RU" sz="1200" b="1" baseline="0" dirty="0" smtClean="0"/>
                        <a:t> 300</a:t>
                      </a:r>
                      <a:r>
                        <a:rPr lang="ru-RU" sz="1200" b="1" dirty="0" smtClean="0"/>
                        <a:t>,0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6 400,0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65 944,0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4 060,0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1 637,0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75,0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430,0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95084322"/>
              </p:ext>
            </p:extLst>
          </p:nvPr>
        </p:nvGraphicFramePr>
        <p:xfrm>
          <a:off x="179512" y="360637"/>
          <a:ext cx="8712968" cy="57075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466,0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2 300,0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36 721,0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800,0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5 075,0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5 310,0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884 704,0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18</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250,0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19</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332 270,0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86741385"/>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15 016,0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3 904,0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n-lt"/>
                          <a:cs typeface="Arial" charset="0"/>
                        </a:rPr>
                        <a:t>Тахтамукайского</a:t>
                      </a:r>
                      <a:r>
                        <a:rPr kumimoji="0" lang="ru-RU" sz="1200" b="0" i="0" u="none" strike="noStrike" cap="none" normalizeH="0" baseline="0" dirty="0" smtClean="0">
                          <a:ln>
                            <a:noFill/>
                          </a:ln>
                          <a:solidFill>
                            <a:srgbClr val="000000"/>
                          </a:solidFill>
                          <a:effectLst/>
                          <a:latin typeface="+mn-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11 375,0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dk1"/>
                          </a:solidFill>
                          <a:effectLst/>
                          <a:latin typeface="+mn-lt"/>
                          <a:cs typeface="+mn-cs"/>
                        </a:rPr>
                        <a:t>616 589,0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2021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247507492"/>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2 500,0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2 500,0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5</a:t>
                      </a:r>
                      <a:r>
                        <a:rPr lang="ru-RU" sz="1400" b="1" baseline="0" dirty="0" smtClean="0"/>
                        <a:t> 782</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5</a:t>
                      </a:r>
                      <a:r>
                        <a:rPr lang="ru-RU" sz="1400" baseline="0" dirty="0" smtClean="0"/>
                        <a:t> 782,</a:t>
                      </a:r>
                      <a:r>
                        <a:rPr lang="ru-RU" sz="1400" dirty="0" smtClean="0"/>
                        <a:t>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950,0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950,0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6 473,0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5 673,0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800,0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15760814"/>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4 749,0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1 400,0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1 484,0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a:t>
                      </a:r>
                      <a:endParaRPr lang="ru-RU" sz="1400" b="0" dirty="0"/>
                    </a:p>
                  </a:txBody>
                  <a:tcPr/>
                </a:tc>
                <a:tc>
                  <a:txBody>
                    <a:bodyPr/>
                    <a:lstStyle/>
                    <a:p>
                      <a:r>
                        <a:rPr lang="ru-RU" sz="1400" b="0" baseline="0" dirty="0" smtClean="0"/>
                        <a:t>1 865,0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20 454,0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360040"/>
          </a:xfrm>
        </p:spPr>
        <p:txBody>
          <a:bodyPr>
            <a:normAutofit fontScale="90000"/>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732625643"/>
              </p:ext>
            </p:extLst>
          </p:nvPr>
        </p:nvGraphicFramePr>
        <p:xfrm>
          <a:off x="1042986" y="764706"/>
          <a:ext cx="6985005" cy="5256582"/>
        </p:xfrm>
        <a:graphic>
          <a:graphicData uri="http://schemas.openxmlformats.org/drawingml/2006/table">
            <a:tbl>
              <a:tblPr>
                <a:tableStyleId>{5C22544A-7EE6-4342-B048-85BDC9FD1C3A}</a:tableStyleId>
              </a:tblPr>
              <a:tblGrid>
                <a:gridCol w="1670655"/>
                <a:gridCol w="325060"/>
                <a:gridCol w="498929"/>
                <a:gridCol w="498929"/>
                <a:gridCol w="498929"/>
                <a:gridCol w="498929"/>
                <a:gridCol w="498929"/>
                <a:gridCol w="498929"/>
                <a:gridCol w="498929"/>
                <a:gridCol w="498929"/>
                <a:gridCol w="498929"/>
                <a:gridCol w="498929"/>
              </a:tblGrid>
              <a:tr h="165418">
                <a:tc gridSpan="12">
                  <a:txBody>
                    <a:bodyPr/>
                    <a:lstStyle/>
                    <a:p>
                      <a:pPr algn="ctr" fontAlgn="ctr"/>
                      <a:r>
                        <a:rPr lang="ru-RU" sz="600" u="none" strike="noStrike">
                          <a:effectLst/>
                        </a:rPr>
                        <a:t>             Промышленность</a:t>
                      </a:r>
                      <a:endParaRPr lang="ru-RU" sz="600" b="1" i="1" u="none" strike="noStrike">
                        <a:effectLst/>
                        <a:latin typeface="Times New Roman"/>
                      </a:endParaRPr>
                    </a:p>
                  </a:txBody>
                  <a:tcPr marL="5670" marR="5670" marT="567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3010">
                <a:tc>
                  <a:txBody>
                    <a:bodyPr/>
                    <a:lstStyle/>
                    <a:p>
                      <a:pPr algn="l" fontAlgn="ctr"/>
                      <a:r>
                        <a:rPr lang="ru-RU" sz="600" u="none" strike="noStrike">
                          <a:effectLst/>
                        </a:rPr>
                        <a:t>Объем отгруженных товаров собственного производства, выполненных работ и услуг собственными силами - всего</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13999,499</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15784,658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15913,203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15945,235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16348,334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16550,221</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17234,468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17604,684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112,75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101,02</a:t>
                      </a:r>
                      <a:endParaRPr lang="ru-RU" sz="600" b="1" i="0" u="none" strike="noStrike">
                        <a:effectLst/>
                        <a:latin typeface="Times New Roman"/>
                      </a:endParaRPr>
                    </a:p>
                  </a:txBody>
                  <a:tcPr marL="5670" marR="5670" marT="5670" marB="0" anchor="ctr"/>
                </a:tc>
              </a:tr>
              <a:tr h="266505">
                <a:tc>
                  <a:txBody>
                    <a:bodyPr/>
                    <a:lstStyle/>
                    <a:p>
                      <a:pPr algn="l" fontAlgn="ctr"/>
                      <a:r>
                        <a:rPr lang="ru-RU" sz="600" u="none" strike="noStrike">
                          <a:effectLst/>
                        </a:rPr>
                        <a:t>в  т. ч. по видам экономической деятельности:</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r>
              <a:tr h="358403">
                <a:tc>
                  <a:txBody>
                    <a:bodyPr/>
                    <a:lstStyle/>
                    <a:p>
                      <a:pPr algn="l" fontAlgn="ctr"/>
                      <a:r>
                        <a:rPr lang="ru-RU" sz="600" u="none" strike="noStrike">
                          <a:effectLst/>
                        </a:rPr>
                        <a:t>Раздел B: Добыча полезных ископаемых</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348,284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351,000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352,000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355,000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356,000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357,000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358,000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360,000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100,78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101,14</a:t>
                      </a:r>
                      <a:endParaRPr lang="ru-RU" sz="600" b="1" i="0" u="none" strike="noStrike">
                        <a:effectLst/>
                        <a:latin typeface="Times New Roman"/>
                      </a:endParaRPr>
                    </a:p>
                  </a:txBody>
                  <a:tcPr marL="5670" marR="5670" marT="5670" marB="0" anchor="ctr"/>
                </a:tc>
              </a:tr>
              <a:tr h="321643">
                <a:tc>
                  <a:txBody>
                    <a:bodyPr/>
                    <a:lstStyle/>
                    <a:p>
                      <a:pPr algn="l" fontAlgn="ctr"/>
                      <a:r>
                        <a:rPr lang="ru-RU" sz="600" u="none" strike="noStrike">
                          <a:effectLst/>
                        </a:rPr>
                        <a:t>Раздел </a:t>
                      </a:r>
                      <a:r>
                        <a:rPr lang="en-US" sz="600" u="none" strike="noStrike">
                          <a:effectLst/>
                        </a:rPr>
                        <a:t>C: </a:t>
                      </a:r>
                      <a:r>
                        <a:rPr lang="ru-RU" sz="600" u="none" strike="noStrike">
                          <a:effectLst/>
                        </a:rPr>
                        <a:t>Обрабатывающие производства</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12210,332</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14102,581</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14216,815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14229,715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14593,633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14749,845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15363,633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15662,456</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115,50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100,90</a:t>
                      </a:r>
                      <a:endParaRPr lang="ru-RU" sz="600" b="1" i="0" u="none" strike="noStrike">
                        <a:effectLst/>
                        <a:latin typeface="Times New Roman"/>
                      </a:endParaRPr>
                    </a:p>
                  </a:txBody>
                  <a:tcPr marL="5670" marR="5670" marT="5670" marB="0" anchor="ctr"/>
                </a:tc>
              </a:tr>
              <a:tr h="367594">
                <a:tc>
                  <a:txBody>
                    <a:bodyPr/>
                    <a:lstStyle/>
                    <a:p>
                      <a:pPr algn="l" fontAlgn="ctr"/>
                      <a:r>
                        <a:rPr lang="ru-RU" sz="600" u="none" strike="noStrike">
                          <a:effectLst/>
                        </a:rPr>
                        <a:t>Подраздел C10: Производство пищевых продуктов</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2083,007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2103,837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2124,875</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2105,239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2189,046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2190,080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2322,140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2355,037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100,07</a:t>
                      </a:r>
                      <a:endParaRPr lang="ru-RU" sz="600" b="0" i="1" u="none" strike="noStrike">
                        <a:effectLst/>
                        <a:latin typeface="Times New Roman"/>
                      </a:endParaRPr>
                    </a:p>
                  </a:txBody>
                  <a:tcPr marL="5670" marR="5670" marT="5670" marB="0" anchor="ctr"/>
                </a:tc>
              </a:tr>
              <a:tr h="257315">
                <a:tc>
                  <a:txBody>
                    <a:bodyPr/>
                    <a:lstStyle/>
                    <a:p>
                      <a:pPr algn="l" fontAlgn="ctr"/>
                      <a:r>
                        <a:rPr lang="ru-RU" sz="600" u="none" strike="noStrike">
                          <a:effectLst/>
                        </a:rPr>
                        <a:t>Подраздел </a:t>
                      </a:r>
                      <a:r>
                        <a:rPr lang="en-US" sz="600" u="none" strike="noStrike">
                          <a:effectLst/>
                        </a:rPr>
                        <a:t>C11: </a:t>
                      </a:r>
                      <a:r>
                        <a:rPr lang="ru-RU" sz="600" u="none" strike="noStrike">
                          <a:effectLst/>
                        </a:rPr>
                        <a:t>Производство напитков</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1165,282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1980,980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1980,980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1984,944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2040,806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2064,937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2164,887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2220,469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170,00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100,20</a:t>
                      </a:r>
                      <a:endParaRPr lang="ru-RU" sz="600" b="0" i="1" u="none" strike="noStrike">
                        <a:effectLst/>
                        <a:latin typeface="Times New Roman"/>
                      </a:endParaRPr>
                    </a:p>
                  </a:txBody>
                  <a:tcPr marL="5670" marR="5670" marT="5670" marB="0" anchor="ctr"/>
                </a:tc>
              </a:tr>
              <a:tr h="735186">
                <a:tc>
                  <a:txBody>
                    <a:bodyPr/>
                    <a:lstStyle/>
                    <a:p>
                      <a:pPr algn="l" fontAlgn="ctr"/>
                      <a:r>
                        <a:rPr lang="ru-RU" sz="600" u="none" strike="noStrike">
                          <a:effectLst/>
                        </a:rPr>
                        <a:t>Подраздел C16: Обработка древесины и производство изделий из дерева и пробки,  кроме мебели, производство изделий из соломки и материалов для плетения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1,620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1,652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1,669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1,674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1,719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1,741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1,824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1,873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102,00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101,30</a:t>
                      </a:r>
                      <a:endParaRPr lang="ru-RU" sz="600" b="0" i="1" u="none" strike="noStrike">
                        <a:effectLst/>
                        <a:latin typeface="Times New Roman"/>
                      </a:endParaRPr>
                    </a:p>
                  </a:txBody>
                  <a:tcPr marL="5670" marR="5670" marT="5670" marB="0" anchor="ctr"/>
                </a:tc>
              </a:tr>
              <a:tr h="413543">
                <a:tc>
                  <a:txBody>
                    <a:bodyPr/>
                    <a:lstStyle/>
                    <a:p>
                      <a:pPr algn="l" fontAlgn="ctr"/>
                      <a:r>
                        <a:rPr lang="ru-RU" sz="600" u="none" strike="noStrike">
                          <a:effectLst/>
                        </a:rPr>
                        <a:t>Подраздел  C17: Производство бумаги и бумажных изделий</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2757,022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2755,871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2783,430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2789,889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2867,489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2902,322</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3041,833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3120,924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99,96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101,23</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C20: Производство химических веществ и химических продуктов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655,326</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673,860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675,567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678,711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691,146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701,169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722,385</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735,681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102,83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100,72</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C22: Производство резиновых и пластмассовых изделий</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3302,697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4155,640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4196,974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4208,945</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4293,533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4347,871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4487,223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4561,644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125,83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101,28</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C23: Производство прочей неметаллической минеральной продукции</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419,790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438,836</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443,224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444,448</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453,445</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459,154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473,941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481,754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104,54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101,28</a:t>
                      </a:r>
                      <a:endParaRPr lang="ru-RU" sz="600" b="0" i="1" u="none" strike="noStrike">
                        <a:effectLst/>
                        <a:latin typeface="Times New Roman"/>
                      </a:endParaRPr>
                    </a:p>
                  </a:txBody>
                  <a:tcPr marL="5670" marR="5670" marT="5670" marB="0" anchor="ctr"/>
                </a:tc>
              </a:tr>
              <a:tr h="542200">
                <a:tc>
                  <a:txBody>
                    <a:bodyPr/>
                    <a:lstStyle/>
                    <a:p>
                      <a:pPr algn="l" fontAlgn="ctr"/>
                      <a:r>
                        <a:rPr lang="ru-RU" sz="600" u="none" strike="noStrike">
                          <a:effectLst/>
                        </a:rPr>
                        <a:t>Подраздел C25: Производство готовых металлических изделий, кроме машин и оборудования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925,291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1001,042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1010,497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1013,400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1033,799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1046,933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1080,526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1098,463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108,19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101,23</a:t>
                      </a:r>
                      <a:endParaRPr lang="ru-RU" sz="600" b="0" i="1" u="none" strike="noStrike">
                        <a:effectLst/>
                        <a:latin typeface="Times New Roman"/>
                      </a:endParaRPr>
                    </a:p>
                  </a:txBody>
                  <a:tcPr marL="5670" marR="5670" marT="5670" marB="0" anchor="ctr"/>
                </a:tc>
              </a:tr>
              <a:tr h="358403">
                <a:tc>
                  <a:txBody>
                    <a:bodyPr/>
                    <a:lstStyle/>
                    <a:p>
                      <a:pPr algn="l" fontAlgn="ctr"/>
                      <a:r>
                        <a:rPr lang="ru-RU" sz="600" u="none" strike="noStrike">
                          <a:effectLst/>
                        </a:rPr>
                        <a:t>Подраздел C27: Производство электрического оборудования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50,000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60,000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60,600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60,781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61,997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62,792</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64,800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65,883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120,00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dirty="0">
                          <a:effectLst/>
                        </a:rPr>
                        <a:t>101,30</a:t>
                      </a:r>
                      <a:endParaRPr lang="ru-RU" sz="600" b="0" i="1" u="none" strike="noStrike" dirty="0">
                        <a:effectLst/>
                        <a:latin typeface="Times New Roman"/>
                      </a:endParaRPr>
                    </a:p>
                  </a:txBody>
                  <a:tcPr marL="5670" marR="5670" marT="5670" marB="0" anchor="ctr"/>
                </a:tc>
              </a:tr>
            </a:tbl>
          </a:graphicData>
        </a:graphic>
      </p:graphicFrame>
    </p:spTree>
    <p:extLst>
      <p:ext uri="{BB962C8B-B14F-4D97-AF65-F5344CB8AC3E}">
        <p14:creationId xmlns:p14="http://schemas.microsoft.com/office/powerpoint/2010/main" val="78010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a:t>
            </a:r>
            <a:r>
              <a:rPr lang="ru-RU" sz="1200" dirty="0"/>
              <a:t>В   рамках программы по содействию создания в субъектах  РФ новых мест в общеобразовательных организациях   в 2019 году в </a:t>
            </a:r>
            <a:r>
              <a:rPr lang="ru-RU" sz="1200" dirty="0" err="1"/>
              <a:t>п.Энем</a:t>
            </a:r>
            <a:r>
              <a:rPr lang="ru-RU" sz="1200" dirty="0"/>
              <a:t> планируется завершить строительство новой школы на общую сумму 198 599,1 </a:t>
            </a:r>
            <a:r>
              <a:rPr lang="ru-RU" sz="1200" dirty="0" err="1"/>
              <a:t>млн.руб</a:t>
            </a:r>
            <a:r>
              <a:rPr lang="ru-RU" sz="1200" dirty="0"/>
              <a:t>. на 1100 новых </a:t>
            </a:r>
            <a:r>
              <a:rPr lang="ru-RU" sz="1200" dirty="0" smtClean="0"/>
              <a:t>мест. </a:t>
            </a:r>
          </a:p>
          <a:p>
            <a:r>
              <a:rPr lang="ru-RU" sz="1200" dirty="0" smtClean="0"/>
              <a:t>В </a:t>
            </a:r>
            <a:r>
              <a:rPr lang="ru-RU" sz="1200" dirty="0" err="1" smtClean="0"/>
              <a:t>п.Энем</a:t>
            </a:r>
            <a:r>
              <a:rPr lang="ru-RU" sz="1200" dirty="0" smtClean="0"/>
              <a:t> в рамках программы «Создание в субъектах РФ дополнительных мест для детей в возрасте от 1,5 лет до 3 лет в образовательных организациях» в 2019 г. планируется освоить 169 915,5 </a:t>
            </a:r>
            <a:r>
              <a:rPr lang="ru-RU" sz="1200" dirty="0" err="1" smtClean="0"/>
              <a:t>тыс.руб</a:t>
            </a:r>
            <a:r>
              <a:rPr lang="ru-RU" sz="1200" dirty="0" smtClean="0"/>
              <a:t>.</a:t>
            </a:r>
          </a:p>
          <a:p>
            <a:r>
              <a:rPr lang="ru-RU" sz="1200" dirty="0" smtClean="0"/>
              <a:t>В </a:t>
            </a:r>
            <a:r>
              <a:rPr lang="ru-RU" sz="1200" dirty="0"/>
              <a:t>2019 году планируется завершение строительства  дошкольного образовательного учреждения в </a:t>
            </a:r>
            <a:r>
              <a:rPr lang="ru-RU" sz="1200" dirty="0" err="1"/>
              <a:t>п.Яблоновский</a:t>
            </a:r>
            <a:r>
              <a:rPr lang="ru-RU" sz="1200" dirty="0"/>
              <a:t>. На  эти цели освоено 33 760,1 </a:t>
            </a:r>
            <a:r>
              <a:rPr lang="ru-RU" sz="1200" dirty="0" err="1"/>
              <a:t>тыс.руб</a:t>
            </a:r>
            <a:r>
              <a:rPr lang="ru-RU" sz="1200" dirty="0"/>
              <a:t>. </a:t>
            </a:r>
          </a:p>
          <a:p>
            <a:r>
              <a:rPr lang="ru-RU" sz="1200" dirty="0" smtClean="0"/>
              <a:t>Завершилось   строительство    физкультурно-оздоровительного комплекса в </a:t>
            </a:r>
            <a:r>
              <a:rPr lang="ru-RU" sz="1200" dirty="0" err="1" smtClean="0"/>
              <a:t>п.Энем</a:t>
            </a:r>
            <a:r>
              <a:rPr lang="ru-RU" sz="1200" dirty="0" smtClean="0"/>
              <a:t>. В 2019 году освоено  3 780,2 </a:t>
            </a:r>
            <a:r>
              <a:rPr lang="ru-RU" sz="1200" dirty="0" err="1" smtClean="0"/>
              <a:t>тыс.руб</a:t>
            </a:r>
            <a:r>
              <a:rPr lang="ru-RU" sz="1200" dirty="0" smtClean="0"/>
              <a:t>.</a:t>
            </a:r>
          </a:p>
          <a:p>
            <a:pPr marL="45720" indent="0">
              <a:buNone/>
            </a:pPr>
            <a:r>
              <a:rPr lang="ru-RU" sz="1400" dirty="0" smtClean="0"/>
              <a:t>  </a:t>
            </a:r>
            <a:endParaRPr lang="ru-RU" sz="1400" dirty="0"/>
          </a:p>
        </p:txBody>
      </p:sp>
      <p:graphicFrame>
        <p:nvGraphicFramePr>
          <p:cNvPr id="5" name="Схема 4"/>
          <p:cNvGraphicFramePr/>
          <p:nvPr>
            <p:extLst>
              <p:ext uri="{D42A27DB-BD31-4B8C-83A1-F6EECF244321}">
                <p14:modId xmlns:p14="http://schemas.microsoft.com/office/powerpoint/2010/main" val="260842013"/>
              </p:ext>
            </p:extLst>
          </p:nvPr>
        </p:nvGraphicFramePr>
        <p:xfrm>
          <a:off x="251520" y="278092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85458110"/>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2021 году составят примерно 5 976,0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2021 году составит 38 286,0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210292931"/>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804493043"/>
              </p:ext>
            </p:extLst>
          </p:nvPr>
        </p:nvGraphicFramePr>
        <p:xfrm>
          <a:off x="1187450" y="908720"/>
          <a:ext cx="6913564" cy="5184575"/>
        </p:xfrm>
        <a:graphic>
          <a:graphicData uri="http://schemas.openxmlformats.org/drawingml/2006/table">
            <a:tbl>
              <a:tblPr>
                <a:tableStyleId>{5C22544A-7EE6-4342-B048-85BDC9FD1C3A}</a:tableStyleId>
              </a:tblPr>
              <a:tblGrid>
                <a:gridCol w="1653569"/>
                <a:gridCol w="321735"/>
                <a:gridCol w="493826"/>
                <a:gridCol w="493826"/>
                <a:gridCol w="493826"/>
                <a:gridCol w="493826"/>
                <a:gridCol w="493826"/>
                <a:gridCol w="493826"/>
                <a:gridCol w="493826"/>
                <a:gridCol w="493826"/>
                <a:gridCol w="493826"/>
                <a:gridCol w="493826"/>
              </a:tblGrid>
              <a:tr h="311207">
                <a:tc>
                  <a:txBody>
                    <a:bodyPr/>
                    <a:lstStyle/>
                    <a:p>
                      <a:pPr algn="l" fontAlgn="ctr"/>
                      <a:r>
                        <a:rPr lang="ru-RU" sz="600" u="none" strike="noStrike">
                          <a:effectLst/>
                        </a:rPr>
                        <a:t>Подраздел </a:t>
                      </a:r>
                      <a:r>
                        <a:rPr lang="en-US" sz="600" u="none" strike="noStrike">
                          <a:effectLst/>
                        </a:rPr>
                        <a:t>C31: </a:t>
                      </a:r>
                      <a:r>
                        <a:rPr lang="ru-RU" sz="600" u="none" strike="noStrike">
                          <a:effectLst/>
                        </a:rPr>
                        <a:t>Производство мебели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"_"</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73,966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51,776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52,294</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52,450</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53,500</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54,186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55,918</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56,853</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70,00</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101,30</a:t>
                      </a:r>
                      <a:endParaRPr lang="ru-RU" sz="600" b="0" i="1" u="none" strike="noStrike">
                        <a:effectLst/>
                        <a:latin typeface="Times New Roman"/>
                      </a:endParaRPr>
                    </a:p>
                  </a:txBody>
                  <a:tcPr marL="5612" marR="5612" marT="5612" marB="0" anchor="ctr"/>
                </a:tc>
              </a:tr>
              <a:tr h="320636">
                <a:tc>
                  <a:txBody>
                    <a:bodyPr/>
                    <a:lstStyle/>
                    <a:p>
                      <a:pPr algn="l" fontAlgn="ctr"/>
                      <a:r>
                        <a:rPr lang="ru-RU" sz="600" u="none" strike="noStrike">
                          <a:effectLst/>
                        </a:rPr>
                        <a:t>Подраздел C32: Производство прочих готовых изделий</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776,332</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879,088</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886,706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889,235</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907,153</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918,660</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948,157</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963,877</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113,24</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101,15</a:t>
                      </a:r>
                      <a:endParaRPr lang="ru-RU" sz="600" b="0" i="1" u="none" strike="noStrike">
                        <a:effectLst/>
                        <a:latin typeface="Times New Roman"/>
                      </a:endParaRPr>
                    </a:p>
                  </a:txBody>
                  <a:tcPr marL="5612" marR="5612" marT="5612" marB="0" anchor="ctr"/>
                </a:tc>
              </a:tr>
              <a:tr h="537538">
                <a:tc>
                  <a:txBody>
                    <a:bodyPr/>
                    <a:lstStyle/>
                    <a:p>
                      <a:pPr algn="l" fontAlgn="ctr"/>
                      <a:r>
                        <a:rPr lang="ru-RU" sz="600" u="none" strike="noStrike">
                          <a:effectLst/>
                        </a:rPr>
                        <a:t>Раздел D: Обеспечение электрической энергией, газом и паром; кондиционирование воздуха</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207,362</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209,300</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211,393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213,929</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219,933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226,958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237,880</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248,791</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100,93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102,21</a:t>
                      </a:r>
                      <a:endParaRPr lang="ru-RU" sz="600" b="1" i="0" u="none" strike="noStrike">
                        <a:effectLst/>
                        <a:latin typeface="Times New Roman"/>
                      </a:endParaRPr>
                    </a:p>
                  </a:txBody>
                  <a:tcPr marL="5612" marR="5612" marT="5612" marB="0" anchor="ctr"/>
                </a:tc>
              </a:tr>
              <a:tr h="546968">
                <a:tc>
                  <a:txBody>
                    <a:bodyPr/>
                    <a:lstStyle/>
                    <a:p>
                      <a:pPr algn="l" fontAlgn="ctr"/>
                      <a:r>
                        <a:rPr lang="ru-RU" sz="6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1233,522</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1121,777</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1132,995</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1146,590</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1178,768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1216,418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1274,955</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1333,438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90,94</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102,21</a:t>
                      </a:r>
                      <a:endParaRPr lang="ru-RU" sz="600" b="1" i="0" u="none" strike="noStrike">
                        <a:effectLst/>
                        <a:latin typeface="Times New Roman"/>
                      </a:endParaRPr>
                    </a:p>
                  </a:txBody>
                  <a:tcPr marL="5612" marR="5612" marT="5612" marB="0" anchor="ctr"/>
                </a:tc>
              </a:tr>
              <a:tr h="424372">
                <a:tc>
                  <a:txBody>
                    <a:bodyPr/>
                    <a:lstStyle/>
                    <a:p>
                      <a:pPr algn="l" fontAlgn="ctr"/>
                      <a:r>
                        <a:rPr lang="ru-RU" sz="600" u="none" strike="noStrike">
                          <a:effectLst/>
                        </a:rPr>
                        <a:t>Производство важнейших видов промышленной продукции:</a:t>
                      </a:r>
                      <a:endParaRPr lang="ru-RU" sz="600" b="1"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гравий керамзитовый</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153,500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132,000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135,200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138,300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138,600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141,400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141,400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85,99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102,42</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керамзит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42,100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43,500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44,000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52,000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102,14</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102,33</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блоки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336,000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101,19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101,47</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производство ПЭТ -преформ</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млн. шт.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968,000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1200,000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1250,000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113,64</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109,09</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водоснабжение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4080,100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4548,000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4698,000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4948,000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5248,000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5648,000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5948,000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106,57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108,05</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производство теплоэнергии</a:t>
                      </a:r>
                      <a:endParaRPr lang="ru-RU" sz="600" b="0" i="0" u="none" strike="noStrike">
                        <a:solidFill>
                          <a:srgbClr val="000000"/>
                        </a:solidFill>
                        <a:effectLst/>
                        <a:latin typeface="Times New Roman"/>
                      </a:endParaRPr>
                    </a:p>
                  </a:txBody>
                  <a:tcPr marL="5612" marR="5612" marT="5612" marB="0" anchor="ctr"/>
                </a:tc>
                <a:tc>
                  <a:txBody>
                    <a:bodyPr/>
                    <a:lstStyle/>
                    <a:p>
                      <a:pPr algn="ctr" fontAlgn="t"/>
                      <a:r>
                        <a:rPr lang="ru-RU" sz="600" u="none" strike="noStrike">
                          <a:effectLst/>
                        </a:rPr>
                        <a:t>тыс.Гкал</a:t>
                      </a:r>
                      <a:endParaRPr lang="ru-RU" sz="600" b="0" i="0" u="none" strike="noStrike">
                        <a:solidFill>
                          <a:srgbClr val="000000"/>
                        </a:solidFill>
                        <a:effectLst/>
                        <a:latin typeface="Times New Roman"/>
                      </a:endParaRPr>
                    </a:p>
                  </a:txBody>
                  <a:tcPr marL="5612" marR="5612" marT="5612" marB="0"/>
                </a:tc>
                <a:tc>
                  <a:txBody>
                    <a:bodyPr/>
                    <a:lstStyle/>
                    <a:p>
                      <a:pPr algn="ctr" fontAlgn="ctr"/>
                      <a:r>
                        <a:rPr lang="ru-RU" sz="600" u="none" strike="noStrike">
                          <a:effectLst/>
                        </a:rPr>
                        <a:t>44,000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48,900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51,900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53,900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55,900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56,900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57,900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106,59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110,66</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химическая продукция</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16056,000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108,99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100,57</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стиральные машины</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тыс.штук</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59,000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65,000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70,000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70,000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90,000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90,000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110,17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107,69</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металлические банки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тыс.штук</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149373,0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262000,0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262000,0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266000,0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266000,0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174,06</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100,77</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 Продукты питания</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кондитерские изделия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тонн</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24328,000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27000,000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27500,000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28500,000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106,87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103,85</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фруктовые напитки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туб.</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195851,560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198000,000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200000,000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201000,000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202000,000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203000,000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205000,000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207000,000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101,10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101,52</a:t>
                      </a:r>
                      <a:endParaRPr lang="ru-RU" sz="600" b="0" i="0" u="none" strike="noStrike">
                        <a:effectLst/>
                        <a:latin typeface="Times New Roman"/>
                      </a:endParaRPr>
                    </a:p>
                  </a:txBody>
                  <a:tcPr marL="5612" marR="5612" marT="5612" marB="0" anchor="ctr"/>
                </a:tc>
              </a:tr>
              <a:tr h="367788">
                <a:tc>
                  <a:txBody>
                    <a:bodyPr/>
                    <a:lstStyle/>
                    <a:p>
                      <a:pPr algn="l" fontAlgn="ctr"/>
                      <a:r>
                        <a:rPr lang="ru-RU" sz="600" u="none" strike="noStrike">
                          <a:effectLst/>
                        </a:rPr>
                        <a:t>замороженная плодоовощная продукция</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тонн</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29301,000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29300,000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29400,000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29700,000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29900,000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dirty="0">
                          <a:effectLst/>
                        </a:rPr>
                        <a:t>100,68</a:t>
                      </a:r>
                      <a:endParaRPr lang="ru-RU" sz="600" b="0" i="0" u="none" strike="noStrike" dirty="0">
                        <a:effectLst/>
                        <a:latin typeface="Times New Roman"/>
                      </a:endParaRPr>
                    </a:p>
                  </a:txBody>
                  <a:tcPr marL="5612" marR="5612" marT="5612" marB="0" anchor="ctr"/>
                </a:tc>
              </a:tr>
            </a:tbl>
          </a:graphicData>
        </a:graphic>
      </p:graphicFrame>
    </p:spTree>
    <p:extLst>
      <p:ext uri="{BB962C8B-B14F-4D97-AF65-F5344CB8AC3E}">
        <p14:creationId xmlns:p14="http://schemas.microsoft.com/office/powerpoint/2010/main" val="4121587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55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b="0" dirty="0" smtClean="0"/>
              <a:t>У</a:t>
            </a:r>
            <a:r>
              <a:rPr lang="ru-RU" sz="2400" dirty="0" smtClean="0"/>
              <a:t>правление финансов</a:t>
            </a:r>
            <a:r>
              <a:rPr lang="ru-RU" sz="2400" dirty="0" smtClean="0"/>
              <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3485790567"/>
              </p:ext>
            </p:extLst>
          </p:nvPr>
        </p:nvGraphicFramePr>
        <p:xfrm>
          <a:off x="1042989" y="764704"/>
          <a:ext cx="7129459" cy="5328595"/>
        </p:xfrm>
        <a:graphic>
          <a:graphicData uri="http://schemas.openxmlformats.org/drawingml/2006/table">
            <a:tbl>
              <a:tblPr>
                <a:tableStyleId>{5C22544A-7EE6-4342-B048-85BDC9FD1C3A}</a:tableStyleId>
              </a:tblPr>
              <a:tblGrid>
                <a:gridCol w="1705207"/>
                <a:gridCol w="331782"/>
                <a:gridCol w="509247"/>
                <a:gridCol w="509247"/>
                <a:gridCol w="509247"/>
                <a:gridCol w="509247"/>
                <a:gridCol w="509247"/>
                <a:gridCol w="509247"/>
                <a:gridCol w="509247"/>
                <a:gridCol w="509247"/>
                <a:gridCol w="509247"/>
                <a:gridCol w="509247"/>
              </a:tblGrid>
              <a:tr h="153562">
                <a:tc gridSpan="12">
                  <a:txBody>
                    <a:bodyPr/>
                    <a:lstStyle/>
                    <a:p>
                      <a:pPr algn="ctr" fontAlgn="ctr"/>
                      <a:r>
                        <a:rPr lang="ru-RU" sz="600" u="none" strike="noStrike">
                          <a:effectLst/>
                        </a:rPr>
                        <a:t>              Сельское хозяйство</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9972">
                <a:tc>
                  <a:txBody>
                    <a:bodyPr/>
                    <a:lstStyle/>
                    <a:p>
                      <a:pPr algn="l" fontAlgn="ctr"/>
                      <a:r>
                        <a:rPr lang="ru-RU" sz="600" u="none" strike="noStrike">
                          <a:effectLst/>
                        </a:rPr>
                        <a:t>Валовая продукция сельского хозяйства в сельскохозяйствен-ных предприятиях</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1737,000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1806,500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1869,800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1878,800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1935,200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1953,900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2002,800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2032,000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r>
              <a:tr h="153562">
                <a:tc gridSpan="12">
                  <a:txBody>
                    <a:bodyPr/>
                    <a:lstStyle/>
                    <a:p>
                      <a:pPr algn="ctr" fontAlgn="ctr"/>
                      <a:r>
                        <a:rPr lang="ru-RU" sz="600" u="none" strike="noStrike">
                          <a:effectLst/>
                        </a:rPr>
                        <a:t>Строительство </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6940">
                <a:tc>
                  <a:txBody>
                    <a:bodyPr/>
                    <a:lstStyle/>
                    <a:p>
                      <a:pPr algn="l" fontAlgn="ctr"/>
                      <a:r>
                        <a:rPr lang="ru-RU" sz="600" u="none" strike="noStrike">
                          <a:effectLst/>
                        </a:rPr>
                        <a:t>Объем работ, выполненных по договорам строительного подряда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4780,100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6533,520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6273,910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6273,910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6944,590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6944,590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7463,810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7463,810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136,68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96,03</a:t>
                      </a:r>
                      <a:endParaRPr lang="ru-RU" sz="600" b="0" i="0" u="none" strike="noStrike">
                        <a:effectLst/>
                        <a:latin typeface="Times New Roman"/>
                      </a:endParaRPr>
                    </a:p>
                  </a:txBody>
                  <a:tcPr marL="5787" marR="5787" marT="5787" marB="0" anchor="ctr"/>
                </a:tc>
              </a:tr>
              <a:tr h="138206">
                <a:tc gridSpan="12">
                  <a:txBody>
                    <a:bodyPr/>
                    <a:lstStyle/>
                    <a:p>
                      <a:pPr algn="ctr" fontAlgn="ctr"/>
                      <a:r>
                        <a:rPr lang="ru-RU" sz="600" u="none" strike="noStrike">
                          <a:effectLst/>
                        </a:rPr>
                        <a:t>Розничная торговля</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7651">
                <a:tc>
                  <a:txBody>
                    <a:bodyPr/>
                    <a:lstStyle/>
                    <a:p>
                      <a:pPr algn="l" fontAlgn="ctr"/>
                      <a:r>
                        <a:rPr lang="ru-RU" sz="600" u="none" strike="noStrike">
                          <a:effectLst/>
                        </a:rPr>
                        <a:t>Оборот розничной торговли</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55581,000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54386,010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57017,200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58090,240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60247,970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61864,650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64224,340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66269,420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97,85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106,81</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Общественное питание </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7651">
                <a:tc>
                  <a:txBody>
                    <a:bodyPr/>
                    <a:lstStyle/>
                    <a:p>
                      <a:pPr algn="l" fontAlgn="ctr"/>
                      <a:r>
                        <a:rPr lang="ru-RU" sz="600" u="none" strike="noStrike">
                          <a:effectLst/>
                        </a:rPr>
                        <a:t>Оборот общественного питания</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1540,600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1580,660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1663,510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1691,570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1774,840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1826,060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1906,690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1975,060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102,60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107,02</a:t>
                      </a:r>
                      <a:endParaRPr lang="ru-RU" sz="600" b="0" i="0" u="none" strike="noStrike">
                        <a:effectLst/>
                        <a:latin typeface="Times New Roman"/>
                      </a:endParaRPr>
                    </a:p>
                  </a:txBody>
                  <a:tcPr marL="5787" marR="5787" marT="5787" marB="0" anchor="ctr"/>
                </a:tc>
              </a:tr>
              <a:tr h="153562">
                <a:tc gridSpan="12">
                  <a:txBody>
                    <a:bodyPr/>
                    <a:lstStyle/>
                    <a:p>
                      <a:pPr algn="ctr" fontAlgn="ctr"/>
                      <a:r>
                        <a:rPr lang="ru-RU" sz="600" u="none" strike="noStrike">
                          <a:effectLst/>
                        </a:rPr>
                        <a:t>Объем платных услуг населению</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4089">
                <a:tc>
                  <a:txBody>
                    <a:bodyPr/>
                    <a:lstStyle/>
                    <a:p>
                      <a:pPr algn="l" fontAlgn="ctr"/>
                      <a:r>
                        <a:rPr lang="ru-RU" sz="600" u="none" strike="noStrike">
                          <a:effectLst/>
                        </a:rPr>
                        <a:t>Объем платных услуг населению</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2190,000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2036,040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2134,550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2176,820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2270,860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2349,880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2439,560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2536,710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92,97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106,91</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Транспорт </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4089">
                <a:tc>
                  <a:txBody>
                    <a:bodyPr/>
                    <a:lstStyle/>
                    <a:p>
                      <a:pPr algn="l" fontAlgn="ctr"/>
                      <a:r>
                        <a:rPr lang="ru-RU" sz="600" u="none" strike="noStrike">
                          <a:effectLst/>
                        </a:rPr>
                        <a:t>Оборот по предприятия транспорта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8,959</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8,974</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9,012</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9,055</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9,145</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9,167</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100,56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100,27</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Финансы</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020">
                <a:tc>
                  <a:txBody>
                    <a:bodyPr/>
                    <a:lstStyle/>
                    <a:p>
                      <a:pPr algn="l" fontAlgn="ctr"/>
                      <a:r>
                        <a:rPr lang="ru-RU" sz="600" u="none" strike="noStrike">
                          <a:effectLst/>
                        </a:rPr>
                        <a:t>Налогооблагаемая прибыль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4005,843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4095,966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4212,897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4221,608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4335,100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4346,284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4462,754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4475,523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102,25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103,07</a:t>
                      </a:r>
                      <a:endParaRPr lang="ru-RU" sz="600" b="0" i="0" u="none" strike="noStrike">
                        <a:effectLst/>
                        <a:latin typeface="Times New Roman"/>
                      </a:endParaRPr>
                    </a:p>
                  </a:txBody>
                  <a:tcPr marL="5787" marR="5787" marT="5787" marB="0" anchor="ctr"/>
                </a:tc>
              </a:tr>
              <a:tr h="322480">
                <a:tc>
                  <a:txBody>
                    <a:bodyPr/>
                    <a:lstStyle/>
                    <a:p>
                      <a:pPr algn="l" fontAlgn="ctr"/>
                      <a:r>
                        <a:rPr lang="ru-RU" sz="600" u="none" strike="noStrike">
                          <a:effectLst/>
                        </a:rPr>
                        <a:t>Налог на прибыль</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721,052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737,274</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758,321</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759,890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780,318</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782,331</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803,295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805,594</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102,25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103,07</a:t>
                      </a:r>
                      <a:endParaRPr lang="ru-RU" sz="600" b="0" i="0" u="none" strike="noStrike">
                        <a:effectLst/>
                        <a:latin typeface="Times New Roman"/>
                      </a:endParaRPr>
                    </a:p>
                  </a:txBody>
                  <a:tcPr marL="5787" marR="5787" marT="5787" marB="0" anchor="ctr"/>
                </a:tc>
              </a:tr>
              <a:tr h="284089">
                <a:tc>
                  <a:txBody>
                    <a:bodyPr/>
                    <a:lstStyle/>
                    <a:p>
                      <a:pPr algn="l" fontAlgn="ctr"/>
                      <a:r>
                        <a:rPr lang="ru-RU" sz="600" u="none" strike="noStrike">
                          <a:effectLst/>
                        </a:rPr>
                        <a:t>Стоимость основных фондов</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 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18684,600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19450,700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20138,700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20327,600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21241,600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21359,300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22272,100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22390,300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104,10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104,51</a:t>
                      </a:r>
                      <a:endParaRPr lang="ru-RU" sz="600" b="0" i="0" u="none" strike="noStrike">
                        <a:effectLst/>
                        <a:latin typeface="Times New Roman"/>
                      </a:endParaRPr>
                    </a:p>
                  </a:txBody>
                  <a:tcPr marL="5787" marR="5787" marT="5787" marB="0" anchor="ctr"/>
                </a:tc>
              </a:tr>
              <a:tr h="253378">
                <a:tc>
                  <a:txBody>
                    <a:bodyPr/>
                    <a:lstStyle/>
                    <a:p>
                      <a:pPr algn="l" fontAlgn="ctr"/>
                      <a:r>
                        <a:rPr lang="ru-RU" sz="600" u="none" strike="noStrike">
                          <a:effectLst/>
                        </a:rPr>
                        <a:t>Амортизационные отчисления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 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1701,500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1724,500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1782,100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1785,400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1818,600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1820,100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1891,200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1899,400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101,35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103,53</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ФОТ</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1768">
                <a:tc>
                  <a:txBody>
                    <a:bodyPr/>
                    <a:lstStyle/>
                    <a:p>
                      <a:pPr algn="l" fontAlgn="ctr"/>
                      <a:r>
                        <a:rPr lang="ru-RU" sz="600" u="none" strike="noStrike">
                          <a:effectLst/>
                        </a:rPr>
                        <a:t>Фонд оплаты труда по полному кругу предприятий</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6308,589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6561,379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6925,970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6928,530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7204,024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7316,689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7614,414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7753,403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105,60</a:t>
                      </a:r>
                      <a:endParaRPr lang="ru-RU" sz="600" b="0" i="0" u="none" strike="noStrike">
                        <a:effectLst/>
                        <a:latin typeface="Times New Roman"/>
                      </a:endParaRPr>
                    </a:p>
                  </a:txBody>
                  <a:tcPr marL="5787" marR="5787" marT="5787" marB="0" anchor="ctr"/>
                </a:tc>
              </a:tr>
              <a:tr h="268734">
                <a:tc>
                  <a:txBody>
                    <a:bodyPr/>
                    <a:lstStyle/>
                    <a:p>
                      <a:pPr algn="l" fontAlgn="ctr"/>
                      <a:r>
                        <a:rPr lang="ru-RU" sz="600" u="none" strike="noStrike">
                          <a:effectLst/>
                        </a:rPr>
                        <a:t> по крупным и средним предприятиям </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5044,647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5246,448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5553,666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5557,869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5775,993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5871,853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6105,085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6221,97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105,94</a:t>
                      </a:r>
                      <a:endParaRPr lang="ru-RU" sz="600" b="0" i="0" u="none" strike="noStrike">
                        <a:effectLst/>
                        <a:latin typeface="Times New Roman"/>
                      </a:endParaRPr>
                    </a:p>
                  </a:txBody>
                  <a:tcPr marL="5787" marR="5787" marT="5787" marB="0" anchor="ctr"/>
                </a:tc>
              </a:tr>
              <a:tr h="268734">
                <a:tc>
                  <a:txBody>
                    <a:bodyPr/>
                    <a:lstStyle/>
                    <a:p>
                      <a:pPr algn="l" fontAlgn="ctr"/>
                      <a:r>
                        <a:rPr lang="ru-RU" sz="600" u="none" strike="noStrike">
                          <a:effectLst/>
                        </a:rPr>
                        <a:t>по малым и микро-  предприятиям</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1263,942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1314,931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1372,304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1370,661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1428,031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1444,836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1509,329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1531,433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dirty="0">
                          <a:effectLst/>
                        </a:rPr>
                        <a:t>104,24</a:t>
                      </a:r>
                      <a:endParaRPr lang="ru-RU" sz="600" b="0" i="0" u="none" strike="noStrike" dirty="0">
                        <a:effectLst/>
                        <a:latin typeface="Times New Roman"/>
                      </a:endParaRPr>
                    </a:p>
                  </a:txBody>
                  <a:tcPr marL="5787" marR="5787" marT="5787" marB="0" anchor="ctr"/>
                </a:tc>
              </a:tr>
            </a:tbl>
          </a:graphicData>
        </a:graphic>
      </p:graphicFrame>
    </p:spTree>
    <p:extLst>
      <p:ext uri="{BB962C8B-B14F-4D97-AF65-F5344CB8AC3E}">
        <p14:creationId xmlns:p14="http://schemas.microsoft.com/office/powerpoint/2010/main" val="3870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751 556,0        773 248 ,0        800 963,0    </a:t>
            </a:r>
            <a:br>
              <a:rPr lang="ru-RU" sz="1400" dirty="0" smtClean="0"/>
            </a:br>
            <a:r>
              <a:rPr lang="ru-RU" sz="1400" dirty="0" smtClean="0"/>
              <a:t>Расходы (</a:t>
            </a:r>
            <a:r>
              <a:rPr lang="ru-RU" sz="1400" dirty="0" err="1" smtClean="0"/>
              <a:t>т.р</a:t>
            </a:r>
            <a:r>
              <a:rPr lang="ru-RU" sz="1400" dirty="0" smtClean="0"/>
              <a:t>.)   759 072,0       796 445,0         841 011,0</a:t>
            </a:r>
            <a:br>
              <a:rPr lang="ru-RU" sz="1400" dirty="0" smtClean="0"/>
            </a:br>
            <a:r>
              <a:rPr lang="ru-RU" sz="1400" dirty="0" smtClean="0"/>
              <a:t>Дефицит (</a:t>
            </a:r>
            <a:r>
              <a:rPr lang="ru-RU" sz="1400" dirty="0" err="1" smtClean="0"/>
              <a:t>т.р</a:t>
            </a:r>
            <a:r>
              <a:rPr lang="ru-RU" sz="1400" dirty="0" smtClean="0"/>
              <a:t>.)      7 516,0          23 197,0           40 048,0</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2693372665"/>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6847</TotalTime>
  <Words>8374</Words>
  <Application>Microsoft Office PowerPoint</Application>
  <PresentationFormat>Экран (4:3)</PresentationFormat>
  <Paragraphs>2210</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Кнопка</vt:lpstr>
      <vt:lpstr>Бюджет для граждан</vt:lpstr>
      <vt:lpstr>СОДЕРЖАНИЕ:</vt:lpstr>
      <vt:lpstr>Презентация PowerPoint</vt:lpstr>
      <vt:lpstr>ОСНОВНЫЕ ПОКАЗАТЕЛИ ПО ВСЕМ ОТРАСЛЯМ ЭКОНОМИКИ НА 2021 ГОД И НА ПЕРИОД ДО 2023 ГОДА</vt:lpstr>
      <vt:lpstr>Презентация PowerPoint</vt:lpstr>
      <vt:lpstr>Презентация PowerPoint</vt:lpstr>
      <vt:lpstr>Презентация PowerPoint</vt:lpstr>
      <vt:lpstr>Презентация PowerPoint</vt:lpstr>
      <vt:lpstr>        Доходы (т.р.)    751 556,0        773 248 ,0        800 963,0     Расходы (т.р.)   759 072,0       796 445,0         841 011,0 Дефицит (т.р.)      7 516,0          23 197,0           40 048,0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(2019-2023 гг.) </vt:lpstr>
      <vt:lpstr>Структура налоговых доходов в проекте бюджета МО «Тахтамукайский район»  на 2021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2021-2023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2021 году составят (тыс.руб.) </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2021-2023 ГГ.</vt:lpstr>
      <vt:lpstr>Основные направления расходов в  бюджете МО «Тахтамукайский район» на 2021 г. (тыс.руб.)</vt:lpstr>
      <vt:lpstr>Распределение расходов в  бюджете МО «Тахтамукайский район» на 2021 год на плановый период 2022-2023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2021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:2019-2024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2021 г. (тыс.руб.)</vt:lpstr>
      <vt:lpstr>Презентация PowerPoint</vt:lpstr>
      <vt:lpstr>Презентация PowerPoint</vt:lpstr>
      <vt:lpstr>Перечень ведомственных целевых программ МО «Тахтамукайский район» на 2021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590</cp:revision>
  <cp:lastPrinted>2020-11-12T09:34:52Z</cp:lastPrinted>
  <dcterms:created xsi:type="dcterms:W3CDTF">2014-08-05T05:31:38Z</dcterms:created>
  <dcterms:modified xsi:type="dcterms:W3CDTF">2020-11-12T09:57:52Z</dcterms:modified>
</cp:coreProperties>
</file>