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1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430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23" r:id="rId23"/>
    <p:sldId id="424" r:id="rId24"/>
    <p:sldId id="425" r:id="rId25"/>
    <p:sldId id="427" r:id="rId26"/>
    <p:sldId id="426" r:id="rId27"/>
    <p:sldId id="401" r:id="rId28"/>
    <p:sldId id="407" r:id="rId29"/>
    <p:sldId id="419" r:id="rId30"/>
    <p:sldId id="420" r:id="rId31"/>
    <p:sldId id="327" r:id="rId32"/>
    <p:sldId id="348" r:id="rId33"/>
    <p:sldId id="321" r:id="rId34"/>
    <p:sldId id="359" r:id="rId35"/>
    <p:sldId id="374" r:id="rId36"/>
    <p:sldId id="376" r:id="rId37"/>
    <p:sldId id="377" r:id="rId38"/>
    <p:sldId id="388" r:id="rId39"/>
    <p:sldId id="421" r:id="rId40"/>
    <p:sldId id="431" r:id="rId41"/>
    <p:sldId id="422" r:id="rId42"/>
    <p:sldId id="397" r:id="rId43"/>
    <p:sldId id="408" r:id="rId44"/>
    <p:sldId id="413" r:id="rId45"/>
    <p:sldId id="414" r:id="rId46"/>
    <p:sldId id="415" r:id="rId47"/>
    <p:sldId id="416" r:id="rId48"/>
    <p:sldId id="417" r:id="rId49"/>
    <p:sldId id="418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FF00"/>
    <a:srgbClr val="FF0066"/>
    <a:srgbClr val="008000"/>
    <a:srgbClr val="00FFFF"/>
    <a:srgbClr val="0000CC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960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12006340647146E-3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>
                        <a:solidFill>
                          <a:srgbClr val="FFFF00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34%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>
                        <a:solidFill>
                          <a:srgbClr val="FFFF00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3</a:t>
                    </a:r>
                    <a:r>
                      <a:rPr lang="en-US" sz="1400" dirty="0" smtClean="0">
                        <a:solidFill>
                          <a:srgbClr val="FFFF00"/>
                        </a:solidFill>
                      </a:rPr>
                      <a:t>7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%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4</a:t>
                    </a: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002060"/>
                        </a:solidFill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5 %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0.34</c:v>
                </c:pt>
                <c:pt idx="1">
                  <c:v>0.37</c:v>
                </c:pt>
                <c:pt idx="3" formatCode="General">
                  <c:v>0.24</c:v>
                </c:pt>
                <c:pt idx="4" formatCode="General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281817</c:v>
                </c:pt>
                <c:pt idx="1">
                  <c:v>318864</c:v>
                </c:pt>
                <c:pt idx="2">
                  <c:v>217243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337856</c:v>
                </c:pt>
                <c:pt idx="1">
                  <c:v>396887</c:v>
                </c:pt>
                <c:pt idx="2">
                  <c:v>238005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118272"/>
        <c:axId val="246651904"/>
      </c:barChart>
      <c:catAx>
        <c:axId val="24611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46651904"/>
        <c:crosses val="autoZero"/>
        <c:auto val="1"/>
        <c:lblAlgn val="ctr"/>
        <c:lblOffset val="100"/>
        <c:noMultiLvlLbl val="0"/>
      </c:catAx>
      <c:valAx>
        <c:axId val="2466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11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5"/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bubble3D val="0"/>
            <c:explosion val="14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70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24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Штрафы 1%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2">
                  <c:v>Остальные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2">
                  <c:v>0.05</c:v>
                </c:pt>
                <c:pt idx="3">
                  <c:v>0.24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719.2</c:v>
                </c:pt>
                <c:pt idx="2" formatCode="0.0">
                  <c:v>215.4</c:v>
                </c:pt>
                <c:pt idx="3" formatCode="0.0">
                  <c:v>90.3</c:v>
                </c:pt>
                <c:pt idx="4">
                  <c:v>1028.5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3.9</c:v>
                </c:pt>
                <c:pt idx="1">
                  <c:v>833.3</c:v>
                </c:pt>
                <c:pt idx="2">
                  <c:v>1047.0999999999999</c:v>
                </c:pt>
                <c:pt idx="3" formatCode="0.0">
                  <c:v>157.69999999999999</c:v>
                </c:pt>
                <c:pt idx="4" formatCode="0.0">
                  <c:v>2041.9999999999998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32032"/>
        <c:axId val="130733568"/>
      </c:barChart>
      <c:catAx>
        <c:axId val="13073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30733568"/>
        <c:crosses val="autoZero"/>
        <c:auto val="1"/>
        <c:lblAlgn val="ctr"/>
        <c:lblOffset val="100"/>
        <c:tickLblSkip val="1"/>
        <c:noMultiLvlLbl val="0"/>
      </c:catAx>
      <c:valAx>
        <c:axId val="1307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32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- 165,0 т.р.</c:v>
                </c:pt>
                <c:pt idx="1">
                  <c:v>Охрана семьи и детства - 55 643,0 т.р.</c:v>
                </c:pt>
                <c:pt idx="2">
                  <c:v>Пенсионное обеспечение - 4 346,3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165</c:v>
                </c:pt>
                <c:pt idx="1">
                  <c:v>55643</c:v>
                </c:pt>
                <c:pt idx="2">
                  <c:v>4346.3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B04D8492-F84C-4A1F-8D0B-D8FF0F77A900}" type="presOf" srcId="{4C7877C8-E098-4B34-BAA2-A3ABC68FCCA9}" destId="{3B777D00-55DC-497E-9480-C6A8F0CB21F6}" srcOrd="0" destOrd="0" presId="urn:microsoft.com/office/officeart/2005/8/layout/hProcess4"/>
    <dgm:cxn modelId="{4425C682-7A18-4A3F-943A-798D5862E349}" type="presOf" srcId="{B83341E2-355D-4796-9FAE-9650C0807B0D}" destId="{B62587D9-5CE6-4572-8E1C-DADCF67E50D9}" srcOrd="1" destOrd="0" presId="urn:microsoft.com/office/officeart/2005/8/layout/hProcess4"/>
    <dgm:cxn modelId="{64A4B243-09E7-416A-B1FC-8551EA383A1D}" type="presOf" srcId="{AE994612-A04A-462E-A2C0-1D21FCF04505}" destId="{0F0DDA91-7B1F-4086-BA22-2612ABDE169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33DCDB37-0546-4900-8772-EDDF4FDECBAE}" type="presOf" srcId="{A5C6F5BD-A666-4B70-8FCC-24644398D34C}" destId="{ECB37C6C-FA33-436B-BFC6-FDA819237AE3}" srcOrd="0" destOrd="0" presId="urn:microsoft.com/office/officeart/2005/8/layout/hProcess4"/>
    <dgm:cxn modelId="{62BDEF4A-DDA0-43D0-86AA-FC25F3749B4B}" type="presOf" srcId="{C837EC00-F3E7-47CB-9AE0-1E0ECF71EFDF}" destId="{E1F38C98-9155-4C5B-BA2B-01F8D6E44D91}" srcOrd="0" destOrd="0" presId="urn:microsoft.com/office/officeart/2005/8/layout/hProcess4"/>
    <dgm:cxn modelId="{8C833C26-DF53-458D-8B8B-D0AC3D5F66A8}" type="presOf" srcId="{4C01699D-9F47-4654-BB21-E14AB31F30DD}" destId="{5263AC0C-57E2-4B7E-9482-C55B560B3D6E}" srcOrd="0" destOrd="0" presId="urn:microsoft.com/office/officeart/2005/8/layout/hProcess4"/>
    <dgm:cxn modelId="{E8CBE646-EEC1-4B17-97F4-2647EDBD8C46}" type="presOf" srcId="{81E6EA58-541D-4934-8EB5-30A2307507DC}" destId="{55F524DF-BE28-4CE3-A943-0868370541B2}" srcOrd="0" destOrd="0" presId="urn:microsoft.com/office/officeart/2005/8/layout/hProcess4"/>
    <dgm:cxn modelId="{E00B82E6-5100-4437-8B07-15F87E4B61E2}" type="presOf" srcId="{4C01699D-9F47-4654-BB21-E14AB31F30DD}" destId="{FD8098E3-6799-4FFF-8263-E50D1CAA9894}" srcOrd="1" destOrd="0" presId="urn:microsoft.com/office/officeart/2005/8/layout/hProcess4"/>
    <dgm:cxn modelId="{9A50F97F-BF36-46B9-9D45-FC1156448774}" type="presOf" srcId="{50AEDB1D-CDF9-4FA8-B7E0-1CA4D870E031}" destId="{9F92F024-5E80-4186-9995-DBDD6A91B4C7}" srcOrd="0" destOrd="0" presId="urn:microsoft.com/office/officeart/2005/8/layout/hProcess4"/>
    <dgm:cxn modelId="{82A6F1B8-6E3C-4D84-A099-59274C80549A}" type="presOf" srcId="{81E6EA58-541D-4934-8EB5-30A2307507DC}" destId="{03878389-F188-40B2-A416-E1A3F49A52F8}" srcOrd="1" destOrd="0" presId="urn:microsoft.com/office/officeart/2005/8/layout/hProcess4"/>
    <dgm:cxn modelId="{0167F209-A84E-49D0-B78D-9EABB550BA27}" type="presOf" srcId="{B83341E2-355D-4796-9FAE-9650C0807B0D}" destId="{25E57405-2AE0-4827-8187-88AAC89AFD81}" srcOrd="0" destOrd="0" presId="urn:microsoft.com/office/officeart/2005/8/layout/hProcess4"/>
    <dgm:cxn modelId="{1597E037-F162-42B2-9E6F-C2AE315B5192}" type="presOf" srcId="{146A13A6-2B7E-4B57-BDF1-1A453519F0C4}" destId="{CB28327E-CD5A-4BFF-A781-EBBC375FC581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9113D369-5D02-4D1A-ADE8-675686CC866E}" type="presParOf" srcId="{ECB37C6C-FA33-436B-BFC6-FDA819237AE3}" destId="{98EA887A-4E73-4018-ACB7-7E1D09CA13C8}" srcOrd="0" destOrd="0" presId="urn:microsoft.com/office/officeart/2005/8/layout/hProcess4"/>
    <dgm:cxn modelId="{91D29E7B-3E91-4AC9-8BE7-348AE9E7DEC4}" type="presParOf" srcId="{ECB37C6C-FA33-436B-BFC6-FDA819237AE3}" destId="{524A8544-AD8D-4D95-997D-DA5FE96A0506}" srcOrd="1" destOrd="0" presId="urn:microsoft.com/office/officeart/2005/8/layout/hProcess4"/>
    <dgm:cxn modelId="{FC64C88E-F456-4F7A-A8ED-6EFCE6E1959F}" type="presParOf" srcId="{ECB37C6C-FA33-436B-BFC6-FDA819237AE3}" destId="{E16535AD-205C-444A-B872-873A34EFEA2E}" srcOrd="2" destOrd="0" presId="urn:microsoft.com/office/officeart/2005/8/layout/hProcess4"/>
    <dgm:cxn modelId="{85F6A66B-34E5-4B0A-9706-65DF9C785FF5}" type="presParOf" srcId="{E16535AD-205C-444A-B872-873A34EFEA2E}" destId="{1B6E6D49-437A-4235-8338-C9FA320EA67F}" srcOrd="0" destOrd="0" presId="urn:microsoft.com/office/officeart/2005/8/layout/hProcess4"/>
    <dgm:cxn modelId="{E3AE0784-E794-4164-A350-133E3EEE36CD}" type="presParOf" srcId="{1B6E6D49-437A-4235-8338-C9FA320EA67F}" destId="{772FC8FA-B121-4542-9E8F-5AF0538C1280}" srcOrd="0" destOrd="0" presId="urn:microsoft.com/office/officeart/2005/8/layout/hProcess4"/>
    <dgm:cxn modelId="{31543AF4-7D34-4073-AF08-8E21C6652F7E}" type="presParOf" srcId="{1B6E6D49-437A-4235-8338-C9FA320EA67F}" destId="{55F524DF-BE28-4CE3-A943-0868370541B2}" srcOrd="1" destOrd="0" presId="urn:microsoft.com/office/officeart/2005/8/layout/hProcess4"/>
    <dgm:cxn modelId="{D7CECCE4-72CA-4226-96F6-D13CB2B6162E}" type="presParOf" srcId="{1B6E6D49-437A-4235-8338-C9FA320EA67F}" destId="{03878389-F188-40B2-A416-E1A3F49A52F8}" srcOrd="2" destOrd="0" presId="urn:microsoft.com/office/officeart/2005/8/layout/hProcess4"/>
    <dgm:cxn modelId="{DC8F0C36-2063-4244-8D3E-5BF74EC009AB}" type="presParOf" srcId="{1B6E6D49-437A-4235-8338-C9FA320EA67F}" destId="{3B777D00-55DC-497E-9480-C6A8F0CB21F6}" srcOrd="3" destOrd="0" presId="urn:microsoft.com/office/officeart/2005/8/layout/hProcess4"/>
    <dgm:cxn modelId="{93130640-5417-4099-9121-89029044A929}" type="presParOf" srcId="{1B6E6D49-437A-4235-8338-C9FA320EA67F}" destId="{6FC66590-3DA3-4D65-8B7C-35FE4E670E66}" srcOrd="4" destOrd="0" presId="urn:microsoft.com/office/officeart/2005/8/layout/hProcess4"/>
    <dgm:cxn modelId="{994066A4-FE5D-47CB-BFB5-D7C287B0E7DF}" type="presParOf" srcId="{E16535AD-205C-444A-B872-873A34EFEA2E}" destId="{0F0DDA91-7B1F-4086-BA22-2612ABDE1692}" srcOrd="1" destOrd="0" presId="urn:microsoft.com/office/officeart/2005/8/layout/hProcess4"/>
    <dgm:cxn modelId="{02942672-40F8-4332-ADF7-3061C2E47A1C}" type="presParOf" srcId="{E16535AD-205C-444A-B872-873A34EFEA2E}" destId="{9088BEA7-0B8B-4B3A-9574-7B7FFB001337}" srcOrd="2" destOrd="0" presId="urn:microsoft.com/office/officeart/2005/8/layout/hProcess4"/>
    <dgm:cxn modelId="{3F87631D-4AEA-4E23-8624-E91C02545533}" type="presParOf" srcId="{9088BEA7-0B8B-4B3A-9574-7B7FFB001337}" destId="{C81CAAFC-5A63-498F-8738-FF1E6885EB79}" srcOrd="0" destOrd="0" presId="urn:microsoft.com/office/officeart/2005/8/layout/hProcess4"/>
    <dgm:cxn modelId="{2AA5DA14-372A-49AF-93C4-FBD2B82DD3D1}" type="presParOf" srcId="{9088BEA7-0B8B-4B3A-9574-7B7FFB001337}" destId="{5263AC0C-57E2-4B7E-9482-C55B560B3D6E}" srcOrd="1" destOrd="0" presId="urn:microsoft.com/office/officeart/2005/8/layout/hProcess4"/>
    <dgm:cxn modelId="{FB3B8390-7635-4EDF-BB50-55E64422EACD}" type="presParOf" srcId="{9088BEA7-0B8B-4B3A-9574-7B7FFB001337}" destId="{FD8098E3-6799-4FFF-8263-E50D1CAA9894}" srcOrd="2" destOrd="0" presId="urn:microsoft.com/office/officeart/2005/8/layout/hProcess4"/>
    <dgm:cxn modelId="{9D81851A-9102-4C05-B5DC-A151C8888AFA}" type="presParOf" srcId="{9088BEA7-0B8B-4B3A-9574-7B7FFB001337}" destId="{E1F38C98-9155-4C5B-BA2B-01F8D6E44D91}" srcOrd="3" destOrd="0" presId="urn:microsoft.com/office/officeart/2005/8/layout/hProcess4"/>
    <dgm:cxn modelId="{49969912-A44A-4592-AA06-EC7C372E68A0}" type="presParOf" srcId="{9088BEA7-0B8B-4B3A-9574-7B7FFB001337}" destId="{B0770140-25BA-4BD4-ABC2-C6CC521FD70F}" srcOrd="4" destOrd="0" presId="urn:microsoft.com/office/officeart/2005/8/layout/hProcess4"/>
    <dgm:cxn modelId="{3B1AA490-178A-4140-9A95-D45E17941F6B}" type="presParOf" srcId="{E16535AD-205C-444A-B872-873A34EFEA2E}" destId="{9F92F024-5E80-4186-9995-DBDD6A91B4C7}" srcOrd="3" destOrd="0" presId="urn:microsoft.com/office/officeart/2005/8/layout/hProcess4"/>
    <dgm:cxn modelId="{4C95F725-C166-4FF9-AD1F-539C105B6629}" type="presParOf" srcId="{E16535AD-205C-444A-B872-873A34EFEA2E}" destId="{4B9E77C2-CD54-45CE-959E-C1052C07BE34}" srcOrd="4" destOrd="0" presId="urn:microsoft.com/office/officeart/2005/8/layout/hProcess4"/>
    <dgm:cxn modelId="{7778217D-B47E-4FB5-986F-A60651E2C511}" type="presParOf" srcId="{4B9E77C2-CD54-45CE-959E-C1052C07BE34}" destId="{0F1151D0-4E97-4E3F-A6D8-AA314CD9BC74}" srcOrd="0" destOrd="0" presId="urn:microsoft.com/office/officeart/2005/8/layout/hProcess4"/>
    <dgm:cxn modelId="{213F4347-062F-4197-8227-1AECA19E81AC}" type="presParOf" srcId="{4B9E77C2-CD54-45CE-959E-C1052C07BE34}" destId="{25E57405-2AE0-4827-8187-88AAC89AFD81}" srcOrd="1" destOrd="0" presId="urn:microsoft.com/office/officeart/2005/8/layout/hProcess4"/>
    <dgm:cxn modelId="{7B9CE3C9-72C6-464C-B47E-B10CD9C24624}" type="presParOf" srcId="{4B9E77C2-CD54-45CE-959E-C1052C07BE34}" destId="{B62587D9-5CE6-4572-8E1C-DADCF67E50D9}" srcOrd="2" destOrd="0" presId="urn:microsoft.com/office/officeart/2005/8/layout/hProcess4"/>
    <dgm:cxn modelId="{1BC9182E-FA14-4D06-8293-E87CBF2CA04F}" type="presParOf" srcId="{4B9E77C2-CD54-45CE-959E-C1052C07BE34}" destId="{CB28327E-CD5A-4BFF-A781-EBBC375FC581}" srcOrd="3" destOrd="0" presId="urn:microsoft.com/office/officeart/2005/8/layout/hProcess4"/>
    <dgm:cxn modelId="{540DC80F-DB41-4372-B70F-E55342BF2AD8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188081" y="0"/>
          <a:ext cx="5076788" cy="5076788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42924-E828-4E46-A330-3E64BD2EF635}">
      <dsp:nvSpPr>
        <dsp:cNvPr id="0" name=""/>
        <dsp:cNvSpPr/>
      </dsp:nvSpPr>
      <dsp:spPr>
        <a:xfrm>
          <a:off x="2355580" y="558047"/>
          <a:ext cx="4499496" cy="3998071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550750" y="753217"/>
        <a:ext cx="4109156" cy="3607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524DF-BE28-4CE3-A943-0868370541B2}">
      <dsp:nvSpPr>
        <dsp:cNvPr id="0" name=""/>
        <dsp:cNvSpPr/>
      </dsp:nvSpPr>
      <dsp:spPr>
        <a:xfrm>
          <a:off x="1681" y="1338069"/>
          <a:ext cx="2255560" cy="186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масштаб проблемы, правовые и финансовые механизмы  ее решения</a:t>
          </a:r>
          <a:endParaRPr lang="ru-RU" sz="1200" kern="1200" dirty="0"/>
        </a:p>
      </dsp:txBody>
      <dsp:txXfrm>
        <a:off x="44493" y="1380881"/>
        <a:ext cx="2169936" cy="1376091"/>
      </dsp:txXfrm>
    </dsp:sp>
    <dsp:sp modelId="{0F0DDA91-7B1F-4086-BA22-2612ABDE1692}">
      <dsp:nvSpPr>
        <dsp:cNvPr id="0" name=""/>
        <dsp:cNvSpPr/>
      </dsp:nvSpPr>
      <dsp:spPr>
        <a:xfrm>
          <a:off x="1361124" y="2013155"/>
          <a:ext cx="2407651" cy="2407651"/>
        </a:xfrm>
        <a:prstGeom prst="leftCircularArrow">
          <a:avLst>
            <a:gd name="adj1" fmla="val 2996"/>
            <a:gd name="adj2" fmla="val 367342"/>
            <a:gd name="adj3" fmla="val 2734281"/>
            <a:gd name="adj4" fmla="val 9615917"/>
            <a:gd name="adj5" fmla="val 3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7D00-55DC-497E-9480-C6A8F0CB21F6}">
      <dsp:nvSpPr>
        <dsp:cNvPr id="0" name=""/>
        <dsp:cNvSpPr/>
      </dsp:nvSpPr>
      <dsp:spPr>
        <a:xfrm>
          <a:off x="502917" y="279978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уровень</a:t>
          </a:r>
          <a:endParaRPr lang="ru-RU" sz="1200" kern="1200" dirty="0"/>
        </a:p>
      </dsp:txBody>
      <dsp:txXfrm>
        <a:off x="526269" y="2823136"/>
        <a:ext cx="1958238" cy="750595"/>
      </dsp:txXfrm>
    </dsp:sp>
    <dsp:sp modelId="{5263AC0C-57E2-4B7E-9482-C55B560B3D6E}">
      <dsp:nvSpPr>
        <dsp:cNvPr id="0" name=""/>
        <dsp:cNvSpPr/>
      </dsp:nvSpPr>
      <dsp:spPr>
        <a:xfrm>
          <a:off x="2795113" y="1271982"/>
          <a:ext cx="2255560" cy="2651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kern="1200" dirty="0"/>
        </a:p>
      </dsp:txBody>
      <dsp:txXfrm>
        <a:off x="2856132" y="1901184"/>
        <a:ext cx="2133522" cy="1961301"/>
      </dsp:txXfrm>
    </dsp:sp>
    <dsp:sp modelId="{9F92F024-5E80-4186-9995-DBDD6A91B4C7}">
      <dsp:nvSpPr>
        <dsp:cNvPr id="0" name=""/>
        <dsp:cNvSpPr/>
      </dsp:nvSpPr>
      <dsp:spPr>
        <a:xfrm rot="20289698">
          <a:off x="3807639" y="356982"/>
          <a:ext cx="2750910" cy="2750910"/>
        </a:xfrm>
        <a:prstGeom prst="circularArrow">
          <a:avLst>
            <a:gd name="adj1" fmla="val 2622"/>
            <a:gd name="adj2" fmla="val 318707"/>
            <a:gd name="adj3" fmla="val 20278385"/>
            <a:gd name="adj4" fmla="val 13348113"/>
            <a:gd name="adj5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38C98-9155-4C5B-BA2B-01F8D6E44D91}">
      <dsp:nvSpPr>
        <dsp:cNvPr id="0" name=""/>
        <dsp:cNvSpPr/>
      </dsp:nvSpPr>
      <dsp:spPr>
        <a:xfrm>
          <a:off x="3352602" y="93659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Региональный уровень</a:t>
          </a:r>
          <a:endParaRPr lang="ru-RU" sz="1200" kern="1200" dirty="0"/>
        </a:p>
      </dsp:txBody>
      <dsp:txXfrm>
        <a:off x="3375954" y="959946"/>
        <a:ext cx="1958238" cy="750595"/>
      </dsp:txXfrm>
    </dsp:sp>
    <dsp:sp modelId="{25E57405-2AE0-4827-8187-88AAC89AFD81}">
      <dsp:nvSpPr>
        <dsp:cNvPr id="0" name=""/>
        <dsp:cNvSpPr/>
      </dsp:nvSpPr>
      <dsp:spPr>
        <a:xfrm>
          <a:off x="5664828" y="1088464"/>
          <a:ext cx="2255560" cy="3381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kern="1200" dirty="0">
            <a:latin typeface="+mj-lt"/>
          </a:endParaRPr>
        </a:p>
      </dsp:txBody>
      <dsp:txXfrm>
        <a:off x="5730891" y="1154527"/>
        <a:ext cx="2123434" cy="2524571"/>
      </dsp:txXfrm>
    </dsp:sp>
    <dsp:sp modelId="{CB28327E-CD5A-4BFF-A781-EBBC375FC581}">
      <dsp:nvSpPr>
        <dsp:cNvPr id="0" name=""/>
        <dsp:cNvSpPr/>
      </dsp:nvSpPr>
      <dsp:spPr>
        <a:xfrm>
          <a:off x="6101259" y="3416169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Местный бюджет</a:t>
          </a:r>
          <a:endParaRPr lang="ru-RU" sz="1200" kern="1200" dirty="0"/>
        </a:p>
      </dsp:txBody>
      <dsp:txXfrm>
        <a:off x="6124611" y="3439521"/>
        <a:ext cx="1958238" cy="750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524DF-BE28-4CE3-A943-0868370541B2}">
      <dsp:nvSpPr>
        <dsp:cNvPr id="0" name=""/>
        <dsp:cNvSpPr/>
      </dsp:nvSpPr>
      <dsp:spPr>
        <a:xfrm>
          <a:off x="1681" y="1338069"/>
          <a:ext cx="2255560" cy="186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масштаб проблемы, правовые и финансовые механизмы  ее решения</a:t>
          </a:r>
          <a:endParaRPr lang="ru-RU" sz="1200" kern="1200" dirty="0"/>
        </a:p>
      </dsp:txBody>
      <dsp:txXfrm>
        <a:off x="44493" y="1380881"/>
        <a:ext cx="2169936" cy="1376091"/>
      </dsp:txXfrm>
    </dsp:sp>
    <dsp:sp modelId="{0F0DDA91-7B1F-4086-BA22-2612ABDE1692}">
      <dsp:nvSpPr>
        <dsp:cNvPr id="0" name=""/>
        <dsp:cNvSpPr/>
      </dsp:nvSpPr>
      <dsp:spPr>
        <a:xfrm>
          <a:off x="1361124" y="2013155"/>
          <a:ext cx="2407651" cy="2407651"/>
        </a:xfrm>
        <a:prstGeom prst="leftCircularArrow">
          <a:avLst>
            <a:gd name="adj1" fmla="val 2996"/>
            <a:gd name="adj2" fmla="val 367342"/>
            <a:gd name="adj3" fmla="val 2734281"/>
            <a:gd name="adj4" fmla="val 9615917"/>
            <a:gd name="adj5" fmla="val 3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7D00-55DC-497E-9480-C6A8F0CB21F6}">
      <dsp:nvSpPr>
        <dsp:cNvPr id="0" name=""/>
        <dsp:cNvSpPr/>
      </dsp:nvSpPr>
      <dsp:spPr>
        <a:xfrm>
          <a:off x="502917" y="279978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уровень</a:t>
          </a:r>
          <a:endParaRPr lang="ru-RU" sz="1200" kern="1200" dirty="0"/>
        </a:p>
      </dsp:txBody>
      <dsp:txXfrm>
        <a:off x="526269" y="2823136"/>
        <a:ext cx="1958238" cy="750595"/>
      </dsp:txXfrm>
    </dsp:sp>
    <dsp:sp modelId="{5263AC0C-57E2-4B7E-9482-C55B560B3D6E}">
      <dsp:nvSpPr>
        <dsp:cNvPr id="0" name=""/>
        <dsp:cNvSpPr/>
      </dsp:nvSpPr>
      <dsp:spPr>
        <a:xfrm>
          <a:off x="2795113" y="1271982"/>
          <a:ext cx="2255560" cy="2651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kern="1200" dirty="0"/>
        </a:p>
      </dsp:txBody>
      <dsp:txXfrm>
        <a:off x="2856132" y="1901184"/>
        <a:ext cx="2133522" cy="1961301"/>
      </dsp:txXfrm>
    </dsp:sp>
    <dsp:sp modelId="{9F92F024-5E80-4186-9995-DBDD6A91B4C7}">
      <dsp:nvSpPr>
        <dsp:cNvPr id="0" name=""/>
        <dsp:cNvSpPr/>
      </dsp:nvSpPr>
      <dsp:spPr>
        <a:xfrm rot="20289698">
          <a:off x="3807639" y="356982"/>
          <a:ext cx="2750910" cy="2750910"/>
        </a:xfrm>
        <a:prstGeom prst="circularArrow">
          <a:avLst>
            <a:gd name="adj1" fmla="val 2622"/>
            <a:gd name="adj2" fmla="val 318707"/>
            <a:gd name="adj3" fmla="val 20278385"/>
            <a:gd name="adj4" fmla="val 13348113"/>
            <a:gd name="adj5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38C98-9155-4C5B-BA2B-01F8D6E44D91}">
      <dsp:nvSpPr>
        <dsp:cNvPr id="0" name=""/>
        <dsp:cNvSpPr/>
      </dsp:nvSpPr>
      <dsp:spPr>
        <a:xfrm>
          <a:off x="3352602" y="93659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Региональный уровень</a:t>
          </a:r>
          <a:endParaRPr lang="ru-RU" sz="1200" kern="1200" dirty="0"/>
        </a:p>
      </dsp:txBody>
      <dsp:txXfrm>
        <a:off x="3375954" y="959946"/>
        <a:ext cx="1958238" cy="750595"/>
      </dsp:txXfrm>
    </dsp:sp>
    <dsp:sp modelId="{25E57405-2AE0-4827-8187-88AAC89AFD81}">
      <dsp:nvSpPr>
        <dsp:cNvPr id="0" name=""/>
        <dsp:cNvSpPr/>
      </dsp:nvSpPr>
      <dsp:spPr>
        <a:xfrm>
          <a:off x="5664828" y="1088464"/>
          <a:ext cx="2255560" cy="3381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kern="1200" dirty="0">
            <a:latin typeface="+mj-lt"/>
          </a:endParaRPr>
        </a:p>
      </dsp:txBody>
      <dsp:txXfrm>
        <a:off x="5730891" y="1154527"/>
        <a:ext cx="2123434" cy="2524571"/>
      </dsp:txXfrm>
    </dsp:sp>
    <dsp:sp modelId="{CB28327E-CD5A-4BFF-A781-EBBC375FC581}">
      <dsp:nvSpPr>
        <dsp:cNvPr id="0" name=""/>
        <dsp:cNvSpPr/>
      </dsp:nvSpPr>
      <dsp:spPr>
        <a:xfrm>
          <a:off x="6101259" y="3416169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Местный бюджет</a:t>
          </a:r>
          <a:endParaRPr lang="ru-RU" sz="1200" kern="1200" dirty="0"/>
        </a:p>
      </dsp:txBody>
      <dsp:txXfrm>
        <a:off x="6124611" y="3439521"/>
        <a:ext cx="1958238" cy="75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_____Microsoft_Excel_97-20032.xls"/><Relationship Id="rId7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_____Microsoft_Excel_97-20036.xls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7.xls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_____Microsoft_Excel_97-20039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к </a:t>
            </a:r>
            <a:r>
              <a:rPr lang="ru-RU" sz="2400" dirty="0" smtClean="0"/>
              <a:t>Годовому</a:t>
            </a:r>
            <a:r>
              <a:rPr lang="ru-RU" sz="2000" dirty="0" smtClean="0"/>
              <a:t> От</a:t>
            </a:r>
            <a:r>
              <a:rPr lang="ru-RU" sz="2400" dirty="0" smtClean="0"/>
              <a:t>чету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2022год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№ 5/10-8  от   30  мая 2023 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2022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</a:t>
            </a:r>
            <a:r>
              <a:rPr lang="en-US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965651"/>
              </p:ext>
            </p:extLst>
          </p:nvPr>
        </p:nvGraphicFramePr>
        <p:xfrm>
          <a:off x="1708150" y="1930400"/>
          <a:ext cx="60102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3" name="Лист" r:id="rId3" imgW="9479151" imgH="6080635" progId="Excel.Sheet.8">
                  <p:embed/>
                </p:oleObj>
              </mc:Choice>
              <mc:Fallback>
                <p:oleObj name="Лист" r:id="rId3" imgW="9479151" imgH="608063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930400"/>
                        <a:ext cx="6010275" cy="3857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9935597"/>
              </p:ext>
            </p:extLst>
          </p:nvPr>
        </p:nvGraphicFramePr>
        <p:xfrm>
          <a:off x="1773238" y="2366963"/>
          <a:ext cx="507047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0" name="Лист" r:id="rId3" imgW="7376137" imgH="2339397" progId="Excel.Sheet.8">
                  <p:embed/>
                </p:oleObj>
              </mc:Choice>
              <mc:Fallback>
                <p:oleObj name="Лист" r:id="rId3" imgW="7376137" imgH="233939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366963"/>
                        <a:ext cx="5070475" cy="1608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2124638"/>
              </p:ext>
            </p:extLst>
          </p:nvPr>
        </p:nvGraphicFramePr>
        <p:xfrm>
          <a:off x="82550" y="4910138"/>
          <a:ext cx="45402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1" name="Лист" r:id="rId5" imgW="6271134" imgH="2590779" progId="Excel.Sheet.8">
                  <p:embed/>
                </p:oleObj>
              </mc:Choice>
              <mc:Fallback>
                <p:oleObj name="Лист" r:id="rId5" imgW="6271134" imgH="259077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910138"/>
                        <a:ext cx="4540250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ru-RU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</a:rPr>
              <a:t>45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2142630" y="4790666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ru-RU" sz="1600" b="1" dirty="0" smtClean="0">
                <a:solidFill>
                  <a:srgbClr val="008000"/>
                </a:solidFill>
              </a:rPr>
              <a:t>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7512"/>
              </p:ext>
            </p:extLst>
          </p:nvPr>
        </p:nvGraphicFramePr>
        <p:xfrm>
          <a:off x="4762500" y="4460875"/>
          <a:ext cx="40259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2" name="Лист" r:id="rId7" imgW="5494122" imgH="3185108" progId="Excel.Sheet.8">
                  <p:embed/>
                </p:oleObj>
              </mc:Choice>
              <mc:Fallback>
                <p:oleObj name="Лист" r:id="rId7" imgW="5494122" imgH="31851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4460875"/>
                        <a:ext cx="4025900" cy="2312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en-US" sz="1600" b="1" dirty="0" smtClean="0">
                <a:solidFill>
                  <a:srgbClr val="CC00FF"/>
                </a:solidFill>
              </a:rPr>
              <a:t>57</a:t>
            </a:r>
            <a:r>
              <a:rPr lang="ru-RU" sz="1600" b="1" dirty="0" smtClean="0">
                <a:solidFill>
                  <a:srgbClr val="CC00FF"/>
                </a:solidFill>
              </a:rPr>
              <a:t>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8303526"/>
              </p:ext>
            </p:extLst>
          </p:nvPr>
        </p:nvGraphicFramePr>
        <p:xfrm>
          <a:off x="920750" y="2012950"/>
          <a:ext cx="728345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1" name="Лист" r:id="rId3" imgW="8153429" imgH="4290065" progId="Excel.Sheet.8">
                  <p:embed/>
                </p:oleObj>
              </mc:Choice>
              <mc:Fallback>
                <p:oleObj name="Лист" r:id="rId3" imgW="8153429" imgH="42900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012950"/>
                        <a:ext cx="7283450" cy="3832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202</a:t>
            </a:r>
            <a:r>
              <a:rPr lang="en-US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</a:t>
            </a:r>
            <a:r>
              <a:rPr lang="en-US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b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7524414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- 202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5552716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16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</a:t>
            </a:r>
            <a:r>
              <a:rPr lang="en-US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8182799"/>
              </p:ext>
            </p:extLst>
          </p:nvPr>
        </p:nvGraphicFramePr>
        <p:xfrm>
          <a:off x="1115616" y="1484784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202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-202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3006488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202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716785"/>
              </p:ext>
            </p:extLst>
          </p:nvPr>
        </p:nvGraphicFramePr>
        <p:xfrm>
          <a:off x="685800" y="1866900"/>
          <a:ext cx="3165475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" name="Лист" r:id="rId3" imgW="6759072" imgH="3162353" progId="Excel.Sheet.8">
                  <p:embed/>
                </p:oleObj>
              </mc:Choice>
              <mc:Fallback>
                <p:oleObj name="Лист" r:id="rId3" imgW="6759072" imgH="316235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6900"/>
                        <a:ext cx="3165475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8469784"/>
              </p:ext>
            </p:extLst>
          </p:nvPr>
        </p:nvGraphicFramePr>
        <p:xfrm>
          <a:off x="-76200" y="3876675"/>
          <a:ext cx="5264150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5" name="Лист" r:id="rId5" imgW="5692032" imgH="3390825" progId="Excel.Sheet.8">
                  <p:embed/>
                </p:oleObj>
              </mc:Choice>
              <mc:Fallback>
                <p:oleObj name="Лист" r:id="rId5" imgW="5692032" imgH="33908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876675"/>
                        <a:ext cx="5264150" cy="3135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+ 3 </a:t>
            </a:r>
            <a:r>
              <a:rPr lang="en-US" sz="1600" b="1" u="sng" dirty="0" smtClean="0">
                <a:solidFill>
                  <a:srgbClr val="0033CC"/>
                </a:solidFill>
              </a:rPr>
              <a:t>930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en-US" sz="1600" b="1" dirty="0" smtClean="0">
                <a:solidFill>
                  <a:srgbClr val="00B050"/>
                </a:solidFill>
              </a:rPr>
              <a:t>-</a:t>
            </a:r>
            <a:r>
              <a:rPr lang="ru-RU" sz="1600" b="1" u="sng" dirty="0" smtClean="0">
                <a:solidFill>
                  <a:srgbClr val="008000"/>
                </a:solidFill>
              </a:rPr>
              <a:t> </a:t>
            </a:r>
            <a:r>
              <a:rPr lang="en-US" sz="1600" b="1" u="sng" dirty="0" smtClean="0">
                <a:solidFill>
                  <a:srgbClr val="008000"/>
                </a:solidFill>
              </a:rPr>
              <a:t>576</a:t>
            </a:r>
            <a:endParaRPr lang="ru-RU" sz="1600" b="1" u="sng" dirty="0" smtClean="0">
              <a:solidFill>
                <a:srgbClr val="008000"/>
              </a:solidFill>
            </a:endParaRP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66864"/>
              </p:ext>
            </p:extLst>
          </p:nvPr>
        </p:nvGraphicFramePr>
        <p:xfrm>
          <a:off x="3954463" y="1306513"/>
          <a:ext cx="54276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6" name="Лист" r:id="rId7" imgW="5433120" imgH="2689871" progId="Excel.Sheet.8">
                  <p:embed/>
                </p:oleObj>
              </mc:Choice>
              <mc:Fallback>
                <p:oleObj name="Лист" r:id="rId7" imgW="5433120" imgH="26898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427662" cy="268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019972"/>
              </p:ext>
            </p:extLst>
          </p:nvPr>
        </p:nvGraphicFramePr>
        <p:xfrm>
          <a:off x="4378325" y="4429125"/>
          <a:ext cx="4760913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" name="Лист" r:id="rId9" imgW="4762368" imgH="2354644" progId="Excel.Sheet.8">
                  <p:embed/>
                </p:oleObj>
              </mc:Choice>
              <mc:Fallback>
                <p:oleObj name="Лист" r:id="rId9" imgW="4762368" imgH="23546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60913" cy="235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u="sng" dirty="0" smtClean="0">
                <a:solidFill>
                  <a:srgbClr val="CC00FF"/>
                </a:solidFill>
              </a:rPr>
              <a:t>+ </a:t>
            </a:r>
            <a:r>
              <a:rPr lang="en-US" sz="1600" b="1" u="sng" dirty="0" smtClean="0">
                <a:solidFill>
                  <a:srgbClr val="CC00FF"/>
                </a:solidFill>
              </a:rPr>
              <a:t>741</a:t>
            </a:r>
            <a:r>
              <a:rPr lang="ru-RU" sz="1600" b="1" u="sng" dirty="0" smtClean="0">
                <a:solidFill>
                  <a:srgbClr val="CC00FF"/>
                </a:solidFill>
              </a:rPr>
              <a:t> </a:t>
            </a:r>
            <a:r>
              <a:rPr lang="en-US" sz="1600" b="1" u="sng" dirty="0" smtClean="0">
                <a:solidFill>
                  <a:srgbClr val="CC00FF"/>
                </a:solidFill>
              </a:rPr>
              <a:t>864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+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en-US" sz="1600" b="1" dirty="0" smtClean="0">
                <a:solidFill>
                  <a:srgbClr val="7030A0"/>
                </a:solidFill>
              </a:rPr>
              <a:t>1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614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2374108" y="4292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-1569233">
            <a:off x="6384925" y="4694237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</a:t>
            </a:r>
            <a:r>
              <a:rPr lang="en-US" sz="1600" b="1" dirty="0" smtClean="0">
                <a:solidFill>
                  <a:srgbClr val="FF0066"/>
                </a:solidFill>
              </a:rPr>
              <a:t>2</a:t>
            </a:r>
            <a:r>
              <a:rPr lang="ru-RU" sz="1600" b="1" dirty="0" smtClean="0">
                <a:solidFill>
                  <a:srgbClr val="FF0066"/>
                </a:solidFill>
              </a:rPr>
              <a:t>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24034"/>
              </p:ext>
            </p:extLst>
          </p:nvPr>
        </p:nvGraphicFramePr>
        <p:xfrm>
          <a:off x="395536" y="1412776"/>
          <a:ext cx="8352928" cy="4997757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18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574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17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450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845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0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Судебная система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  <a:p>
                      <a:pPr algn="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24 747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24 675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3 327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3 327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59 235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55 889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343 845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340 766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7 830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7 761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315 097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312 424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20 918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20 581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136 520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121 932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89,3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19 127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12 050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Благоустройство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117 393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109 882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27880"/>
              </p:ext>
            </p:extLst>
          </p:nvPr>
        </p:nvGraphicFramePr>
        <p:xfrm>
          <a:off x="467544" y="1304522"/>
          <a:ext cx="8352928" cy="5463161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2 091 802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2 058 383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493 106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487 787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1 472 161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1 450 182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59 180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57 337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2 601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2 583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64 754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60 494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КУЛЬТУРА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146 323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140 994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109 301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105 391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37 022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35 603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СОЦИАЛЬНАЯ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64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61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4 346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57 521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64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2 846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ФИЗИЧЕСКАЯ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94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378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2 4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96,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СРЕДСТВА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179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854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Обслуживание государственного и муниципального долга 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Обслуживание государственного внутреннего и муниципального долга   </a:t>
                      </a: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БЮДЖЕТНОЙ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66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397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66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397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Иные дотации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005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005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148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771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078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953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7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2022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</a:t>
            </a:r>
            <a:r>
              <a:rPr lang="en-US" sz="1600" b="1" dirty="0" smtClean="0">
                <a:solidFill>
                  <a:srgbClr val="7030A0"/>
                </a:solidFill>
              </a:rPr>
              <a:t>2</a:t>
            </a:r>
            <a:r>
              <a:rPr lang="ru-RU" sz="1600" b="1" dirty="0" smtClean="0">
                <a:solidFill>
                  <a:srgbClr val="7030A0"/>
                </a:solidFill>
              </a:rPr>
              <a:t>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18146"/>
              </p:ext>
            </p:extLst>
          </p:nvPr>
        </p:nvGraphicFramePr>
        <p:xfrm>
          <a:off x="467544" y="1196752"/>
          <a:ext cx="8496944" cy="5717034"/>
        </p:xfrm>
        <a:graphic>
          <a:graphicData uri="http://schemas.openxmlformats.org/drawingml/2006/table">
            <a:tbl>
              <a:tblPr/>
              <a:tblGrid>
                <a:gridCol w="6192688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609 405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584 862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169 409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161 789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439 996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423 073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96,1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500</a:t>
                      </a:r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229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2 459</a:t>
                      </a:r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019</a:t>
                      </a:r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98,</a:t>
                      </a:r>
                      <a:r>
                        <a:rPr lang="en-US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005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992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1 980 955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188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496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182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293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"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93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879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92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Муниципальная программа 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089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6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37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57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Комплексное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муниципального образования 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2021-2025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1 511 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1 511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Формирование доступной среды для инвалидов маломобильных групп населения в учреждениях образования 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27,3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</a:t>
            </a:r>
            <a:r>
              <a:rPr lang="en-US" sz="1600" b="1" dirty="0" smtClean="0">
                <a:solidFill>
                  <a:srgbClr val="7030A0"/>
                </a:solidFill>
              </a:rPr>
              <a:t>2</a:t>
            </a:r>
            <a:r>
              <a:rPr lang="ru-RU" sz="1600" b="1" dirty="0" smtClean="0">
                <a:solidFill>
                  <a:srgbClr val="7030A0"/>
                </a:solidFill>
              </a:rPr>
              <a:t>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02447"/>
              </p:ext>
            </p:extLst>
          </p:nvPr>
        </p:nvGraphicFramePr>
        <p:xfrm>
          <a:off x="395536" y="1124744"/>
          <a:ext cx="8568952" cy="6110968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81 532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81 529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2021-2023гг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18 573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18 573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12 573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12 248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5 606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5 606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8 035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883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572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571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23.Муниципальная программа «Формирование современной городской среды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62 586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62 586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39 137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35 072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89,6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2022 - 2024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1775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2022-2024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8 698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8 400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2022-2024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2 779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2 533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91,1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2022 -2024годы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6 495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5 943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91,5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2022-2024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2022-2024гг.»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1 377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62,6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2022-2024гг»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3 750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2 894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77,2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2022-2024гг.»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12 640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11 495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90,9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3 148 771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3 078 953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:2019-2024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87114587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65 042,0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64 441,0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81 532,0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81 529,0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58 821,0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58000"/>
              </p:ext>
            </p:extLst>
          </p:nvPr>
        </p:nvGraphicFramePr>
        <p:xfrm>
          <a:off x="179513" y="3429000"/>
          <a:ext cx="8784976" cy="283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85,9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81,0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     </a:t>
                      </a:r>
                    </a:p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не более</a:t>
                      </a:r>
                    </a:p>
                    <a:p>
                      <a:r>
                        <a:rPr lang="ru-RU" sz="1200" dirty="0" smtClean="0"/>
                        <a:t>      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dirty="0" smtClean="0"/>
                        <a:t>       0                  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30221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201 922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201 432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188 496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182 293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182 247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79436"/>
              </p:ext>
            </p:extLst>
          </p:nvPr>
        </p:nvGraphicFramePr>
        <p:xfrm>
          <a:off x="179513" y="2782476"/>
          <a:ext cx="8784976" cy="409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1,33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1,33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1,75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3,04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1, 35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1,4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1,73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1,9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2,7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22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446983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84 480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83 137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93 879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92 254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96 648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98092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50,1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50,1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50,0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223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305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1 997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1 997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2 083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2 083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1 937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121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:2016-2023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52846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14 317,0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14 316,0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18 573,0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18 573,0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43 078,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74761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13 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04168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1 304 763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  1 285 787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2 005 992,0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1 980 955,0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4 020 244,0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75090"/>
              </p:ext>
            </p:extLst>
          </p:nvPr>
        </p:nvGraphicFramePr>
        <p:xfrm>
          <a:off x="1" y="2636912"/>
          <a:ext cx="9143998" cy="409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 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Удовлетворенность населения качеством общего образования от общего числа опрошенных родителей,</a:t>
                      </a:r>
                      <a:r>
                        <a:rPr lang="ru-RU" sz="1100" baseline="0" dirty="0" smtClean="0"/>
                        <a:t> дети которых посещают образовательные учреждения</a:t>
                      </a:r>
                      <a:r>
                        <a:rPr lang="ru-RU" sz="1100" dirty="0" smtClean="0"/>
                        <a:t>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возрасте 5-18 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65782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2022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2022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2022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 1 272 160 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2 005 992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1 980 955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168 443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188 496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182 293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84 974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93 879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92 254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98,3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18 089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17 998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944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57,7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2022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04959"/>
              </p:ext>
            </p:extLst>
          </p:nvPr>
        </p:nvGraphicFramePr>
        <p:xfrm>
          <a:off x="251520" y="620688"/>
          <a:ext cx="8568952" cy="63051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2022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2022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2022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Комплексное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муниципального образования 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« на 2021-2025годы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1 511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1 511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«Формирование доступной среды для инвалидов и маломобильных групп населения в учреждениях образования 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МО«Тахтамукайский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27,3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78 195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81 532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81 529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1 490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2021-2023гг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22 820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18 573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18 573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12 573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12 573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12 248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97,4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2022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51997"/>
              </p:ext>
            </p:extLst>
          </p:nvPr>
        </p:nvGraphicFramePr>
        <p:xfrm>
          <a:off x="251520" y="620688"/>
          <a:ext cx="8568953" cy="6207591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2022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2022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2022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гг.»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8 035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883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572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571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99,8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23. Муниципальная программа «Формирование современной городской среды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62 736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62 586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62 586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673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698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96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«Регулирование земельно-имущественных отношений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7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533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2022год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03605"/>
              </p:ext>
            </p:extLst>
          </p:nvPr>
        </p:nvGraphicFramePr>
        <p:xfrm>
          <a:off x="179512" y="980728"/>
          <a:ext cx="8496944" cy="631866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годы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415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495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943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91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«Организация временного трудоустройства несовершеннолетних граждан в возрасте от 14 до 18 лет в свободное от учебы время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757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94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22-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гг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894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77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31.  Ведомственная целевая программа «Совершенствование материально-технической базы муниципальных бюджетных образовательных учреждений на 20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-202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640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495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0,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32. Ведомственная целевая программа «Создание условий для осуществления медицинской деятельности в образовательных организациях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2019-2020годы»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1750309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539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366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494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091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98,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</a:rPr>
              <a:t>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</a:t>
            </a:r>
            <a:r>
              <a:rPr lang="ru-RU" sz="1200" b="1" dirty="0" smtClean="0"/>
              <a:t>–– Национальная экономика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340 766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 11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Общегосударственные вопросы</a:t>
            </a:r>
          </a:p>
          <a:p>
            <a:pPr algn="ctr" eaLnBrk="0" hangingPunct="0"/>
            <a:r>
              <a:rPr lang="ru-RU" sz="1200" b="1" dirty="0" smtClean="0"/>
              <a:t>176 450 тыс. руб. или 6 %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место- Культура</a:t>
            </a:r>
          </a:p>
          <a:p>
            <a:pPr algn="ctr" eaLnBrk="0" hangingPunct="0"/>
            <a:r>
              <a:rPr lang="ru-RU" sz="1200" b="1" dirty="0" smtClean="0"/>
              <a:t>140 994  тыс. руб. или 4 %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</a:t>
            </a:r>
            <a:r>
              <a:rPr lang="ru-RU" sz="1200" b="1" dirty="0" smtClean="0"/>
              <a:t>–Физическая культура и спорт  </a:t>
            </a:r>
          </a:p>
          <a:p>
            <a:pPr algn="ctr" eaLnBrk="0" hangingPunct="0"/>
            <a:r>
              <a:rPr lang="ru-RU" sz="1200" b="1" dirty="0" smtClean="0"/>
              <a:t>94 132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3 %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2 058 383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67 % </a:t>
            </a:r>
            <a:endParaRPr lang="ru-RU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60973"/>
              </p:ext>
            </p:extLst>
          </p:nvPr>
        </p:nvGraphicFramePr>
        <p:xfrm>
          <a:off x="1422400" y="1393825"/>
          <a:ext cx="687705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4" name="Лист" r:id="rId3" imgW="9243072" imgH="6225433" progId="Excel.Sheet.8">
                  <p:embed/>
                </p:oleObj>
              </mc:Choice>
              <mc:Fallback>
                <p:oleObj name="Лист" r:id="rId3" imgW="9243072" imgH="6225433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393825"/>
                        <a:ext cx="6877050" cy="4633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53175"/>
              </p:ext>
            </p:extLst>
          </p:nvPr>
        </p:nvGraphicFramePr>
        <p:xfrm>
          <a:off x="1293813" y="1903413"/>
          <a:ext cx="7461250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3" name="Лист" r:id="rId3" imgW="10660320" imgH="5791221" progId="Excel.Sheet.8">
                  <p:embed/>
                </p:oleObj>
              </mc:Choice>
              <mc:Fallback>
                <p:oleObj name="Лист" r:id="rId3" imgW="10660320" imgH="579122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903413"/>
                        <a:ext cx="7461250" cy="4056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997644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16, 77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0, 77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0, 50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2, 78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2022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-122 759 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35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2022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2 058 383 тыс. рублей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2021 г на 708 311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</a:t>
            </a:r>
            <a:r>
              <a:rPr lang="ru-RU" sz="1400" b="1" dirty="0" smtClean="0"/>
              <a:t>стандарта общего  и дошкольного 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 Реализация муниципальных программ </a:t>
            </a:r>
          </a:p>
          <a:p>
            <a:pPr algn="ctr" eaLnBrk="0" hangingPunct="0"/>
            <a:r>
              <a:rPr lang="ru-RU" sz="1400" b="1" dirty="0" smtClean="0"/>
              <a:t>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 </a:t>
            </a:r>
            <a:r>
              <a:rPr lang="ru-RU" sz="1400" b="1" dirty="0" err="1" smtClean="0"/>
              <a:t>энергоэффективность</a:t>
            </a:r>
            <a:r>
              <a:rPr lang="ru-RU" sz="1400" b="1" dirty="0" smtClean="0"/>
              <a:t> на объектах социальной сферы»                                                                                                         «Обеспечение  </a:t>
            </a:r>
            <a:r>
              <a:rPr lang="ru-RU" sz="1400" b="1" dirty="0" err="1" smtClean="0"/>
              <a:t>социальнозначимых</a:t>
            </a:r>
            <a:r>
              <a:rPr lang="ru-RU" sz="1400" b="1" dirty="0" smtClean="0"/>
              <a:t> объектов жизнеобеспечения резервными источниками энергосбережения</a:t>
            </a: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2022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140 994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уменьшение объема средств по сравнению с 2021 годом  на 19 666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7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»,   4 детских школы искусств.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Муниципальной программы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2019-2024 годы», Ведомственной целевой программы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 район» на 2019-2024гг.»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2022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61 983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увеличение объема средств по сравнению с 2021 годом на 19 573 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деятельность.</a:t>
            </a:r>
            <a:endParaRPr lang="ru-RU" sz="1400" b="1" dirty="0">
              <a:latin typeface="+mn-lt"/>
            </a:endParaRP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61413"/>
              </p:ext>
            </p:extLst>
          </p:nvPr>
        </p:nvGraphicFramePr>
        <p:xfrm>
          <a:off x="655092" y="1340768"/>
          <a:ext cx="7949355" cy="5305621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44, 2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дотации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23 251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трансферты, предоставленные бюджетам поселений в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годах 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</a:t>
            </a:r>
            <a:r>
              <a:rPr lang="en-US" sz="1400" dirty="0" smtClean="0"/>
              <a:t> </a:t>
            </a:r>
            <a:r>
              <a:rPr lang="ru-RU" sz="1400" dirty="0" smtClean="0"/>
              <a:t>целях достижения результатов регионального проекта «Современная школа» в рамках государственной программы РА «Развитие образования в 20022 году» началось строительство 3-х школ в связи с ростом числа обучающихся вызванным демографическим фактором- это строительство общеобразовательных школ на 250 мест в а. </a:t>
            </a:r>
            <a:r>
              <a:rPr lang="ru-RU" sz="1400" dirty="0" err="1" smtClean="0"/>
              <a:t>Старобжегокай</a:t>
            </a:r>
            <a:r>
              <a:rPr lang="ru-RU" sz="1400" dirty="0" smtClean="0"/>
              <a:t>, на 1100 мест в а. Новая Адыгея, на 1100 мест в п. Яблоновский на </a:t>
            </a:r>
            <a:r>
              <a:rPr lang="ru-RU" sz="1400" dirty="0" err="1" smtClean="0"/>
              <a:t>обшую</a:t>
            </a:r>
            <a:r>
              <a:rPr lang="ru-RU" sz="1400" dirty="0" smtClean="0"/>
              <a:t> сумму 3 011 769,6 тыс. руб. </a:t>
            </a:r>
            <a:endParaRPr lang="ru-RU" sz="1400" dirty="0" smtClean="0"/>
          </a:p>
          <a:p>
            <a:r>
              <a:rPr lang="ru-RU" sz="1400" dirty="0"/>
              <a:t>В </a:t>
            </a:r>
            <a:r>
              <a:rPr lang="ru-RU" sz="1400" dirty="0" smtClean="0"/>
              <a:t>рамках государственной </a:t>
            </a:r>
            <a:r>
              <a:rPr lang="ru-RU" sz="1400" dirty="0"/>
              <a:t>программы </a:t>
            </a:r>
            <a:r>
              <a:rPr lang="ru-RU" sz="1400" dirty="0" smtClean="0"/>
              <a:t>« Развитие образования» в </a:t>
            </a:r>
            <a:r>
              <a:rPr lang="ru-RU" sz="1400" dirty="0" smtClean="0"/>
              <a:t>2022 </a:t>
            </a:r>
            <a:r>
              <a:rPr lang="ru-RU" sz="1400" dirty="0" smtClean="0"/>
              <a:t>году на </a:t>
            </a:r>
            <a:r>
              <a:rPr lang="ru-RU" sz="1400" dirty="0" smtClean="0"/>
              <a:t>создание в общеобразовательных организациях, расположенных в сельской местности условий для занятия физической культурой и спортом, на ремонт спортзалов было выделено 22 190,5 тыс. руб.</a:t>
            </a:r>
          </a:p>
          <a:p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551961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19545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92 973,0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98 923,0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122 759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59 580,0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62 464,0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82 008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33 393,0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36 459,0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40 751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Экономически активное население,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 82 894,41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105 372,63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106 452,70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16 541 ,30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18 066,48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21 238,30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15 952,10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16 533,28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20 228,31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3 124,80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6 059,50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4 641,12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2 290,90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2 708,15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546,04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757,80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567,09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925,02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4 375,00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3 547,27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5 152,32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110,70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105,94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136,67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1 142,5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1 922,90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2  180,40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5 587,20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829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,05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5 322,00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</a:t>
            </a:r>
            <a:r>
              <a:rPr lang="ru-RU" sz="1600" dirty="0" smtClean="0">
                <a:solidFill>
                  <a:srgbClr val="FF0066"/>
                </a:solidFill>
              </a:rPr>
              <a:t>ПРОЕКТЫ (продолжение)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целях достижения результатов регионального проекта «Обеспечение качественного нового уровня развития инфраструктуры культуры (Культурная среда)», в рамках государственной программы РА «Развитие культуры в 2022 году был произведен капитальный ремонт Дома культуры в а. </a:t>
            </a:r>
            <a:r>
              <a:rPr lang="ru-RU" sz="1400" dirty="0" err="1" smtClean="0"/>
              <a:t>Хаштук</a:t>
            </a:r>
            <a:r>
              <a:rPr lang="ru-RU" sz="1400" dirty="0" smtClean="0"/>
              <a:t> на общую сумму 11 667,4 тыс. руб.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378716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3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</a:t>
            </a:r>
            <a:r>
              <a:rPr lang="ru-RU" sz="1600" dirty="0" smtClean="0">
                <a:latin typeface="+mj-lt"/>
              </a:rPr>
              <a:t>202</a:t>
            </a:r>
            <a:r>
              <a:rPr lang="en-US" sz="1600" dirty="0" smtClean="0">
                <a:latin typeface="+mj-lt"/>
              </a:rPr>
              <a:t>2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году составил </a:t>
            </a:r>
            <a:r>
              <a:rPr lang="en-US" sz="1600" dirty="0" smtClean="0">
                <a:latin typeface="+mj-lt"/>
              </a:rPr>
              <a:t>61</a:t>
            </a:r>
            <a:r>
              <a:rPr lang="ru-RU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983</a:t>
            </a:r>
            <a:r>
              <a:rPr lang="ru-RU" sz="1600" dirty="0" smtClean="0">
                <a:latin typeface="+mj-lt"/>
              </a:rPr>
              <a:t>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</a:t>
            </a:r>
            <a:r>
              <a:rPr lang="ru-RU" sz="1400" dirty="0" smtClean="0">
                <a:latin typeface="+mj-lt"/>
              </a:rPr>
              <a:t>202</a:t>
            </a:r>
            <a:r>
              <a:rPr lang="en-US" sz="1400" dirty="0" smtClean="0">
                <a:latin typeface="+mj-lt"/>
              </a:rPr>
              <a:t>2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году составили   </a:t>
            </a:r>
            <a:r>
              <a:rPr lang="en-US" sz="1400" dirty="0" smtClean="0">
                <a:latin typeface="+mj-lt"/>
              </a:rPr>
              <a:t>505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рублей</a:t>
            </a:r>
          </a:p>
          <a:p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98482751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01.01.2022 года составил 61,6 млн. рублей,  </a:t>
            </a:r>
          </a:p>
          <a:p>
            <a:pPr algn="just" eaLnBrk="1" hangingPunct="1"/>
            <a:r>
              <a:rPr kumimoji="0" lang="ru-RU" altLang="ru-RU" b="0" i="0" smtClean="0">
                <a:solidFill>
                  <a:schemeClr val="tx1"/>
                </a:solidFill>
                <a:latin typeface="Arial" pitchFamily="34" charset="0"/>
              </a:rPr>
              <a:t>на 01.01.2023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smtClean="0">
                <a:solidFill>
                  <a:schemeClr val="tx1"/>
                </a:solidFill>
                <a:latin typeface="Arial" pitchFamily="34" charset="0"/>
              </a:rPr>
              <a:t>– 20,0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9170916"/>
              </p:ext>
            </p:extLst>
          </p:nvPr>
        </p:nvGraphicFramePr>
        <p:xfrm>
          <a:off x="683568" y="1916832"/>
          <a:ext cx="7342682" cy="3657128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57 541,20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79 031,60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75 427,00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122,60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1115,10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115,10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131 755,0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254 467,4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126 259,20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29 538,0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30 110,0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30 947,00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Объем работ, выполненных по договорам строительного подряда,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5 587,20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3 829,05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5 322,00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Объем платных услуг населению,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2 073,2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2 522,60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2 285, 00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Налогооблагаемая прибыль,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4 095,97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8 448,10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8 505,50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2022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ПРОФИЦИТ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3 154 142,</a:t>
            </a:r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4</a:t>
            </a:r>
            <a:endParaRPr lang="ru-RU" sz="4000" b="1" kern="10" dirty="0" smtClean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75 189</a:t>
            </a:r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,</a:t>
            </a:r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0</a:t>
            </a:r>
            <a:endParaRPr lang="ru-RU" sz="4000" b="1" kern="10" dirty="0" smtClean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</a:t>
            </a:r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078</a:t>
            </a:r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953</a:t>
            </a:r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,</a:t>
            </a:r>
            <a:r>
              <a:rPr lang="en-US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4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год в сравнении с 202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1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05570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к 202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1 015515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1 146849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078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1 096600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24 940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202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3089780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128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154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142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148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770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078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953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- 4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642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75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189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2816585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007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293</a:t>
                      </a:r>
                      <a:r>
                        <a:rPr lang="ru-RU" dirty="0" smtClean="0"/>
                        <a:t>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154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142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 9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759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24986</TotalTime>
  <Words>6671</Words>
  <Application>Microsoft Office PowerPoint</Application>
  <PresentationFormat>Экран (4:3)</PresentationFormat>
  <Paragraphs>1476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Поток</vt:lpstr>
      <vt:lpstr>Лист</vt:lpstr>
      <vt:lpstr>Бюджет для граждан – к Годовому Отчету об исполнении бюджета МО «Тахтамукайский район» за 2022год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 (продолжение)</vt:lpstr>
      <vt:lpstr>Основные параметры бюджета муниципального образования Тахтамукайский район за 2022 год (тыс.рублей)</vt:lpstr>
      <vt:lpstr>Основные параметры исполнения бюджета МО «Тахтамукайский район»  за 2022 год в сравнении с 2021 годом (тыс. рублей)  </vt:lpstr>
      <vt:lpstr>Основные характеристики бюджета муниципального образования Тахтамукайский район за 2022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2022 году  </vt:lpstr>
      <vt:lpstr>  Изменения прогнозируемого объема доходов бюджета  в 2022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2022  году </vt:lpstr>
      <vt:lpstr>Анализ основных налоговых доходов муниципального  образования «Тахтамукайский районрайон   в 2021 - 2022 гг.        (тыс. рублей)</vt:lpstr>
      <vt:lpstr>  Структура неналоговых доходов бюджета муниципального образования «Тахтамукайский район» в 2022году </vt:lpstr>
      <vt:lpstr> Анализ безвозмездных поступлений из республиканского  бюджета в 2021-2022годах (млн.рублей)</vt:lpstr>
      <vt:lpstr>Изменения прогнозируемого объема финансовой помощи из республиканского бюджета РА в 2022 году (тыс.рублей)</vt:lpstr>
      <vt:lpstr>Исполнение бюджета МО «Тахтамукайский район» по разделам и подразделам классификации расходов за 2022 год ( тыс. руб.)</vt:lpstr>
      <vt:lpstr>Исполнение бюджета МО «Тахтамукайский район» по разделам и подразделам классификации расходов за 2022 год  (тыс. руб.)      (продолжение)</vt:lpstr>
      <vt:lpstr>Исполнение бюджета МО «Тахтамукайский район» по программным и непрограммным  направлениям расходов за 2022 год      (тыс.руб.)</vt:lpstr>
      <vt:lpstr>Исполнение бюджета МО «Тахтамукайский район» по программным и непрограммным  направлениям расходов за 2022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:2019-2024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2022 год (тыс. руб.)     </vt:lpstr>
      <vt:lpstr>Исполнение муниципальных и ведомственных целевых  программ бюджета МО «Тахтамукайский район» за 2022 год      (продолжение)</vt:lpstr>
      <vt:lpstr>Исполнение муниципальных и ведомственных целевых  программ бюджета МО «Тахтамукайский район» за 2022год      (продолжение)</vt:lpstr>
      <vt:lpstr>Исполнение муниципальных и ведомственных целевых  программ бюджета МО «Тахтамукайский район» за 2022 год      (продолжение)</vt:lpstr>
      <vt:lpstr>Основные направления расходов с учетом их удельного веса в общем объеме расходов за 2022 год </vt:lpstr>
      <vt:lpstr>Ведомственная структура расходов  за 2022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2022  году по отдельным отраслям</vt:lpstr>
      <vt:lpstr>Расходы на образование в 2022 году</vt:lpstr>
      <vt:lpstr> Расходы на культуру в 2022 году</vt:lpstr>
      <vt:lpstr>Расходы на социальную политику в 2022 году 61 983 тыс. рублей  </vt:lpstr>
      <vt:lpstr>Презентация PowerPoint</vt:lpstr>
      <vt:lpstr>ОБЩЕСТВЕННО-ЗНАЧИМЫЕ ПРОЕКТЫ  </vt:lpstr>
      <vt:lpstr>ОБЩЕСТВЕННО-ЗНАЧИМЫЕ ПРОЕКТЫ (продолжение) 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Валентина</cp:lastModifiedBy>
  <cp:revision>1817</cp:revision>
  <cp:lastPrinted>2023-06-20T14:01:04Z</cp:lastPrinted>
  <dcterms:created xsi:type="dcterms:W3CDTF">2006-07-06T13:04:56Z</dcterms:created>
  <dcterms:modified xsi:type="dcterms:W3CDTF">2023-06-22T09:36:02Z</dcterms:modified>
</cp:coreProperties>
</file>