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61"/>
  </p:notesMasterIdLst>
  <p:sldIdLst>
    <p:sldId id="256" r:id="rId2"/>
    <p:sldId id="299" r:id="rId3"/>
    <p:sldId id="276" r:id="rId4"/>
    <p:sldId id="307" r:id="rId5"/>
    <p:sldId id="283" r:id="rId6"/>
    <p:sldId id="258" r:id="rId7"/>
    <p:sldId id="260" r:id="rId8"/>
    <p:sldId id="274" r:id="rId9"/>
    <p:sldId id="261" r:id="rId10"/>
    <p:sldId id="262" r:id="rId11"/>
    <p:sldId id="300" r:id="rId12"/>
    <p:sldId id="284" r:id="rId13"/>
    <p:sldId id="275" r:id="rId14"/>
    <p:sldId id="296" r:id="rId15"/>
    <p:sldId id="281" r:id="rId16"/>
    <p:sldId id="282" r:id="rId17"/>
    <p:sldId id="269" r:id="rId18"/>
    <p:sldId id="319" r:id="rId19"/>
    <p:sldId id="321" r:id="rId20"/>
    <p:sldId id="323" r:id="rId21"/>
    <p:sldId id="325" r:id="rId22"/>
    <p:sldId id="327" r:id="rId23"/>
    <p:sldId id="329" r:id="rId24"/>
    <p:sldId id="316" r:id="rId25"/>
    <p:sldId id="334" r:id="rId26"/>
    <p:sldId id="335" r:id="rId27"/>
    <p:sldId id="336" r:id="rId28"/>
    <p:sldId id="337" r:id="rId29"/>
    <p:sldId id="342" r:id="rId30"/>
    <p:sldId id="343" r:id="rId31"/>
    <p:sldId id="331" r:id="rId32"/>
    <p:sldId id="344" r:id="rId33"/>
    <p:sldId id="345" r:id="rId34"/>
    <p:sldId id="332" r:id="rId35"/>
    <p:sldId id="338" r:id="rId36"/>
    <p:sldId id="314" r:id="rId37"/>
    <p:sldId id="339" r:id="rId38"/>
    <p:sldId id="340" r:id="rId39"/>
    <p:sldId id="341" r:id="rId40"/>
    <p:sldId id="272" r:id="rId41"/>
    <p:sldId id="273" r:id="rId42"/>
    <p:sldId id="279" r:id="rId43"/>
    <p:sldId id="267" r:id="rId44"/>
    <p:sldId id="278" r:id="rId45"/>
    <p:sldId id="280" r:id="rId46"/>
    <p:sldId id="298" r:id="rId47"/>
    <p:sldId id="270" r:id="rId48"/>
    <p:sldId id="285" r:id="rId49"/>
    <p:sldId id="286" r:id="rId50"/>
    <p:sldId id="287" r:id="rId51"/>
    <p:sldId id="288" r:id="rId52"/>
    <p:sldId id="289" r:id="rId53"/>
    <p:sldId id="290" r:id="rId54"/>
    <p:sldId id="291" r:id="rId55"/>
    <p:sldId id="292" r:id="rId56"/>
    <p:sldId id="293" r:id="rId57"/>
    <p:sldId id="294" r:id="rId58"/>
    <p:sldId id="295" r:id="rId59"/>
    <p:sldId id="271" r:id="rId60"/>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2022</c:v>
                </c:pt>
                <c:pt idx="1">
                  <c:v>2023</c:v>
                </c:pt>
                <c:pt idx="2">
                  <c:v>2024</c:v>
                </c:pt>
              </c:numCache>
            </c:numRef>
          </c:cat>
          <c:val>
            <c:numRef>
              <c:f>Лист1!$B$2:$B$4</c:f>
              <c:numCache>
                <c:formatCode>General</c:formatCode>
                <c:ptCount val="3"/>
                <c:pt idx="0">
                  <c:v>783218</c:v>
                </c:pt>
                <c:pt idx="1">
                  <c:v>817893</c:v>
                </c:pt>
                <c:pt idx="2">
                  <c:v>853804</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2022</c:v>
                </c:pt>
                <c:pt idx="1">
                  <c:v>2023</c:v>
                </c:pt>
                <c:pt idx="2">
                  <c:v>2024</c:v>
                </c:pt>
              </c:numCache>
            </c:numRef>
          </c:cat>
          <c:val>
            <c:numRef>
              <c:f>Лист1!$C$2:$C$4</c:f>
              <c:numCache>
                <c:formatCode>General</c:formatCode>
                <c:ptCount val="3"/>
                <c:pt idx="0">
                  <c:v>802798</c:v>
                </c:pt>
                <c:pt idx="1">
                  <c:v>838340</c:v>
                </c:pt>
                <c:pt idx="2">
                  <c:v>875149</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2022</c:v>
                </c:pt>
                <c:pt idx="1">
                  <c:v>2023</c:v>
                </c:pt>
                <c:pt idx="2">
                  <c:v>2024</c:v>
                </c:pt>
              </c:numCache>
            </c:numRef>
          </c:cat>
          <c:val>
            <c:numRef>
              <c:f>Лист1!$D$2:$D$4</c:f>
              <c:numCache>
                <c:formatCode>General</c:formatCode>
                <c:ptCount val="3"/>
                <c:pt idx="0">
                  <c:v>19580</c:v>
                </c:pt>
                <c:pt idx="1">
                  <c:v>20447</c:v>
                </c:pt>
                <c:pt idx="2">
                  <c:v>21345</c:v>
                </c:pt>
              </c:numCache>
            </c:numRef>
          </c:val>
        </c:ser>
        <c:dLbls>
          <c:showLegendKey val="0"/>
          <c:showVal val="0"/>
          <c:showCatName val="0"/>
          <c:showSerName val="0"/>
          <c:showPercent val="0"/>
          <c:showBubbleSize val="0"/>
        </c:dLbls>
        <c:gapWidth val="150"/>
        <c:shape val="cylinder"/>
        <c:axId val="30215168"/>
        <c:axId val="30685440"/>
        <c:axId val="0"/>
      </c:bar3DChart>
      <c:catAx>
        <c:axId val="30215168"/>
        <c:scaling>
          <c:orientation val="minMax"/>
        </c:scaling>
        <c:delete val="0"/>
        <c:axPos val="b"/>
        <c:numFmt formatCode="General" sourceLinked="1"/>
        <c:majorTickMark val="out"/>
        <c:minorTickMark val="none"/>
        <c:tickLblPos val="nextTo"/>
        <c:crossAx val="30685440"/>
        <c:crosses val="autoZero"/>
        <c:auto val="1"/>
        <c:lblAlgn val="ctr"/>
        <c:lblOffset val="100"/>
        <c:noMultiLvlLbl val="0"/>
      </c:catAx>
      <c:valAx>
        <c:axId val="30685440"/>
        <c:scaling>
          <c:orientation val="minMax"/>
        </c:scaling>
        <c:delete val="0"/>
        <c:axPos val="l"/>
        <c:majorGridlines/>
        <c:numFmt formatCode="General" sourceLinked="1"/>
        <c:majorTickMark val="out"/>
        <c:minorTickMark val="none"/>
        <c:tickLblPos val="nextTo"/>
        <c:crossAx val="30215168"/>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2020</c:v>
                </c:pt>
                <c:pt idx="1">
                  <c:v>2021</c:v>
                </c:pt>
                <c:pt idx="2">
                  <c:v>2022</c:v>
                </c:pt>
                <c:pt idx="3">
                  <c:v>2023</c:v>
                </c:pt>
                <c:pt idx="4">
                  <c:v>2024</c:v>
                </c:pt>
              </c:numCache>
            </c:numRef>
          </c:cat>
          <c:val>
            <c:numRef>
              <c:f>Лист1!$B$2:$B$6</c:f>
              <c:numCache>
                <c:formatCode>General</c:formatCode>
                <c:ptCount val="5"/>
                <c:pt idx="0">
                  <c:v>80296</c:v>
                </c:pt>
                <c:pt idx="1">
                  <c:v>107875</c:v>
                </c:pt>
                <c:pt idx="2">
                  <c:v>79429</c:v>
                </c:pt>
                <c:pt idx="3">
                  <c:v>81387</c:v>
                </c:pt>
                <c:pt idx="4">
                  <c:v>83351</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2020</c:v>
                </c:pt>
                <c:pt idx="1">
                  <c:v>2021</c:v>
                </c:pt>
                <c:pt idx="2">
                  <c:v>2022</c:v>
                </c:pt>
                <c:pt idx="3">
                  <c:v>2023</c:v>
                </c:pt>
                <c:pt idx="4">
                  <c:v>2024</c:v>
                </c:pt>
              </c:numCache>
            </c:numRef>
          </c:cat>
          <c:val>
            <c:numRef>
              <c:f>Лист1!$C$2:$C$6</c:f>
              <c:numCache>
                <c:formatCode>General</c:formatCode>
                <c:ptCount val="5"/>
                <c:pt idx="0">
                  <c:v>632708</c:v>
                </c:pt>
                <c:pt idx="1">
                  <c:v>744507</c:v>
                </c:pt>
                <c:pt idx="2">
                  <c:v>703789</c:v>
                </c:pt>
                <c:pt idx="3">
                  <c:v>736506</c:v>
                </c:pt>
                <c:pt idx="4">
                  <c:v>770453</c:v>
                </c:pt>
              </c:numCache>
            </c:numRef>
          </c:val>
        </c:ser>
        <c:dLbls>
          <c:showLegendKey val="0"/>
          <c:showVal val="0"/>
          <c:showCatName val="0"/>
          <c:showSerName val="0"/>
          <c:showPercent val="0"/>
          <c:showBubbleSize val="0"/>
        </c:dLbls>
        <c:gapWidth val="150"/>
        <c:shape val="box"/>
        <c:axId val="99248000"/>
        <c:axId val="99249536"/>
        <c:axId val="0"/>
      </c:bar3DChart>
      <c:catAx>
        <c:axId val="99248000"/>
        <c:scaling>
          <c:orientation val="minMax"/>
        </c:scaling>
        <c:delete val="0"/>
        <c:axPos val="b"/>
        <c:numFmt formatCode="General" sourceLinked="1"/>
        <c:majorTickMark val="out"/>
        <c:minorTickMark val="none"/>
        <c:tickLblPos val="nextTo"/>
        <c:crossAx val="99249536"/>
        <c:crosses val="autoZero"/>
        <c:auto val="1"/>
        <c:lblAlgn val="ctr"/>
        <c:lblOffset val="100"/>
        <c:noMultiLvlLbl val="0"/>
      </c:catAx>
      <c:valAx>
        <c:axId val="99249536"/>
        <c:scaling>
          <c:orientation val="minMax"/>
        </c:scaling>
        <c:delete val="0"/>
        <c:axPos val="l"/>
        <c:majorGridlines/>
        <c:numFmt formatCode="General" sourceLinked="1"/>
        <c:majorTickMark val="out"/>
        <c:minorTickMark val="none"/>
        <c:tickLblPos val="nextTo"/>
        <c:crossAx val="99248000"/>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226</a:t>
                    </a:r>
                    <a:r>
                      <a:rPr lang="ru-RU" baseline="0" dirty="0" smtClean="0"/>
                      <a:t> 482</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907798989"/>
                  <c:y val="0.16629997877744976"/>
                </c:manualLayout>
              </c:layout>
              <c:tx>
                <c:rich>
                  <a:bodyPr/>
                  <a:lstStyle/>
                  <a:p>
                    <a:pPr>
                      <a:defRPr/>
                    </a:pPr>
                    <a:r>
                      <a:rPr lang="ru-RU" dirty="0" smtClean="0"/>
                      <a:t>7</a:t>
                    </a:r>
                    <a:r>
                      <a:rPr lang="ru-RU" baseline="0" dirty="0" smtClean="0"/>
                      <a:t> 388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16</a:t>
                    </a:r>
                    <a:r>
                      <a:rPr lang="ru-RU" baseline="0" dirty="0" smtClean="0"/>
                      <a:t> 500</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179</a:t>
                    </a:r>
                    <a:r>
                      <a:rPr lang="ru-RU" baseline="0" dirty="0" smtClean="0"/>
                      <a:t> 004</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257</a:t>
                    </a:r>
                    <a:r>
                      <a:rPr lang="ru-RU" baseline="0" dirty="0" smtClean="0"/>
                      <a:t> 358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17</a:t>
                    </a:r>
                    <a:r>
                      <a:rPr lang="ru-RU" baseline="0" dirty="0" smtClean="0"/>
                      <a:t> 057</a:t>
                    </a:r>
                    <a:r>
                      <a:rPr lang="ru-RU" dirty="0" smtClean="0"/>
                      <a:t>,</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32,2%</c:v>
                </c:pt>
                <c:pt idx="1">
                  <c:v>Единый сельхозналог -уд.вес 1%</c:v>
                </c:pt>
                <c:pt idx="2">
                  <c:v>Налог, взимаемый в связи с применением патентной системы налогообложения - уд.вес 2,4%</c:v>
                </c:pt>
                <c:pt idx="3">
                  <c:v>Налог, взимаемый в связи с применением  упрощенной системы налогооблажения - уд.вес 25,4%</c:v>
                </c:pt>
                <c:pt idx="4">
                  <c:v>Налог на имущество организаций - уд.вес 36,6 %</c:v>
                </c:pt>
                <c:pt idx="5">
                  <c:v>Причие - уд.вес2,4%</c:v>
                </c:pt>
              </c:strCache>
            </c:strRef>
          </c:cat>
          <c:val>
            <c:numRef>
              <c:f>Лист1!$B$2:$B$7</c:f>
              <c:numCache>
                <c:formatCode>0.0</c:formatCode>
                <c:ptCount val="6"/>
                <c:pt idx="0" formatCode="#,##0.0">
                  <c:v>226482</c:v>
                </c:pt>
                <c:pt idx="1">
                  <c:v>7388</c:v>
                </c:pt>
                <c:pt idx="2">
                  <c:v>16500</c:v>
                </c:pt>
                <c:pt idx="3">
                  <c:v>179004</c:v>
                </c:pt>
                <c:pt idx="4">
                  <c:v>257358</c:v>
                </c:pt>
                <c:pt idx="5">
                  <c:v>17057</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3376002954869145"/>
          <c:h val="0.97318246495699101"/>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3.2882410428973052E-2"/>
          <c:w val="0.9625850340136054"/>
          <c:h val="0.85509802112382993"/>
        </c:manualLayout>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2022</c:v>
                </c:pt>
                <c:pt idx="1">
                  <c:v>2023</c:v>
                </c:pt>
                <c:pt idx="2">
                  <c:v>2024</c:v>
                </c:pt>
              </c:numCache>
            </c:numRef>
          </c:cat>
          <c:val>
            <c:numRef>
              <c:f>Лист1!$B$2:$B$4</c:f>
              <c:numCache>
                <c:formatCode>0.0</c:formatCode>
                <c:ptCount val="3"/>
                <c:pt idx="0">
                  <c:v>802798</c:v>
                </c:pt>
                <c:pt idx="1">
                  <c:v>838340</c:v>
                </c:pt>
                <c:pt idx="2">
                  <c:v>875149</c:v>
                </c:pt>
              </c:numCache>
            </c:numRef>
          </c:val>
        </c:ser>
        <c:dLbls>
          <c:showLegendKey val="0"/>
          <c:showVal val="0"/>
          <c:showCatName val="0"/>
          <c:showSerName val="0"/>
          <c:showPercent val="0"/>
          <c:showBubbleSize val="0"/>
        </c:dLbls>
        <c:gapWidth val="150"/>
        <c:shape val="cylinder"/>
        <c:axId val="117759360"/>
        <c:axId val="117761152"/>
        <c:axId val="0"/>
      </c:bar3DChart>
      <c:catAx>
        <c:axId val="117759360"/>
        <c:scaling>
          <c:orientation val="minMax"/>
        </c:scaling>
        <c:delete val="0"/>
        <c:axPos val="b"/>
        <c:numFmt formatCode="General" sourceLinked="1"/>
        <c:majorTickMark val="out"/>
        <c:minorTickMark val="none"/>
        <c:tickLblPos val="nextTo"/>
        <c:crossAx val="117761152"/>
        <c:crosses val="autoZero"/>
        <c:auto val="1"/>
        <c:lblAlgn val="ctr"/>
        <c:lblOffset val="100"/>
        <c:noMultiLvlLbl val="0"/>
      </c:catAx>
      <c:valAx>
        <c:axId val="117761152"/>
        <c:scaling>
          <c:orientation val="minMax"/>
        </c:scaling>
        <c:delete val="1"/>
        <c:axPos val="l"/>
        <c:numFmt formatCode="0.0" sourceLinked="1"/>
        <c:majorTickMark val="out"/>
        <c:minorTickMark val="none"/>
        <c:tickLblPos val="nextTo"/>
        <c:crossAx val="117759360"/>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6.2693110372521205E-2"/>
          <c:y val="7.7830342511523809E-4"/>
          <c:w val="0.92770718313208567"/>
          <c:h val="0.98805793940301667"/>
        </c:manualLayout>
      </c:layout>
      <c:pie3DChart>
        <c:varyColors val="1"/>
        <c:ser>
          <c:idx val="0"/>
          <c:order val="0"/>
          <c:tx>
            <c:strRef>
              <c:f>Лист1!$B$1</c:f>
              <c:strCache>
                <c:ptCount val="1"/>
                <c:pt idx="0">
                  <c:v>Столбец1</c:v>
                </c:pt>
              </c:strCache>
            </c:strRef>
          </c:tx>
          <c:explosion val="25"/>
          <c:dPt>
            <c:idx val="0"/>
            <c:bubble3D val="0"/>
            <c:explosion val="3"/>
          </c:dPt>
          <c:dPt>
            <c:idx val="1"/>
            <c:bubble3D val="0"/>
          </c:dPt>
          <c:dPt>
            <c:idx val="2"/>
            <c:bubble3D val="0"/>
            <c:explosion val="8"/>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1.4900653377570764E-2"/>
                  <c:y val="-0.17434840602509172"/>
                </c:manualLayout>
              </c:layout>
              <c:tx>
                <c:rich>
                  <a:bodyPr/>
                  <a:lstStyle/>
                  <a:p>
                    <a:pPr>
                      <a:defRPr sz="1400"/>
                    </a:pPr>
                    <a:r>
                      <a:rPr lang="ru-RU" sz="1400" dirty="0" smtClean="0"/>
                      <a:t>Общегосударственные вопросы – 166621,0 (20,75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0.36236593431920627"/>
                  <c:y val="-0.30842580704368994"/>
                </c:manualLayout>
              </c:layout>
              <c:tx>
                <c:rich>
                  <a:bodyPr/>
                  <a:lstStyle/>
                  <a:p>
                    <a:pPr>
                      <a:defRPr sz="1400"/>
                    </a:pPr>
                    <a:r>
                      <a:rPr lang="ru-RU" sz="1400" dirty="0" smtClean="0"/>
                      <a:t>Средства</a:t>
                    </a:r>
                    <a:r>
                      <a:rPr lang="ru-RU" sz="1400" baseline="0" dirty="0" smtClean="0"/>
                      <a:t> массовой информации -18043,0 (2,25%)</a:t>
                    </a:r>
                    <a:endParaRPr lang="ru-RU" sz="1400" dirty="0" smtClean="0"/>
                  </a:p>
                  <a:p>
                    <a:pPr>
                      <a:defRPr sz="1400"/>
                    </a:pPr>
                    <a:endParaRPr lang="en-US" dirty="0"/>
                  </a:p>
                </c:rich>
              </c:tx>
              <c:spPr/>
              <c:dLblPos val="bestFit"/>
              <c:showLegendKey val="0"/>
              <c:showVal val="0"/>
              <c:showCatName val="0"/>
              <c:showSerName val="0"/>
              <c:showPercent val="0"/>
              <c:showBubbleSize val="0"/>
            </c:dLbl>
            <c:dLbl>
              <c:idx val="2"/>
              <c:layout>
                <c:manualLayout>
                  <c:x val="-0.20111983916260082"/>
                  <c:y val="-9.2260161852653996E-2"/>
                </c:manualLayout>
              </c:layout>
              <c:tx>
                <c:rich>
                  <a:bodyPr/>
                  <a:lstStyle/>
                  <a:p>
                    <a:pPr>
                      <a:defRPr sz="1400"/>
                    </a:pPr>
                    <a:r>
                      <a:rPr lang="ru-RU" sz="1400" dirty="0" smtClean="0"/>
                      <a:t>Национальная экономика– 9518,0 (1,19</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0"/>
                  <c:y val="-6.8890137909319124E-2"/>
                </c:manualLayout>
              </c:layout>
              <c:tx>
                <c:rich>
                  <a:bodyPr/>
                  <a:lstStyle/>
                  <a:p>
                    <a:pPr>
                      <a:defRPr sz="1400"/>
                    </a:pPr>
                    <a:r>
                      <a:rPr lang="ru-RU" sz="1400" dirty="0" smtClean="0"/>
                      <a:t>Межбюджетные</a:t>
                    </a:r>
                    <a:r>
                      <a:rPr lang="ru-RU" sz="1400" baseline="0" dirty="0" smtClean="0"/>
                      <a:t> трансферты</a:t>
                    </a:r>
                    <a:r>
                      <a:rPr lang="ru-RU" sz="1400" dirty="0" smtClean="0"/>
                      <a:t> – 3500,0 (0,44</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8.8687392770600532E-2"/>
                  <c:y val="3.6493939096130759E-2"/>
                </c:manualLayout>
              </c:layout>
              <c:tx>
                <c:rich>
                  <a:bodyPr/>
                  <a:lstStyle/>
                  <a:p>
                    <a:pPr>
                      <a:defRPr sz="1400"/>
                    </a:pPr>
                    <a:r>
                      <a:rPr lang="ru-RU" sz="1400" baseline="0" dirty="0" smtClean="0"/>
                      <a:t>Образование –407934,0 (50,81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9.7303507988026852E-2"/>
                  <c:y val="-1.7586106079574713E-3"/>
                </c:manualLayout>
              </c:layout>
              <c:tx>
                <c:rich>
                  <a:bodyPr/>
                  <a:lstStyle/>
                  <a:p>
                    <a:pPr>
                      <a:defRPr sz="1400"/>
                    </a:pPr>
                    <a:r>
                      <a:rPr lang="ru-RU" sz="1400" dirty="0" smtClean="0"/>
                      <a:t>Культура – 100942,0 (12,57</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5187057286629027"/>
                  <c:y val="-4.9901608874663259E-2"/>
                </c:manualLayout>
              </c:layout>
              <c:tx>
                <c:rich>
                  <a:bodyPr/>
                  <a:lstStyle/>
                  <a:p>
                    <a:pPr>
                      <a:defRPr sz="1400"/>
                    </a:pPr>
                    <a:r>
                      <a:rPr lang="ru-RU" sz="1400" dirty="0" smtClean="0"/>
                      <a:t>Социальная политика – 10924,0 (1,36</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85</a:t>
                    </a:r>
                    <a:r>
                      <a:rPr lang="ru-RU" sz="1400" baseline="0" dirty="0" smtClean="0"/>
                      <a:t> 159</a:t>
                    </a:r>
                    <a:r>
                      <a:rPr lang="ru-RU" sz="1400" dirty="0" smtClean="0"/>
                      <a:t>,0 (10,61</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15279,0 (2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Лист1!$A$2:$A$10</c:f>
              <c:strCache>
                <c:ptCount val="9"/>
                <c:pt idx="0">
                  <c:v>Общегосударственные расходы -166 621,0 т.р.</c:v>
                </c:pt>
                <c:pt idx="1">
                  <c:v>Межбюджетные трансферты - 3 500,0 т.р.</c:v>
                </c:pt>
                <c:pt idx="2">
                  <c:v>Национальная экономика - 9 518,0 т.р.</c:v>
                </c:pt>
                <c:pt idx="3">
                  <c:v>Жилищно-коммунальное хозяйство- 150,0 т.р.</c:v>
                </c:pt>
                <c:pt idx="4">
                  <c:v>Образование - 407 934,0 т.р.</c:v>
                </c:pt>
                <c:pt idx="5">
                  <c:v>Культура - 100 942,0 т.р</c:v>
                </c:pt>
                <c:pt idx="6">
                  <c:v>Социальная политика - 10 924,0 т.р.</c:v>
                </c:pt>
                <c:pt idx="7">
                  <c:v>Физическая культура и спорт - 85 159,0 т.о.</c:v>
                </c:pt>
                <c:pt idx="8">
                  <c:v>Средства массовой информации - 18 043,0 т.р.</c:v>
                </c:pt>
              </c:strCache>
            </c:strRef>
          </c:cat>
          <c:val>
            <c:numRef>
              <c:f>Лист1!$B$2:$B$10</c:f>
              <c:numCache>
                <c:formatCode>0.00%</c:formatCode>
                <c:ptCount val="9"/>
                <c:pt idx="0">
                  <c:v>0.20749999999999999</c:v>
                </c:pt>
                <c:pt idx="1">
                  <c:v>4.4000000000000003E-3</c:v>
                </c:pt>
                <c:pt idx="2">
                  <c:v>1.1900000000000001E-2</c:v>
                </c:pt>
                <c:pt idx="3">
                  <c:v>2.0000000000000001E-4</c:v>
                </c:pt>
                <c:pt idx="4">
                  <c:v>0.5081</c:v>
                </c:pt>
                <c:pt idx="5">
                  <c:v>0.12570000000000001</c:v>
                </c:pt>
                <c:pt idx="6">
                  <c:v>1.3599999999999999E-2</c:v>
                </c:pt>
                <c:pt idx="7">
                  <c:v>0.1061</c:v>
                </c:pt>
                <c:pt idx="8">
                  <c:v>2.2499999999999999E-2</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4.791666666666667E-2"/>
                  <c:y val="1.5625E-2"/>
                </c:manualLayout>
              </c:layout>
              <c:tx>
                <c:rich>
                  <a:bodyPr/>
                  <a:lstStyle/>
                  <a:p>
                    <a:pPr>
                      <a:defRPr/>
                    </a:pPr>
                    <a:r>
                      <a:rPr lang="ru-RU" sz="1400" dirty="0" smtClean="0"/>
                      <a:t>638</a:t>
                    </a:r>
                    <a:r>
                      <a:rPr lang="ru-RU" sz="1400" baseline="0" dirty="0" smtClean="0"/>
                      <a:t> 433</a:t>
                    </a:r>
                    <a:r>
                      <a:rPr lang="en-US" sz="1400" dirty="0" smtClean="0"/>
                      <a:t>,0</a:t>
                    </a:r>
                    <a:r>
                      <a:rPr lang="ru-RU" sz="1400" dirty="0" smtClean="0"/>
                      <a:t> </a:t>
                    </a:r>
                    <a:endParaRPr lang="en-US" sz="1400" dirty="0"/>
                  </a:p>
                </c:rich>
              </c:tx>
              <c:spPr/>
              <c:showLegendKey val="0"/>
              <c:showVal val="0"/>
              <c:showCatName val="0"/>
              <c:showSerName val="0"/>
              <c:showPercent val="0"/>
              <c:showBubbleSize val="0"/>
            </c:dLbl>
            <c:dLbl>
              <c:idx val="1"/>
              <c:layout/>
              <c:tx>
                <c:rich>
                  <a:bodyPr/>
                  <a:lstStyle/>
                  <a:p>
                    <a:pPr>
                      <a:defRPr sz="1400"/>
                    </a:pPr>
                    <a:r>
                      <a:rPr lang="en-US" dirty="0" smtClean="0"/>
                      <a:t>2</a:t>
                    </a:r>
                    <a:r>
                      <a:rPr lang="ru-RU" dirty="0" smtClean="0"/>
                      <a:t>9 </a:t>
                    </a:r>
                    <a:r>
                      <a:rPr lang="en-US" dirty="0" smtClean="0"/>
                      <a:t>5</a:t>
                    </a:r>
                    <a:r>
                      <a:rPr lang="ru-RU" dirty="0" smtClean="0"/>
                      <a:t>93</a:t>
                    </a:r>
                    <a:r>
                      <a:rPr lang="en-US" dirty="0" smtClean="0"/>
                      <a:t>,0</a:t>
                    </a:r>
                    <a:endParaRPr lang="en-US" dirty="0"/>
                  </a:p>
                </c:rich>
              </c:tx>
              <c:spPr/>
              <c:showLegendKey val="0"/>
              <c:showVal val="1"/>
              <c:showCatName val="0"/>
              <c:showSerName val="0"/>
              <c:showPercent val="0"/>
              <c:showBubbleSize val="0"/>
            </c:dLbl>
            <c:dLbl>
              <c:idx val="2"/>
              <c:layout>
                <c:manualLayout>
                  <c:x val="4.583333333333333E-2"/>
                  <c:y val="-5.3124999999999999E-2"/>
                </c:manualLayout>
              </c:layout>
              <c:tx>
                <c:rich>
                  <a:bodyPr/>
                  <a:lstStyle/>
                  <a:p>
                    <a:r>
                      <a:rPr lang="ru-RU" sz="1400" dirty="0" smtClean="0"/>
                      <a:t>134</a:t>
                    </a:r>
                    <a:r>
                      <a:rPr lang="ru-RU" sz="1400" baseline="0" dirty="0" smtClean="0"/>
                      <a:t> 772</a:t>
                    </a:r>
                    <a:r>
                      <a:rPr lang="en-US" sz="1400" dirty="0" smtClean="0"/>
                      <a:t>,0</a:t>
                    </a:r>
                    <a:endParaRPr lang="en-US" sz="1400"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- 80%</c:v>
                </c:pt>
                <c:pt idx="1">
                  <c:v>Ведомственные целевые программы - 4 %</c:v>
                </c:pt>
                <c:pt idx="2">
                  <c:v>Иные расходы - 16%</c:v>
                </c:pt>
              </c:strCache>
            </c:strRef>
          </c:cat>
          <c:val>
            <c:numRef>
              <c:f>Лист1!$B$2:$B$4</c:f>
              <c:numCache>
                <c:formatCode>0.0</c:formatCode>
                <c:ptCount val="3"/>
                <c:pt idx="0">
                  <c:v>638433</c:v>
                </c:pt>
                <c:pt idx="1">
                  <c:v>29593</c:v>
                </c:pt>
                <c:pt idx="2">
                  <c:v>134772</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manualLayout>
          <c:xMode val="edge"/>
          <c:yMode val="edge"/>
          <c:x val="0.6530821850393701"/>
          <c:y val="0.16148080708661416"/>
          <c:w val="0.33441781496062994"/>
          <c:h val="0.70203838582677169"/>
        </c:manualLayout>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- 623002,0 тыс.руб. - 78%</c:v>
                </c:pt>
                <c:pt idx="1">
                  <c:v>Расходы в других отраслях - 179789,0 тыс.руб. (22%)</c:v>
                </c:pt>
              </c:strCache>
            </c:strRef>
          </c:cat>
          <c:val>
            <c:numRef>
              <c:f>Лист1!$B$2:$B$3</c:f>
              <c:numCache>
                <c:formatCode>General</c:formatCode>
                <c:ptCount val="2"/>
                <c:pt idx="0">
                  <c:v>623002</c:v>
                </c:pt>
                <c:pt idx="1">
                  <c:v>179789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074584403728156E-2"/>
          <c:y val="0.19969666061987817"/>
          <c:w val="0.56218392390819727"/>
          <c:h val="0.62301744157320027"/>
        </c:manualLayout>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- 350,0 т.р.</c:v>
                </c:pt>
                <c:pt idx="1">
                  <c:v>Охрана семьи и детства - 5610,0 т.р.</c:v>
                </c:pt>
                <c:pt idx="2">
                  <c:v>Пенсионное обеспечение - 4076,0 т.р.</c:v>
                </c:pt>
                <c:pt idx="3">
                  <c:v>Другие вопросы в области социальной политики - 888,0 т.р.</c:v>
                </c:pt>
              </c:strCache>
            </c:strRef>
          </c:cat>
          <c:val>
            <c:numRef>
              <c:f>Лист1!$B$2:$B$5</c:f>
              <c:numCache>
                <c:formatCode>0.0</c:formatCode>
                <c:ptCount val="4"/>
                <c:pt idx="0">
                  <c:v>350</c:v>
                </c:pt>
                <c:pt idx="1">
                  <c:v>5610</c:v>
                </c:pt>
                <c:pt idx="2">
                  <c:v>4076</c:v>
                </c:pt>
                <c:pt idx="3">
                  <c:v>888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68989"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8275" y="1055474"/>
        <a:ext cx="2261330" cy="1434050"/>
      </dsp:txXfrm>
    </dsp:sp>
    <dsp:sp modelId="{0F0DDA91-7B1F-4086-BA22-2612ABDE1692}">
      <dsp:nvSpPr>
        <dsp:cNvPr id="0" name=""/>
        <dsp:cNvSpPr/>
      </dsp:nvSpPr>
      <dsp:spPr>
        <a:xfrm>
          <a:off x="1398079" y="1632059"/>
          <a:ext cx="2632233" cy="2632233"/>
        </a:xfrm>
        <a:prstGeom prst="leftCircularArrow">
          <a:avLst>
            <a:gd name="adj1" fmla="val 3472"/>
            <a:gd name="adj2" fmla="val 430537"/>
            <a:gd name="adj3" fmla="val 2779843"/>
            <a:gd name="adj4" fmla="val 9598285"/>
            <a:gd name="adj5" fmla="val 4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50343" y="2558476"/>
        <a:ext cx="2040714" cy="782208"/>
      </dsp:txXfrm>
    </dsp:sp>
    <dsp:sp modelId="{5263AC0C-57E2-4B7E-9482-C55B560B3D6E}">
      <dsp:nvSpPr>
        <dsp:cNvPr id="0" name=""/>
        <dsp:cNvSpPr/>
      </dsp:nvSpPr>
      <dsp:spPr>
        <a:xfrm>
          <a:off x="2991994" y="684215"/>
          <a:ext cx="2350560" cy="3276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060840" y="1455109"/>
        <a:ext cx="2212868" cy="2436484"/>
      </dsp:txXfrm>
    </dsp:sp>
    <dsp:sp modelId="{9F92F024-5E80-4186-9995-DBDD6A91B4C7}">
      <dsp:nvSpPr>
        <dsp:cNvPr id="0" name=""/>
        <dsp:cNvSpPr/>
      </dsp:nvSpPr>
      <dsp:spPr>
        <a:xfrm rot="20289698">
          <a:off x="4139479" y="-180241"/>
          <a:ext cx="2933143" cy="2933143"/>
        </a:xfrm>
        <a:prstGeom prst="circularArrow">
          <a:avLst>
            <a:gd name="adj1" fmla="val 3116"/>
            <a:gd name="adj2" fmla="val 383118"/>
            <a:gd name="adj3" fmla="val 19741051"/>
            <a:gd name="adj4" fmla="val 12875191"/>
            <a:gd name="adj5" fmla="val 3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572963" y="59541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597299" y="619755"/>
        <a:ext cx="2040714" cy="782208"/>
      </dsp:txXfrm>
    </dsp:sp>
    <dsp:sp modelId="{25E57405-2AE0-4827-8187-88AAC89AFD81}">
      <dsp:nvSpPr>
        <dsp:cNvPr id="0" name=""/>
        <dsp:cNvSpPr/>
      </dsp:nvSpPr>
      <dsp:spPr>
        <a:xfrm>
          <a:off x="6059823" y="436776"/>
          <a:ext cx="2350560" cy="3523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6128669" y="505622"/>
        <a:ext cx="2212868" cy="2630900"/>
      </dsp:txXfrm>
    </dsp:sp>
    <dsp:sp modelId="{CB28327E-CD5A-4BFF-A781-EBBC375FC581}">
      <dsp:nvSpPr>
        <dsp:cNvPr id="0" name=""/>
        <dsp:cNvSpPr/>
      </dsp:nvSpPr>
      <dsp:spPr>
        <a:xfrm>
          <a:off x="6234721" y="276814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259057" y="2792485"/>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0.14464</cdr:x>
      <cdr:y>0.45763</cdr:y>
    </cdr:from>
    <cdr:to>
      <cdr:x>0.33612</cdr:x>
      <cdr:y>0.54237</cdr:y>
    </cdr:to>
    <cdr:sp macro="" textlink="">
      <cdr:nvSpPr>
        <cdr:cNvPr id="2" name="TextBox 1"/>
        <cdr:cNvSpPr txBox="1"/>
      </cdr:nvSpPr>
      <cdr:spPr>
        <a:xfrm xmlns:a="http://schemas.openxmlformats.org/drawingml/2006/main">
          <a:off x="1080120" y="1944216"/>
          <a:ext cx="142989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solidFill>
                <a:schemeClr val="tx1"/>
              </a:solidFill>
            </a:rPr>
            <a:t>802 798 </a:t>
          </a:r>
          <a:r>
            <a:rPr lang="ru-RU" sz="1400" b="1" dirty="0" err="1" smtClean="0">
              <a:solidFill>
                <a:schemeClr val="tx1"/>
              </a:solidFill>
            </a:rPr>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0.90879</cdr:x>
      <cdr:y>0.43037</cdr:y>
    </cdr:from>
    <cdr:to>
      <cdr:x>0.91228</cdr:x>
      <cdr:y>0.51411</cdr:y>
    </cdr:to>
    <cdr:cxnSp macro="">
      <cdr:nvCxnSpPr>
        <cdr:cNvPr id="22" name="Прямая соединительная линия 21"/>
        <cdr:cNvCxnSpPr/>
      </cdr:nvCxnSpPr>
      <cdr:spPr>
        <a:xfrm xmlns:a="http://schemas.openxmlformats.org/drawingml/2006/main" flipH="1">
          <a:off x="7460290" y="2447925"/>
          <a:ext cx="28666" cy="47633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0.79825</cdr:x>
      <cdr:y>0.29111</cdr:y>
    </cdr:from>
    <cdr:to>
      <cdr:x>0.86265</cdr:x>
      <cdr:y>0.37973</cdr:y>
    </cdr:to>
    <cdr:cxnSp macro="">
      <cdr:nvCxnSpPr>
        <cdr:cNvPr id="24" name="Прямая соединительная линия 23"/>
        <cdr:cNvCxnSpPr/>
      </cdr:nvCxnSpPr>
      <cdr:spPr>
        <a:xfrm xmlns:a="http://schemas.openxmlformats.org/drawingml/2006/main">
          <a:off x="6552863" y="1655837"/>
          <a:ext cx="528622" cy="5040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0.3158</cdr:x>
      <cdr:y>0.13919</cdr:y>
    </cdr:from>
    <cdr:to>
      <cdr:x>0.35089</cdr:x>
      <cdr:y>0.26579</cdr:y>
    </cdr:to>
    <cdr:cxnSp macro="">
      <cdr:nvCxnSpPr>
        <cdr:cNvPr id="4" name="Прямая соединительная линия 3"/>
        <cdr:cNvCxnSpPr/>
      </cdr:nvCxnSpPr>
      <cdr:spPr>
        <a:xfrm xmlns:a="http://schemas.openxmlformats.org/drawingml/2006/main">
          <a:off x="2592412" y="791741"/>
          <a:ext cx="288032" cy="72008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0.12282</cdr:x>
      <cdr:y>0.22781</cdr:y>
    </cdr:from>
    <cdr:to>
      <cdr:x>0.21054</cdr:x>
      <cdr:y>0.30377</cdr:y>
    </cdr:to>
    <cdr:cxnSp macro="">
      <cdr:nvCxnSpPr>
        <cdr:cNvPr id="6" name="Прямая соединительная линия 5"/>
        <cdr:cNvCxnSpPr/>
      </cdr:nvCxnSpPr>
      <cdr:spPr>
        <a:xfrm xmlns:a="http://schemas.openxmlformats.org/drawingml/2006/main">
          <a:off x="1008236" y="1295797"/>
          <a:ext cx="720080" cy="4320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0.51755</cdr:x>
      <cdr:y>0.13919</cdr:y>
    </cdr:from>
    <cdr:to>
      <cdr:x>0.54387</cdr:x>
      <cdr:y>0.24047</cdr:y>
    </cdr:to>
    <cdr:cxnSp macro="">
      <cdr:nvCxnSpPr>
        <cdr:cNvPr id="12" name="Прямая соединительная линия 11"/>
        <cdr:cNvCxnSpPr/>
      </cdr:nvCxnSpPr>
      <cdr:spPr>
        <a:xfrm xmlns:a="http://schemas.openxmlformats.org/drawingml/2006/main" flipH="1">
          <a:off x="4248596" y="791741"/>
          <a:ext cx="216024" cy="57606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0.61404</cdr:x>
      <cdr:y>0.16451</cdr:y>
    </cdr:from>
    <cdr:to>
      <cdr:x>0.66667</cdr:x>
      <cdr:y>0.27845</cdr:y>
    </cdr:to>
    <cdr:cxnSp macro="">
      <cdr:nvCxnSpPr>
        <cdr:cNvPr id="16" name="Прямая соединительная линия 15"/>
        <cdr:cNvCxnSpPr/>
      </cdr:nvCxnSpPr>
      <cdr:spPr>
        <a:xfrm xmlns:a="http://schemas.openxmlformats.org/drawingml/2006/main" flipH="1">
          <a:off x="5040684" y="935757"/>
          <a:ext cx="432048" cy="64807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10.11.2021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14</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fld id="{A09BD795-D448-4A3F-A00A-84326D04F6C5}" type="datetimeFigureOut">
              <a:rPr lang="ru-RU" smtClean="0"/>
              <a:pPr>
                <a:defRPr/>
              </a:pPr>
              <a:t>10.11.2021</a:t>
            </a:fld>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8B8B13FA-52F1-4330-8C7A-7B395E7A0853}"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10.11.2021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10.11.2021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CE47F05A-E00B-4E36-BA99-02540FC9A48E}" type="datetimeFigureOut">
              <a:rPr lang="ru-RU" smtClean="0"/>
              <a:pPr>
                <a:defRPr/>
              </a:pPr>
              <a:t>10.11.2021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17050665-8D58-46AF-BE46-03C231992A2F}" type="datetimeFigureOut">
              <a:rPr lang="ru-RU" smtClean="0"/>
              <a:pPr>
                <a:defRPr/>
              </a:pPr>
              <a:t>10.11.2021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23FB87C4-EB18-434E-B80B-787384100E04}"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ACC79D77-351F-44DA-A01B-7056FAB89389}" type="datetimeFigureOut">
              <a:rPr lang="ru-RU" smtClean="0"/>
              <a:pPr>
                <a:defRPr/>
              </a:pPr>
              <a:t>10.11.2021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F721027D-4059-469F-8F00-9787C8EF1CA2}" type="datetimeFigureOut">
              <a:rPr lang="ru-RU" smtClean="0"/>
              <a:pPr>
                <a:defRPr/>
              </a:pPr>
              <a:t>10.11.2021</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BD102C-F4C8-4B06-BCC2-639851A0F63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966DB77F-2089-43E4-9221-E830DB73F88D}" type="datetimeFigureOut">
              <a:rPr lang="ru-RU" smtClean="0"/>
              <a:pPr>
                <a:defRPr/>
              </a:pPr>
              <a:t>10.11.2021</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5933479-A60A-480E-8C6B-268551222AF2}" type="datetimeFigureOut">
              <a:rPr lang="ru-RU" smtClean="0"/>
              <a:pPr>
                <a:defRPr/>
              </a:pPr>
              <a:t>10.11.2021</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49DAFFF-998B-4488-923B-0AB275EDB2BC}" type="datetimeFigureOut">
              <a:rPr lang="ru-RU" smtClean="0"/>
              <a:pPr>
                <a:defRPr/>
              </a:pPr>
              <a:t>10.11.2021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6F6BB943-E027-4F80-893C-9071788449DC}" type="datetimeFigureOut">
              <a:rPr lang="ru-RU" smtClean="0"/>
              <a:pPr>
                <a:defRPr/>
              </a:pPr>
              <a:t>10.11.2021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078A734A-18AB-4DE1-A352-32BB22A22F73}" type="datetimeFigureOut">
              <a:rPr lang="ru-RU" smtClean="0"/>
              <a:pPr>
                <a:defRPr/>
              </a:pPr>
              <a:t>10.11.2021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C6A9F3C-A00C-4BF5-8980-103AC1BA867F}"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936104"/>
          </a:xfrm>
        </p:spPr>
        <p:txBody>
          <a:bodyPr rtlCol="0">
            <a:normAutofit fontScale="77500" lnSpcReduction="20000"/>
          </a:bodyPr>
          <a:lstStyle/>
          <a:p>
            <a:pPr algn="ctr" fontAlgn="auto">
              <a:buClr>
                <a:schemeClr val="accent6">
                  <a:lumMod val="75000"/>
                </a:schemeClr>
              </a:buClr>
              <a:defRPr/>
            </a:pPr>
            <a:r>
              <a:rPr lang="ru-RU" dirty="0" smtClean="0">
                <a:solidFill>
                  <a:schemeClr val="tx1"/>
                </a:solidFill>
              </a:rPr>
              <a:t>Путеводитель по проекту о  бюджете муниципального образования «</a:t>
            </a:r>
            <a:r>
              <a:rPr lang="ru-RU" dirty="0" err="1" smtClean="0">
                <a:solidFill>
                  <a:schemeClr val="tx1"/>
                </a:solidFill>
              </a:rPr>
              <a:t>Тахтамукайский</a:t>
            </a:r>
            <a:r>
              <a:rPr lang="ru-RU" dirty="0" smtClean="0">
                <a:solidFill>
                  <a:schemeClr val="tx1"/>
                </a:solidFill>
              </a:rPr>
              <a:t> район» на 2022 год и плановый период 2023 и </a:t>
            </a:r>
            <a:r>
              <a:rPr lang="ru-RU" smtClean="0">
                <a:solidFill>
                  <a:schemeClr val="tx1"/>
                </a:solidFill>
              </a:rPr>
              <a:t>2024 годов</a:t>
            </a:r>
            <a:endParaRPr lang="ru-RU" dirty="0">
              <a:solidFill>
                <a:schemeClr val="tx1"/>
              </a:solidFill>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7" y="980728"/>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Светлана\Desktop\9OlGfkUu5x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852936"/>
            <a:ext cx="6819900" cy="303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2022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3479091272"/>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672147" y="2873808"/>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50530516"/>
              </p:ext>
            </p:extLst>
          </p:nvPr>
        </p:nvGraphicFramePr>
        <p:xfrm>
          <a:off x="395536" y="4077072"/>
          <a:ext cx="8280920" cy="1112520"/>
        </p:xfrm>
        <a:graphic>
          <a:graphicData uri="http://schemas.openxmlformats.org/drawingml/2006/table">
            <a:tbl>
              <a:tblPr firstRow="1" bandRow="1">
                <a:tableStyleId>{5C22544A-7EE6-4342-B048-85BDC9FD1C3A}</a:tableStyleId>
              </a:tblPr>
              <a:tblGrid>
                <a:gridCol w="3744416"/>
                <a:gridCol w="1512168"/>
                <a:gridCol w="1512168"/>
                <a:gridCol w="1512168"/>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2023.</a:t>
                      </a:r>
                      <a:endParaRPr lang="ru-RU" sz="1400" dirty="0"/>
                    </a:p>
                  </a:txBody>
                  <a:tcPr/>
                </a:tc>
                <a:tc>
                  <a:txBody>
                    <a:bodyPr/>
                    <a:lstStyle/>
                    <a:p>
                      <a:pPr algn="ctr"/>
                      <a:r>
                        <a:rPr lang="ru-RU" sz="1400" dirty="0" smtClean="0"/>
                        <a:t>1 января 2024г.</a:t>
                      </a:r>
                      <a:endParaRPr lang="ru-RU" sz="1400" dirty="0"/>
                    </a:p>
                  </a:txBody>
                  <a:tcPr/>
                </a:tc>
                <a:tc>
                  <a:txBody>
                    <a:bodyPr/>
                    <a:lstStyle/>
                    <a:p>
                      <a:pPr algn="ctr"/>
                      <a:r>
                        <a:rPr lang="ru-RU" sz="1400" dirty="0" smtClean="0"/>
                        <a:t>1 января 2024г.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baseline="0" dirty="0" smtClean="0"/>
                        <a:t>391 609 руб.</a:t>
                      </a:r>
                      <a:endParaRPr lang="ru-RU" sz="1400" dirty="0"/>
                    </a:p>
                  </a:txBody>
                  <a:tcPr/>
                </a:tc>
                <a:tc>
                  <a:txBody>
                    <a:bodyPr/>
                    <a:lstStyle/>
                    <a:p>
                      <a:r>
                        <a:rPr lang="ru-RU" sz="1400" baseline="0" dirty="0" smtClean="0"/>
                        <a:t>408 946 руб.</a:t>
                      </a:r>
                      <a:endParaRPr lang="ru-RU" sz="1400" dirty="0"/>
                    </a:p>
                  </a:txBody>
                  <a:tcPr/>
                </a:tc>
                <a:tc>
                  <a:txBody>
                    <a:bodyPr/>
                    <a:lstStyle/>
                    <a:p>
                      <a:r>
                        <a:rPr lang="ru-RU" sz="1400" baseline="0" dirty="0" smtClean="0"/>
                        <a:t>426 902 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ИЗМЕНЕНИЯ ОБЪЕМА РАСХОДОВ </a:t>
            </a:r>
            <a:r>
              <a:rPr lang="ru-RU" sz="1600" b="1" dirty="0"/>
              <a:t> </a:t>
            </a:r>
            <a:r>
              <a:rPr lang="ru-RU" sz="1600" b="1" dirty="0" smtClean="0"/>
              <a:t>В  БЮДЖЕТЕ МО «ТАХТАМУКАЙСКИЙ РАЙОН» НА 2022-2024 ГГ.</a:t>
            </a:r>
            <a:endParaRPr lang="ru-RU" sz="1600" b="1"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2234358602"/>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563888" y="2564428"/>
            <a:ext cx="1224136" cy="307777"/>
          </a:xfrm>
          <a:prstGeom prst="rect">
            <a:avLst/>
          </a:prstGeom>
          <a:noFill/>
        </p:spPr>
        <p:txBody>
          <a:bodyPr wrap="square" rtlCol="0">
            <a:spAutoFit/>
          </a:bodyPr>
          <a:lstStyle/>
          <a:p>
            <a:r>
              <a:rPr lang="ru-RU" sz="1400" b="1" dirty="0" smtClean="0">
                <a:latin typeface="+mn-lt"/>
              </a:rPr>
              <a:t>838 340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16759" y="2107558"/>
            <a:ext cx="1440160" cy="307777"/>
          </a:xfrm>
          <a:prstGeom prst="rect">
            <a:avLst/>
          </a:prstGeom>
          <a:noFill/>
        </p:spPr>
        <p:txBody>
          <a:bodyPr wrap="square" rtlCol="0">
            <a:spAutoFit/>
          </a:bodyPr>
          <a:lstStyle/>
          <a:p>
            <a:r>
              <a:rPr lang="ru-RU" sz="1400" b="1" dirty="0" smtClean="0">
                <a:latin typeface="+mn-lt"/>
              </a:rPr>
              <a:t> 875 149т.р.</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b="1" dirty="0" smtClean="0"/>
              <a:t>Основные направления расходов в  бюджете МО «</a:t>
            </a:r>
            <a:r>
              <a:rPr lang="ru-RU" sz="1400" b="1" dirty="0" err="1" smtClean="0"/>
              <a:t>Тахтамукайский</a:t>
            </a:r>
            <a:r>
              <a:rPr lang="ru-RU" sz="1400" b="1" dirty="0" smtClean="0"/>
              <a:t> район» на 2022 г. (</a:t>
            </a:r>
            <a:r>
              <a:rPr lang="ru-RU" sz="1400" b="1" dirty="0" err="1" smtClean="0"/>
              <a:t>тыс.руб</a:t>
            </a:r>
            <a:r>
              <a:rPr lang="ru-RU" sz="1400" b="1" dirty="0" smtClean="0"/>
              <a:t>.)</a:t>
            </a:r>
            <a:endParaRPr lang="ru-RU" sz="1400" b="1" dirty="0"/>
          </a:p>
        </p:txBody>
      </p:sp>
      <p:graphicFrame>
        <p:nvGraphicFramePr>
          <p:cNvPr id="3" name="Диаграмма 2"/>
          <p:cNvGraphicFramePr>
            <a:graphicFrameLocks/>
          </p:cNvGraphicFramePr>
          <p:nvPr>
            <p:extLst>
              <p:ext uri="{D42A27DB-BD31-4B8C-83A1-F6EECF244321}">
                <p14:modId xmlns:p14="http://schemas.microsoft.com/office/powerpoint/2010/main" val="2898035405"/>
              </p:ext>
            </p:extLst>
          </p:nvPr>
        </p:nvGraphicFramePr>
        <p:xfrm>
          <a:off x="179388" y="981075"/>
          <a:ext cx="8209036" cy="56880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84168" y="3933056"/>
            <a:ext cx="2353411" cy="523220"/>
          </a:xfrm>
          <a:prstGeom prst="rect">
            <a:avLst/>
          </a:prstGeom>
          <a:noFill/>
        </p:spPr>
        <p:txBody>
          <a:bodyPr wrap="square" rtlCol="0">
            <a:spAutoFit/>
          </a:bodyPr>
          <a:lstStyle/>
          <a:p>
            <a:r>
              <a:rPr lang="ru-RU" sz="1400" dirty="0" smtClean="0">
                <a:latin typeface="+mn-lt"/>
                <a:cs typeface="Times New Roman" panose="02020603050405020304" pitchFamily="18" charset="0"/>
              </a:rPr>
              <a:t>Жилищно-коммунальное хозяйство –  150,0 (0,02%)</a:t>
            </a:r>
            <a:endParaRPr lang="ru-RU" sz="1400" dirty="0">
              <a:latin typeface="+mn-lt"/>
              <a:cs typeface="Times New Roman" panose="02020603050405020304" pitchFamily="18" charset="0"/>
            </a:endParaRPr>
          </a:p>
        </p:txBody>
      </p:sp>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b="1" dirty="0" smtClean="0"/>
              <a:t>Распределение расходов в  бюджете МО «</a:t>
            </a:r>
            <a:r>
              <a:rPr lang="ru-RU" sz="1600" b="1" dirty="0" err="1" smtClean="0"/>
              <a:t>Тахтамукайский</a:t>
            </a:r>
            <a:r>
              <a:rPr lang="ru-RU" sz="1600" b="1" dirty="0" smtClean="0"/>
              <a:t> район» на 2022 год на плановый период 2023-2024 гг. по разделам и подразделам классификаций расходов бюджетов Российской Федерации (</a:t>
            </a:r>
            <a:r>
              <a:rPr lang="ru-RU" sz="1600" b="1" dirty="0" err="1" smtClean="0"/>
              <a:t>тыс.руб</a:t>
            </a:r>
            <a:r>
              <a:rPr lang="ru-RU" sz="1600" b="1" dirty="0" smtClean="0"/>
              <a:t>.)</a:t>
            </a:r>
            <a:endParaRPr lang="ru-RU" sz="1600" b="1" dirty="0"/>
          </a:p>
        </p:txBody>
      </p:sp>
      <p:graphicFrame>
        <p:nvGraphicFramePr>
          <p:cNvPr id="4" name="Таблица 3"/>
          <p:cNvGraphicFramePr>
            <a:graphicFrameLocks noGrp="1"/>
          </p:cNvGraphicFramePr>
          <p:nvPr>
            <p:extLst>
              <p:ext uri="{D42A27DB-BD31-4B8C-83A1-F6EECF244321}">
                <p14:modId xmlns:p14="http://schemas.microsoft.com/office/powerpoint/2010/main" val="3107878401"/>
              </p:ext>
            </p:extLst>
          </p:nvPr>
        </p:nvGraphicFramePr>
        <p:xfrm>
          <a:off x="179514" y="764702"/>
          <a:ext cx="8784974" cy="5144361"/>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2022 г.</a:t>
                      </a:r>
                      <a:endParaRPr lang="ru-RU" sz="1100" dirty="0"/>
                    </a:p>
                  </a:txBody>
                  <a:tcPr/>
                </a:tc>
                <a:tc>
                  <a:txBody>
                    <a:bodyPr/>
                    <a:lstStyle/>
                    <a:p>
                      <a:pPr algn="ctr"/>
                      <a:r>
                        <a:rPr lang="ru-RU" sz="1100" dirty="0" smtClean="0"/>
                        <a:t>2023 г.</a:t>
                      </a:r>
                      <a:endParaRPr lang="ru-RU" sz="1100" dirty="0"/>
                    </a:p>
                  </a:txBody>
                  <a:tcPr/>
                </a:tc>
                <a:tc>
                  <a:txBody>
                    <a:bodyPr/>
                    <a:lstStyle/>
                    <a:p>
                      <a:pPr algn="ctr"/>
                      <a:r>
                        <a:rPr lang="ru-RU" sz="1100" dirty="0" smtClean="0"/>
                        <a:t>2024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166</a:t>
                      </a:r>
                      <a:r>
                        <a:rPr lang="ru-RU" sz="1100" b="1" baseline="0" dirty="0" smtClean="0"/>
                        <a:t> 621</a:t>
                      </a:r>
                      <a:endParaRPr lang="ru-RU" sz="1100" b="1" dirty="0"/>
                    </a:p>
                  </a:txBody>
                  <a:tcPr/>
                </a:tc>
                <a:tc>
                  <a:txBody>
                    <a:bodyPr/>
                    <a:lstStyle/>
                    <a:p>
                      <a:pPr algn="l"/>
                      <a:r>
                        <a:rPr lang="ru-RU" sz="1100" b="1" dirty="0" smtClean="0"/>
                        <a:t>191</a:t>
                      </a:r>
                      <a:r>
                        <a:rPr lang="ru-RU" sz="1100" b="1" baseline="0" dirty="0" smtClean="0"/>
                        <a:t> 872</a:t>
                      </a:r>
                      <a:endParaRPr lang="ru-RU" sz="1100" b="1" dirty="0"/>
                    </a:p>
                  </a:txBody>
                  <a:tcPr/>
                </a:tc>
                <a:tc>
                  <a:txBody>
                    <a:bodyPr/>
                    <a:lstStyle/>
                    <a:p>
                      <a:r>
                        <a:rPr lang="ru-RU" sz="1100" b="1" dirty="0" smtClean="0"/>
                        <a:t>221394</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1</a:t>
                      </a:r>
                      <a:r>
                        <a:rPr lang="ru-RU" sz="1100" baseline="0" dirty="0" smtClean="0"/>
                        <a:t> 728</a:t>
                      </a:r>
                      <a:endParaRPr lang="ru-RU" sz="1100" dirty="0"/>
                    </a:p>
                  </a:txBody>
                  <a:tcPr/>
                </a:tc>
                <a:tc>
                  <a:txBody>
                    <a:bodyPr/>
                    <a:lstStyle/>
                    <a:p>
                      <a:r>
                        <a:rPr lang="ru-RU" sz="1100" dirty="0" smtClean="0"/>
                        <a:t>1</a:t>
                      </a:r>
                      <a:r>
                        <a:rPr lang="ru-RU" sz="1100" baseline="0" dirty="0" smtClean="0"/>
                        <a:t> 745</a:t>
                      </a:r>
                      <a:endParaRPr lang="ru-RU" sz="1100" dirty="0"/>
                    </a:p>
                  </a:txBody>
                  <a:tcPr/>
                </a:tc>
                <a:tc>
                  <a:txBody>
                    <a:bodyPr/>
                    <a:lstStyle/>
                    <a:p>
                      <a:r>
                        <a:rPr lang="ru-RU" sz="1100" dirty="0" smtClean="0"/>
                        <a:t>1</a:t>
                      </a:r>
                      <a:r>
                        <a:rPr lang="ru-RU" sz="1100" baseline="0" dirty="0" smtClean="0"/>
                        <a:t> 763</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5</a:t>
                      </a:r>
                      <a:r>
                        <a:rPr lang="ru-RU" sz="1100" baseline="0" dirty="0" smtClean="0"/>
                        <a:t> 850</a:t>
                      </a:r>
                      <a:endParaRPr lang="ru-RU" sz="1100" dirty="0" smtClean="0"/>
                    </a:p>
                    <a:p>
                      <a:endParaRPr lang="ru-RU" sz="1100" dirty="0"/>
                    </a:p>
                  </a:txBody>
                  <a:tcPr/>
                </a:tc>
                <a:tc>
                  <a:txBody>
                    <a:bodyPr/>
                    <a:lstStyle/>
                    <a:p>
                      <a:pPr algn="l"/>
                      <a:r>
                        <a:rPr lang="ru-RU" sz="1100" b="0" dirty="0" smtClean="0"/>
                        <a:t>6</a:t>
                      </a:r>
                      <a:r>
                        <a:rPr lang="ru-RU" sz="1100" b="0" baseline="0" dirty="0" smtClean="0"/>
                        <a:t> 178</a:t>
                      </a:r>
                      <a:endParaRPr lang="ru-RU" sz="1100" b="0" dirty="0"/>
                    </a:p>
                  </a:txBody>
                  <a:tcPr/>
                </a:tc>
                <a:tc>
                  <a:txBody>
                    <a:bodyPr/>
                    <a:lstStyle/>
                    <a:p>
                      <a:pPr algn="l"/>
                      <a:r>
                        <a:rPr lang="ru-RU" sz="1100" b="0" dirty="0" smtClean="0"/>
                        <a:t>6</a:t>
                      </a:r>
                      <a:r>
                        <a:rPr lang="ru-RU" sz="1100" b="0" baseline="0" dirty="0" smtClean="0"/>
                        <a:t> 462</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76</a:t>
                      </a:r>
                      <a:r>
                        <a:rPr lang="ru-RU" sz="1100" baseline="0" dirty="0" smtClean="0"/>
                        <a:t> 775</a:t>
                      </a:r>
                      <a:endParaRPr lang="ru-RU" sz="1100" dirty="0"/>
                    </a:p>
                  </a:txBody>
                  <a:tcPr/>
                </a:tc>
                <a:tc>
                  <a:txBody>
                    <a:bodyPr/>
                    <a:lstStyle/>
                    <a:p>
                      <a:r>
                        <a:rPr lang="ru-RU" sz="1100" dirty="0" smtClean="0"/>
                        <a:t>78</a:t>
                      </a:r>
                      <a:r>
                        <a:rPr lang="ru-RU" sz="1100" baseline="0" dirty="0" smtClean="0"/>
                        <a:t> 648</a:t>
                      </a:r>
                      <a:endParaRPr lang="ru-RU" sz="1100" dirty="0"/>
                    </a:p>
                  </a:txBody>
                  <a:tcPr/>
                </a:tc>
                <a:tc>
                  <a:txBody>
                    <a:bodyPr/>
                    <a:lstStyle/>
                    <a:p>
                      <a:r>
                        <a:rPr lang="ru-RU" sz="1100" dirty="0" smtClean="0"/>
                        <a:t>79</a:t>
                      </a:r>
                      <a:r>
                        <a:rPr lang="ru-RU" sz="1100" baseline="0" dirty="0" smtClean="0"/>
                        <a:t> 848</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21</a:t>
                      </a:r>
                      <a:r>
                        <a:rPr lang="ru-RU" sz="1100" baseline="0" dirty="0" smtClean="0"/>
                        <a:t> 232</a:t>
                      </a:r>
                      <a:endParaRPr lang="ru-RU" sz="1100" dirty="0"/>
                    </a:p>
                  </a:txBody>
                  <a:tcPr/>
                </a:tc>
                <a:tc>
                  <a:txBody>
                    <a:bodyPr/>
                    <a:lstStyle/>
                    <a:p>
                      <a:pPr algn="l"/>
                      <a:r>
                        <a:rPr lang="ru-RU" sz="1100" b="0" dirty="0" smtClean="0"/>
                        <a:t>21</a:t>
                      </a:r>
                      <a:r>
                        <a:rPr lang="ru-RU" sz="1100" b="0" baseline="0" dirty="0" smtClean="0"/>
                        <a:t> 659</a:t>
                      </a:r>
                      <a:endParaRPr lang="ru-RU" sz="1100" b="0" dirty="0"/>
                    </a:p>
                  </a:txBody>
                  <a:tcPr/>
                </a:tc>
                <a:tc>
                  <a:txBody>
                    <a:bodyPr/>
                    <a:lstStyle/>
                    <a:p>
                      <a:pPr algn="l"/>
                      <a:r>
                        <a:rPr lang="ru-RU" sz="1100" b="0" dirty="0" smtClean="0"/>
                        <a:t>22</a:t>
                      </a:r>
                      <a:r>
                        <a:rPr lang="ru-RU" sz="1100" b="0" baseline="0" dirty="0" smtClean="0"/>
                        <a:t> 179</a:t>
                      </a:r>
                      <a:endParaRPr lang="ru-RU" sz="1100" b="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21 500</a:t>
                      </a:r>
                      <a:endParaRPr lang="ru-RU" sz="1100" dirty="0"/>
                    </a:p>
                  </a:txBody>
                  <a:tcPr/>
                </a:tc>
                <a:tc>
                  <a:txBody>
                    <a:bodyPr/>
                    <a:lstStyle/>
                    <a:p>
                      <a:r>
                        <a:rPr lang="ru-RU" sz="1100" dirty="0" smtClean="0"/>
                        <a:t>21</a:t>
                      </a:r>
                      <a:r>
                        <a:rPr lang="ru-RU" sz="1100" baseline="0" dirty="0" smtClean="0"/>
                        <a:t> 500</a:t>
                      </a:r>
                      <a:endParaRPr lang="ru-RU" sz="1100" dirty="0"/>
                    </a:p>
                  </a:txBody>
                  <a:tcPr/>
                </a:tc>
                <a:tc>
                  <a:txBody>
                    <a:bodyPr/>
                    <a:lstStyle/>
                    <a:p>
                      <a:r>
                        <a:rPr lang="ru-RU" sz="1100" dirty="0" smtClean="0"/>
                        <a:t>21</a:t>
                      </a:r>
                      <a:r>
                        <a:rPr lang="ru-RU" sz="1100" baseline="0" dirty="0" smtClean="0"/>
                        <a:t> 500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39</a:t>
                      </a:r>
                      <a:r>
                        <a:rPr lang="ru-RU" sz="1100" baseline="0" dirty="0" smtClean="0"/>
                        <a:t> 536</a:t>
                      </a:r>
                      <a:endParaRPr lang="ru-RU" sz="1100" dirty="0"/>
                    </a:p>
                  </a:txBody>
                  <a:tcPr/>
                </a:tc>
                <a:tc>
                  <a:txBody>
                    <a:bodyPr/>
                    <a:lstStyle/>
                    <a:p>
                      <a:pPr algn="l"/>
                      <a:r>
                        <a:rPr lang="ru-RU" sz="1100" dirty="0" smtClean="0"/>
                        <a:t>62 142</a:t>
                      </a:r>
                    </a:p>
                  </a:txBody>
                  <a:tcPr/>
                </a:tc>
                <a:tc>
                  <a:txBody>
                    <a:bodyPr/>
                    <a:lstStyle/>
                    <a:p>
                      <a:r>
                        <a:rPr lang="ru-RU" sz="1100" b="0" dirty="0" smtClean="0"/>
                        <a:t>89 642</a:t>
                      </a:r>
                      <a:endParaRPr lang="ru-RU" sz="1100" b="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9</a:t>
                      </a:r>
                      <a:r>
                        <a:rPr lang="ru-RU" sz="1100" b="1" baseline="0" dirty="0" smtClean="0"/>
                        <a:t> 518</a:t>
                      </a:r>
                      <a:endParaRPr lang="ru-RU" sz="1100" b="1" dirty="0"/>
                    </a:p>
                  </a:txBody>
                  <a:tcPr/>
                </a:tc>
                <a:tc>
                  <a:txBody>
                    <a:bodyPr/>
                    <a:lstStyle/>
                    <a:p>
                      <a:r>
                        <a:rPr lang="ru-RU" sz="1100" b="1" dirty="0" smtClean="0"/>
                        <a:t>10</a:t>
                      </a:r>
                      <a:r>
                        <a:rPr lang="ru-RU" sz="1100" b="1" baseline="0" dirty="0" smtClean="0"/>
                        <a:t> 298</a:t>
                      </a:r>
                      <a:endParaRPr lang="ru-RU" sz="1100" b="1" dirty="0"/>
                    </a:p>
                  </a:txBody>
                  <a:tcPr/>
                </a:tc>
                <a:tc>
                  <a:txBody>
                    <a:bodyPr/>
                    <a:lstStyle/>
                    <a:p>
                      <a:r>
                        <a:rPr lang="ru-RU" sz="1100" b="1" dirty="0" smtClean="0"/>
                        <a:t>10</a:t>
                      </a:r>
                      <a:r>
                        <a:rPr lang="ru-RU" sz="1100" b="1" baseline="0" dirty="0" smtClean="0"/>
                        <a:t> 585</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4</a:t>
                      </a:r>
                      <a:r>
                        <a:rPr lang="ru-RU" sz="1100" baseline="0" dirty="0" smtClean="0"/>
                        <a:t> 869</a:t>
                      </a:r>
                      <a:endParaRPr lang="ru-RU" sz="1100" dirty="0"/>
                    </a:p>
                  </a:txBody>
                  <a:tcPr/>
                </a:tc>
                <a:tc>
                  <a:txBody>
                    <a:bodyPr/>
                    <a:lstStyle/>
                    <a:p>
                      <a:r>
                        <a:rPr lang="ru-RU" sz="1100" dirty="0" smtClean="0"/>
                        <a:t>5 649</a:t>
                      </a:r>
                      <a:endParaRPr lang="ru-RU" sz="1100" dirty="0"/>
                    </a:p>
                  </a:txBody>
                  <a:tcPr/>
                </a:tc>
                <a:tc>
                  <a:txBody>
                    <a:bodyPr/>
                    <a:lstStyle/>
                    <a:p>
                      <a:r>
                        <a:rPr lang="ru-RU" sz="1100" dirty="0" smtClean="0"/>
                        <a:t>5 936</a:t>
                      </a:r>
                      <a:endParaRPr lang="ru-RU" sz="1100" dirty="0"/>
                    </a:p>
                  </a:txBody>
                  <a:tcPr/>
                </a:tc>
              </a:tr>
              <a:tr h="361465">
                <a:tc>
                  <a:txBody>
                    <a:bodyPr/>
                    <a:lstStyle/>
                    <a:p>
                      <a:r>
                        <a:rPr lang="ru-RU" sz="1100" dirty="0" smtClean="0"/>
                        <a:t>Дорожное хозяйство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09</a:t>
                      </a:r>
                      <a:endParaRPr lang="ru-RU" sz="1100" dirty="0"/>
                    </a:p>
                  </a:txBody>
                  <a:tcPr/>
                </a:tc>
                <a:tc>
                  <a:txBody>
                    <a:bodyPr/>
                    <a:lstStyle/>
                    <a:p>
                      <a:r>
                        <a:rPr lang="ru-RU" sz="1100" baseline="0" dirty="0" smtClean="0"/>
                        <a:t>129</a:t>
                      </a:r>
                      <a:endParaRPr lang="ru-RU" sz="1100" dirty="0"/>
                    </a:p>
                  </a:txBody>
                  <a:tcPr/>
                </a:tc>
                <a:tc>
                  <a:txBody>
                    <a:bodyPr/>
                    <a:lstStyle/>
                    <a:p>
                      <a:r>
                        <a:rPr lang="ru-RU" sz="1100" dirty="0" smtClean="0"/>
                        <a:t>129</a:t>
                      </a:r>
                      <a:endParaRPr lang="ru-RU" sz="1100" dirty="0"/>
                    </a:p>
                  </a:txBody>
                  <a:tcPr/>
                </a:tc>
                <a:tc>
                  <a:txBody>
                    <a:bodyPr/>
                    <a:lstStyle/>
                    <a:p>
                      <a:r>
                        <a:rPr lang="ru-RU" sz="1100" dirty="0" smtClean="0"/>
                        <a:t>129</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4</a:t>
                      </a:r>
                      <a:r>
                        <a:rPr lang="ru-RU" sz="1100" baseline="0" dirty="0" smtClean="0"/>
                        <a:t> 520</a:t>
                      </a:r>
                      <a:endParaRPr lang="ru-RU" sz="1100" dirty="0"/>
                    </a:p>
                  </a:txBody>
                  <a:tcPr/>
                </a:tc>
                <a:tc>
                  <a:txBody>
                    <a:bodyPr/>
                    <a:lstStyle/>
                    <a:p>
                      <a:r>
                        <a:rPr lang="ru-RU" sz="1100" dirty="0" smtClean="0"/>
                        <a:t>4</a:t>
                      </a:r>
                      <a:r>
                        <a:rPr lang="ru-RU" sz="1100" baseline="0" dirty="0" smtClean="0"/>
                        <a:t> 520</a:t>
                      </a:r>
                      <a:endParaRPr lang="ru-RU" sz="1100" dirty="0"/>
                    </a:p>
                  </a:txBody>
                  <a:tcPr/>
                </a:tc>
                <a:tc>
                  <a:txBody>
                    <a:bodyPr/>
                    <a:lstStyle/>
                    <a:p>
                      <a:r>
                        <a:rPr lang="ru-RU" sz="1100" dirty="0" smtClean="0"/>
                        <a:t>4</a:t>
                      </a:r>
                      <a:r>
                        <a:rPr lang="ru-RU" sz="1100" baseline="0" dirty="0" smtClean="0"/>
                        <a:t> 520</a:t>
                      </a:r>
                      <a:endParaRPr lang="ru-RU" sz="1100" dirty="0"/>
                    </a:p>
                  </a:txBody>
                  <a:tcPr/>
                </a:tc>
              </a:tr>
              <a:tr h="361465">
                <a:tc>
                  <a:txBody>
                    <a:bodyPr/>
                    <a:lstStyle/>
                    <a:p>
                      <a:r>
                        <a:rPr lang="ru-RU" sz="1100" b="1" dirty="0" smtClean="0"/>
                        <a:t>ЖИЛИЩНО-КОММУНАЛЬНОЕ ХОЗЯЙСТВО</a:t>
                      </a:r>
                      <a:endParaRPr lang="ru-RU" sz="1100" b="1" dirty="0"/>
                    </a:p>
                  </a:txBody>
                  <a:tcPr/>
                </a:tc>
                <a:tc>
                  <a:txBody>
                    <a:bodyPr/>
                    <a:lstStyle/>
                    <a:p>
                      <a:r>
                        <a:rPr lang="ru-RU" sz="1100" b="1" dirty="0" smtClean="0"/>
                        <a:t>05</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150</a:t>
                      </a:r>
                      <a:endParaRPr lang="ru-RU" sz="1100" b="1" dirty="0"/>
                    </a:p>
                  </a:txBody>
                  <a:tcPr/>
                </a:tc>
                <a:tc>
                  <a:txBody>
                    <a:bodyPr/>
                    <a:lstStyle/>
                    <a:p>
                      <a:r>
                        <a:rPr lang="ru-RU" sz="1100" b="1" dirty="0" smtClean="0"/>
                        <a:t>150</a:t>
                      </a:r>
                      <a:endParaRPr lang="ru-RU" sz="1100" b="1" dirty="0"/>
                    </a:p>
                  </a:txBody>
                  <a:tcPr/>
                </a:tc>
                <a:tc>
                  <a:txBody>
                    <a:bodyPr/>
                    <a:lstStyle/>
                    <a:p>
                      <a:r>
                        <a:rPr lang="ru-RU" sz="1100" b="1" dirty="0" smtClean="0"/>
                        <a:t>150</a:t>
                      </a:r>
                      <a:endParaRPr lang="ru-RU" sz="1100" b="1" dirty="0"/>
                    </a:p>
                  </a:txBody>
                  <a:tcPr/>
                </a:tc>
              </a:tr>
              <a:tr h="361465">
                <a:tc>
                  <a:txBody>
                    <a:bodyPr/>
                    <a:lstStyle/>
                    <a:p>
                      <a:r>
                        <a:rPr lang="ru-RU" sz="1100" dirty="0" smtClean="0"/>
                        <a:t>Благоустройство</a:t>
                      </a:r>
                      <a:endParaRPr lang="ru-RU" sz="1100" dirty="0"/>
                    </a:p>
                  </a:txBody>
                  <a:tcPr/>
                </a:tc>
                <a:tc>
                  <a:txBody>
                    <a:bodyPr/>
                    <a:lstStyle/>
                    <a:p>
                      <a:r>
                        <a:rPr lang="ru-RU" sz="1100" dirty="0" smtClean="0"/>
                        <a:t>05</a:t>
                      </a:r>
                      <a:endParaRPr lang="ru-RU" sz="1100" dirty="0"/>
                    </a:p>
                  </a:txBody>
                  <a:tcPr/>
                </a:tc>
                <a:tc>
                  <a:txBody>
                    <a:bodyPr/>
                    <a:lstStyle/>
                    <a:p>
                      <a:r>
                        <a:rPr lang="ru-RU" sz="1100" dirty="0" smtClean="0"/>
                        <a:t>03</a:t>
                      </a:r>
                      <a:endParaRPr lang="ru-RU" sz="1100" dirty="0"/>
                    </a:p>
                  </a:txBody>
                  <a:tcPr/>
                </a:tc>
                <a:tc>
                  <a:txBody>
                    <a:bodyPr/>
                    <a:lstStyle/>
                    <a:p>
                      <a:r>
                        <a:rPr lang="ru-RU" sz="1100" dirty="0" smtClean="0"/>
                        <a:t>150 </a:t>
                      </a:r>
                      <a:endParaRPr lang="ru-RU" sz="1100" dirty="0"/>
                    </a:p>
                  </a:txBody>
                  <a:tcPr/>
                </a:tc>
                <a:tc>
                  <a:txBody>
                    <a:bodyPr/>
                    <a:lstStyle/>
                    <a:p>
                      <a:r>
                        <a:rPr lang="ru-RU" sz="1100" dirty="0" smtClean="0"/>
                        <a:t>150</a:t>
                      </a:r>
                      <a:endParaRPr lang="ru-RU" sz="1100" dirty="0"/>
                    </a:p>
                  </a:txBody>
                  <a:tcPr/>
                </a:tc>
                <a:tc>
                  <a:txBody>
                    <a:bodyPr/>
                    <a:lstStyle/>
                    <a:p>
                      <a:r>
                        <a:rPr lang="ru-RU" sz="1100" dirty="0" smtClean="0"/>
                        <a:t>150</a:t>
                      </a:r>
                      <a:endParaRPr lang="ru-RU" sz="110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29841357"/>
              </p:ext>
            </p:extLst>
          </p:nvPr>
        </p:nvGraphicFramePr>
        <p:xfrm>
          <a:off x="107504" y="33214"/>
          <a:ext cx="8784976" cy="6823288"/>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000" dirty="0" smtClean="0"/>
                        <a:t>Наименование</a:t>
                      </a:r>
                      <a:endParaRPr lang="ru-RU" sz="1000" dirty="0"/>
                    </a:p>
                  </a:txBody>
                  <a:tcPr/>
                </a:tc>
                <a:tc>
                  <a:txBody>
                    <a:bodyPr/>
                    <a:lstStyle/>
                    <a:p>
                      <a:pPr algn="ctr"/>
                      <a:r>
                        <a:rPr lang="ru-RU" sz="1000" dirty="0" smtClean="0"/>
                        <a:t>Раздел</a:t>
                      </a:r>
                      <a:endParaRPr lang="ru-RU" sz="1000" dirty="0"/>
                    </a:p>
                  </a:txBody>
                  <a:tcPr/>
                </a:tc>
                <a:tc>
                  <a:txBody>
                    <a:bodyPr/>
                    <a:lstStyle/>
                    <a:p>
                      <a:pPr algn="ctr"/>
                      <a:r>
                        <a:rPr lang="ru-RU" sz="1000" dirty="0" err="1" smtClean="0"/>
                        <a:t>Подр</a:t>
                      </a:r>
                      <a:r>
                        <a:rPr lang="ru-RU" sz="1000" dirty="0" smtClean="0"/>
                        <a:t>.</a:t>
                      </a:r>
                      <a:endParaRPr lang="ru-RU" sz="1000" dirty="0"/>
                    </a:p>
                  </a:txBody>
                  <a:tcPr/>
                </a:tc>
                <a:tc>
                  <a:txBody>
                    <a:bodyPr/>
                    <a:lstStyle/>
                    <a:p>
                      <a:pPr algn="ctr"/>
                      <a:r>
                        <a:rPr lang="ru-RU" sz="1000" dirty="0" smtClean="0"/>
                        <a:t>2022 г.</a:t>
                      </a:r>
                      <a:endParaRPr lang="ru-RU" sz="1000" dirty="0"/>
                    </a:p>
                  </a:txBody>
                  <a:tcPr/>
                </a:tc>
                <a:tc>
                  <a:txBody>
                    <a:bodyPr/>
                    <a:lstStyle/>
                    <a:p>
                      <a:pPr algn="ctr"/>
                      <a:r>
                        <a:rPr lang="ru-RU" sz="1000" dirty="0" smtClean="0"/>
                        <a:t>2023 г.</a:t>
                      </a:r>
                      <a:endParaRPr lang="ru-RU" sz="1000" dirty="0"/>
                    </a:p>
                  </a:txBody>
                  <a:tcPr/>
                </a:tc>
                <a:tc>
                  <a:txBody>
                    <a:bodyPr/>
                    <a:lstStyle/>
                    <a:p>
                      <a:pPr algn="ctr"/>
                      <a:r>
                        <a:rPr lang="ru-RU" sz="1000" dirty="0" smtClean="0"/>
                        <a:t>2024 г.</a:t>
                      </a:r>
                      <a:endParaRPr lang="ru-RU" sz="1000" dirty="0"/>
                    </a:p>
                  </a:txBody>
                  <a:tcPr/>
                </a:tc>
              </a:tr>
              <a:tr h="288032">
                <a:tc>
                  <a:txBody>
                    <a:bodyPr/>
                    <a:lstStyle/>
                    <a:p>
                      <a:r>
                        <a:rPr lang="ru-RU" sz="1000" b="1" dirty="0" smtClean="0"/>
                        <a:t>ОБРАЗОВАНИЕ</a:t>
                      </a:r>
                      <a:endParaRPr lang="ru-RU" sz="1000" b="1" dirty="0"/>
                    </a:p>
                  </a:txBody>
                  <a:tcPr/>
                </a:tc>
                <a:tc>
                  <a:txBody>
                    <a:bodyPr/>
                    <a:lstStyle/>
                    <a:p>
                      <a:r>
                        <a:rPr lang="ru-RU" sz="1000" b="1" dirty="0" smtClean="0"/>
                        <a:t>07</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407</a:t>
                      </a:r>
                      <a:r>
                        <a:rPr lang="ru-RU" sz="1000" b="1" baseline="0" dirty="0" smtClean="0"/>
                        <a:t> 934</a:t>
                      </a:r>
                      <a:endParaRPr lang="ru-RU" sz="1000" b="1" dirty="0"/>
                    </a:p>
                  </a:txBody>
                  <a:tcPr/>
                </a:tc>
                <a:tc>
                  <a:txBody>
                    <a:bodyPr/>
                    <a:lstStyle/>
                    <a:p>
                      <a:pPr algn="l"/>
                      <a:r>
                        <a:rPr lang="ru-RU" sz="1000" b="1" dirty="0" smtClean="0"/>
                        <a:t>413</a:t>
                      </a:r>
                      <a:r>
                        <a:rPr lang="ru-RU" sz="1000" b="1" baseline="0" dirty="0" smtClean="0"/>
                        <a:t> 819</a:t>
                      </a:r>
                      <a:endParaRPr lang="ru-RU" sz="1000" b="1" dirty="0"/>
                    </a:p>
                  </a:txBody>
                  <a:tcPr/>
                </a:tc>
                <a:tc>
                  <a:txBody>
                    <a:bodyPr/>
                    <a:lstStyle/>
                    <a:p>
                      <a:pPr algn="l"/>
                      <a:r>
                        <a:rPr lang="ru-RU" sz="1000" b="1" dirty="0" smtClean="0"/>
                        <a:t>421</a:t>
                      </a:r>
                      <a:r>
                        <a:rPr lang="ru-RU" sz="1000" b="1" baseline="0" dirty="0" smtClean="0"/>
                        <a:t> 078</a:t>
                      </a:r>
                      <a:endParaRPr lang="ru-RU" sz="1000" b="1" dirty="0"/>
                    </a:p>
                  </a:txBody>
                  <a:tcPr/>
                </a:tc>
              </a:tr>
              <a:tr h="216024">
                <a:tc>
                  <a:txBody>
                    <a:bodyPr/>
                    <a:lstStyle/>
                    <a:p>
                      <a:r>
                        <a:rPr lang="ru-RU" sz="1000" b="0" dirty="0" smtClean="0"/>
                        <a:t>Дошкольное</a:t>
                      </a:r>
                      <a:r>
                        <a:rPr lang="ru-RU" sz="1000" b="0" baseline="0" dirty="0" smtClean="0"/>
                        <a:t> образование</a:t>
                      </a:r>
                      <a:endParaRPr lang="ru-RU" sz="1000" b="0" dirty="0"/>
                    </a:p>
                  </a:txBody>
                  <a:tcPr/>
                </a:tc>
                <a:tc>
                  <a:txBody>
                    <a:bodyPr/>
                    <a:lstStyle/>
                    <a:p>
                      <a:r>
                        <a:rPr lang="ru-RU" sz="1000" dirty="0" smtClean="0"/>
                        <a:t>07</a:t>
                      </a:r>
                      <a:endParaRPr lang="ru-RU" sz="1000" dirty="0"/>
                    </a:p>
                  </a:txBody>
                  <a:tcPr/>
                </a:tc>
                <a:tc>
                  <a:txBody>
                    <a:bodyPr/>
                    <a:lstStyle/>
                    <a:p>
                      <a:r>
                        <a:rPr lang="ru-RU" sz="1000" dirty="0" smtClean="0"/>
                        <a:t>01</a:t>
                      </a:r>
                      <a:endParaRPr lang="ru-RU" sz="1000" dirty="0"/>
                    </a:p>
                  </a:txBody>
                  <a:tcPr/>
                </a:tc>
                <a:tc>
                  <a:txBody>
                    <a:bodyPr/>
                    <a:lstStyle/>
                    <a:p>
                      <a:r>
                        <a:rPr lang="ru-RU" sz="1000" dirty="0" smtClean="0"/>
                        <a:t>104</a:t>
                      </a:r>
                      <a:r>
                        <a:rPr lang="ru-RU" sz="1000" baseline="0" dirty="0" smtClean="0"/>
                        <a:t> 982</a:t>
                      </a:r>
                      <a:endParaRPr lang="ru-RU" sz="1000" dirty="0"/>
                    </a:p>
                  </a:txBody>
                  <a:tcPr/>
                </a:tc>
                <a:tc>
                  <a:txBody>
                    <a:bodyPr/>
                    <a:lstStyle/>
                    <a:p>
                      <a:pPr algn="l"/>
                      <a:r>
                        <a:rPr lang="ru-RU" sz="1000" dirty="0" smtClean="0"/>
                        <a:t>105</a:t>
                      </a:r>
                      <a:r>
                        <a:rPr lang="ru-RU" sz="1000" baseline="0" dirty="0" smtClean="0"/>
                        <a:t> 868</a:t>
                      </a:r>
                      <a:endParaRPr lang="ru-RU" sz="1000" dirty="0"/>
                    </a:p>
                  </a:txBody>
                  <a:tcPr/>
                </a:tc>
                <a:tc>
                  <a:txBody>
                    <a:bodyPr/>
                    <a:lstStyle/>
                    <a:p>
                      <a:pPr algn="l"/>
                      <a:r>
                        <a:rPr lang="ru-RU" sz="1000" dirty="0" smtClean="0"/>
                        <a:t>106829</a:t>
                      </a:r>
                      <a:endParaRPr lang="ru-RU" sz="1000" dirty="0"/>
                    </a:p>
                  </a:txBody>
                  <a:tcPr/>
                </a:tc>
              </a:tr>
              <a:tr h="244976">
                <a:tc>
                  <a:txBody>
                    <a:bodyPr/>
                    <a:lstStyle/>
                    <a:p>
                      <a:r>
                        <a:rPr lang="ru-RU" sz="1000" dirty="0" smtClean="0"/>
                        <a:t>Общее образование</a:t>
                      </a:r>
                      <a:endParaRPr lang="ru-RU" sz="1000" dirty="0"/>
                    </a:p>
                  </a:txBody>
                  <a:tcPr/>
                </a:tc>
                <a:tc>
                  <a:txBody>
                    <a:bodyPr/>
                    <a:lstStyle/>
                    <a:p>
                      <a:r>
                        <a:rPr lang="ru-RU" sz="1000" dirty="0" smtClean="0"/>
                        <a:t>07</a:t>
                      </a:r>
                      <a:endParaRPr lang="ru-RU" sz="1000" dirty="0"/>
                    </a:p>
                  </a:txBody>
                  <a:tcPr/>
                </a:tc>
                <a:tc>
                  <a:txBody>
                    <a:bodyPr/>
                    <a:lstStyle/>
                    <a:p>
                      <a:r>
                        <a:rPr lang="ru-RU" sz="1000" dirty="0" smtClean="0"/>
                        <a:t>02</a:t>
                      </a:r>
                      <a:endParaRPr lang="ru-RU" sz="1000" dirty="0"/>
                    </a:p>
                  </a:txBody>
                  <a:tcPr/>
                </a:tc>
                <a:tc>
                  <a:txBody>
                    <a:bodyPr/>
                    <a:lstStyle/>
                    <a:p>
                      <a:r>
                        <a:rPr lang="ru-RU" sz="1000" dirty="0" smtClean="0"/>
                        <a:t>190 142</a:t>
                      </a:r>
                      <a:endParaRPr lang="ru-RU" sz="1000" dirty="0"/>
                    </a:p>
                  </a:txBody>
                  <a:tcPr/>
                </a:tc>
                <a:tc>
                  <a:txBody>
                    <a:bodyPr/>
                    <a:lstStyle/>
                    <a:p>
                      <a:pPr algn="l"/>
                      <a:r>
                        <a:rPr lang="ru-RU" sz="1000" b="0" dirty="0" smtClean="0"/>
                        <a:t>188</a:t>
                      </a:r>
                      <a:r>
                        <a:rPr lang="ru-RU" sz="1000" b="0" baseline="0" dirty="0" smtClean="0"/>
                        <a:t> 406</a:t>
                      </a:r>
                      <a:endParaRPr lang="ru-RU" sz="1000" b="0" dirty="0"/>
                    </a:p>
                  </a:txBody>
                  <a:tcPr/>
                </a:tc>
                <a:tc>
                  <a:txBody>
                    <a:bodyPr/>
                    <a:lstStyle/>
                    <a:p>
                      <a:pPr algn="l"/>
                      <a:r>
                        <a:rPr lang="ru-RU" sz="1000" b="0" dirty="0" smtClean="0"/>
                        <a:t>192</a:t>
                      </a:r>
                      <a:r>
                        <a:rPr lang="ru-RU" sz="1000" b="0" baseline="0" dirty="0" smtClean="0"/>
                        <a:t> 555</a:t>
                      </a:r>
                      <a:endParaRPr lang="ru-RU" sz="1000" b="0" dirty="0"/>
                    </a:p>
                  </a:txBody>
                  <a:tcPr/>
                </a:tc>
              </a:tr>
              <a:tr h="201920">
                <a:tc>
                  <a:txBody>
                    <a:bodyPr/>
                    <a:lstStyle/>
                    <a:p>
                      <a:r>
                        <a:rPr lang="ru-RU" sz="1000" dirty="0" smtClean="0"/>
                        <a:t>Дополнительное образование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03</a:t>
                      </a:r>
                      <a:endParaRPr lang="ru-RU" sz="1000" dirty="0"/>
                    </a:p>
                  </a:txBody>
                  <a:tcPr/>
                </a:tc>
                <a:tc>
                  <a:txBody>
                    <a:bodyPr/>
                    <a:lstStyle/>
                    <a:p>
                      <a:r>
                        <a:rPr lang="ru-RU" sz="1000" dirty="0" smtClean="0"/>
                        <a:t>51</a:t>
                      </a:r>
                      <a:r>
                        <a:rPr lang="ru-RU" sz="1000" baseline="0" dirty="0" smtClean="0"/>
                        <a:t> 077</a:t>
                      </a:r>
                      <a:endParaRPr lang="ru-RU" sz="1000" dirty="0"/>
                    </a:p>
                  </a:txBody>
                  <a:tcPr/>
                </a:tc>
                <a:tc>
                  <a:txBody>
                    <a:bodyPr/>
                    <a:lstStyle/>
                    <a:p>
                      <a:r>
                        <a:rPr lang="ru-RU" sz="1000" dirty="0" smtClean="0"/>
                        <a:t>52</a:t>
                      </a:r>
                      <a:r>
                        <a:rPr lang="ru-RU" sz="1000" baseline="0" dirty="0" smtClean="0"/>
                        <a:t> 257</a:t>
                      </a:r>
                      <a:endParaRPr lang="ru-RU" sz="1000" dirty="0"/>
                    </a:p>
                  </a:txBody>
                  <a:tcPr/>
                </a:tc>
                <a:tc>
                  <a:txBody>
                    <a:bodyPr/>
                    <a:lstStyle/>
                    <a:p>
                      <a:r>
                        <a:rPr lang="ru-RU" sz="1000" dirty="0" smtClean="0"/>
                        <a:t>53</a:t>
                      </a:r>
                      <a:r>
                        <a:rPr lang="ru-RU" sz="1000" baseline="0" dirty="0" smtClean="0"/>
                        <a:t> 082</a:t>
                      </a:r>
                      <a:endParaRPr lang="ru-RU" sz="1000" dirty="0"/>
                    </a:p>
                  </a:txBody>
                  <a:tcPr/>
                </a:tc>
              </a:tr>
              <a:tr h="201920">
                <a:tc>
                  <a:txBody>
                    <a:bodyPr/>
                    <a:lstStyle/>
                    <a:p>
                      <a:r>
                        <a:rPr lang="ru-RU" sz="1000" dirty="0" smtClean="0"/>
                        <a:t>Молодежная</a:t>
                      </a:r>
                      <a:r>
                        <a:rPr lang="ru-RU" sz="1000" baseline="0" dirty="0" smtClean="0"/>
                        <a:t> политика и оздоровление детей</a:t>
                      </a:r>
                      <a:endParaRPr lang="ru-RU" sz="1000" dirty="0"/>
                    </a:p>
                  </a:txBody>
                  <a:tcPr/>
                </a:tc>
                <a:tc>
                  <a:txBody>
                    <a:bodyPr/>
                    <a:lstStyle/>
                    <a:p>
                      <a:r>
                        <a:rPr lang="ru-RU" sz="1000" dirty="0" smtClean="0"/>
                        <a:t>07</a:t>
                      </a:r>
                      <a:endParaRPr lang="ru-RU" sz="1000" dirty="0"/>
                    </a:p>
                  </a:txBody>
                  <a:tcPr/>
                </a:tc>
                <a:tc>
                  <a:txBody>
                    <a:bodyPr/>
                    <a:lstStyle/>
                    <a:p>
                      <a:r>
                        <a:rPr lang="ru-RU" sz="1000" dirty="0" smtClean="0"/>
                        <a:t>07</a:t>
                      </a:r>
                      <a:endParaRPr lang="ru-RU" sz="1000" dirty="0"/>
                    </a:p>
                  </a:txBody>
                  <a:tcPr/>
                </a:tc>
                <a:tc>
                  <a:txBody>
                    <a:bodyPr/>
                    <a:lstStyle/>
                    <a:p>
                      <a:r>
                        <a:rPr lang="ru-RU" sz="1000" dirty="0" smtClean="0"/>
                        <a:t>250</a:t>
                      </a:r>
                      <a:endParaRPr lang="ru-RU" sz="1000" dirty="0"/>
                    </a:p>
                  </a:txBody>
                  <a:tcPr/>
                </a:tc>
                <a:tc>
                  <a:txBody>
                    <a:bodyPr/>
                    <a:lstStyle/>
                    <a:p>
                      <a:r>
                        <a:rPr lang="ru-RU" sz="1000" dirty="0" smtClean="0"/>
                        <a:t>250</a:t>
                      </a:r>
                      <a:endParaRPr lang="ru-RU" sz="1000" dirty="0"/>
                    </a:p>
                  </a:txBody>
                  <a:tcPr/>
                </a:tc>
                <a:tc>
                  <a:txBody>
                    <a:bodyPr/>
                    <a:lstStyle/>
                    <a:p>
                      <a:r>
                        <a:rPr lang="ru-RU" sz="1000" dirty="0" smtClean="0"/>
                        <a:t>250</a:t>
                      </a:r>
                      <a:endParaRPr lang="ru-RU" sz="1000" dirty="0"/>
                    </a:p>
                  </a:txBody>
                  <a:tcPr/>
                </a:tc>
              </a:tr>
              <a:tr h="230872">
                <a:tc>
                  <a:txBody>
                    <a:bodyPr/>
                    <a:lstStyle/>
                    <a:p>
                      <a:r>
                        <a:rPr lang="ru-RU" sz="1000" dirty="0" smtClean="0"/>
                        <a:t>Другие вопросы в области образования</a:t>
                      </a:r>
                      <a:endParaRPr lang="ru-RU" sz="1000" dirty="0"/>
                    </a:p>
                  </a:txBody>
                  <a:tcPr/>
                </a:tc>
                <a:tc>
                  <a:txBody>
                    <a:bodyPr/>
                    <a:lstStyle/>
                    <a:p>
                      <a:r>
                        <a:rPr lang="ru-RU" sz="1000" dirty="0" smtClean="0"/>
                        <a:t>07</a:t>
                      </a:r>
                      <a:endParaRPr lang="ru-RU" sz="1000" dirty="0"/>
                    </a:p>
                  </a:txBody>
                  <a:tcPr/>
                </a:tc>
                <a:tc>
                  <a:txBody>
                    <a:bodyPr/>
                    <a:lstStyle/>
                    <a:p>
                      <a:r>
                        <a:rPr lang="ru-RU" sz="1000" dirty="0" smtClean="0"/>
                        <a:t>09</a:t>
                      </a:r>
                      <a:endParaRPr lang="ru-RU" sz="1000" dirty="0"/>
                    </a:p>
                  </a:txBody>
                  <a:tcPr/>
                </a:tc>
                <a:tc>
                  <a:txBody>
                    <a:bodyPr/>
                    <a:lstStyle/>
                    <a:p>
                      <a:r>
                        <a:rPr lang="ru-RU" sz="1000" dirty="0" smtClean="0"/>
                        <a:t>47</a:t>
                      </a:r>
                      <a:r>
                        <a:rPr lang="ru-RU" sz="1000" baseline="0" dirty="0" smtClean="0"/>
                        <a:t> 906</a:t>
                      </a:r>
                      <a:endParaRPr lang="ru-RU" sz="1000" dirty="0"/>
                    </a:p>
                  </a:txBody>
                  <a:tcPr/>
                </a:tc>
                <a:tc>
                  <a:txBody>
                    <a:bodyPr/>
                    <a:lstStyle/>
                    <a:p>
                      <a:r>
                        <a:rPr lang="ru-RU" sz="1000" dirty="0" smtClean="0"/>
                        <a:t>52</a:t>
                      </a:r>
                      <a:r>
                        <a:rPr lang="ru-RU" sz="1000" baseline="0" dirty="0" smtClean="0"/>
                        <a:t> 274</a:t>
                      </a:r>
                      <a:endParaRPr lang="ru-RU" sz="1000" dirty="0"/>
                    </a:p>
                  </a:txBody>
                  <a:tcPr/>
                </a:tc>
                <a:tc>
                  <a:txBody>
                    <a:bodyPr/>
                    <a:lstStyle/>
                    <a:p>
                      <a:r>
                        <a:rPr lang="ru-RU" sz="1000" dirty="0" smtClean="0"/>
                        <a:t>52</a:t>
                      </a:r>
                      <a:r>
                        <a:rPr lang="ru-RU" sz="1000" baseline="0" dirty="0" smtClean="0"/>
                        <a:t> 685</a:t>
                      </a:r>
                      <a:endParaRPr lang="ru-RU" sz="1000" dirty="0"/>
                    </a:p>
                  </a:txBody>
                  <a:tcPr/>
                </a:tc>
              </a:tr>
              <a:tr h="187816">
                <a:tc>
                  <a:txBody>
                    <a:bodyPr/>
                    <a:lstStyle/>
                    <a:p>
                      <a:r>
                        <a:rPr lang="ru-RU" sz="1000" b="1" dirty="0" smtClean="0"/>
                        <a:t>КУЛЬТУРА</a:t>
                      </a:r>
                      <a:endParaRPr lang="ru-RU" sz="1000" b="1" dirty="0"/>
                    </a:p>
                  </a:txBody>
                  <a:tcPr/>
                </a:tc>
                <a:tc>
                  <a:txBody>
                    <a:bodyPr/>
                    <a:lstStyle/>
                    <a:p>
                      <a:r>
                        <a:rPr lang="ru-RU" sz="1000" b="1" dirty="0" smtClean="0"/>
                        <a:t>08</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100</a:t>
                      </a:r>
                      <a:r>
                        <a:rPr lang="ru-RU" sz="1000" b="1" baseline="0" dirty="0" smtClean="0"/>
                        <a:t> 942</a:t>
                      </a:r>
                      <a:endParaRPr lang="ru-RU" sz="1000" b="1" dirty="0"/>
                    </a:p>
                  </a:txBody>
                  <a:tcPr/>
                </a:tc>
                <a:tc>
                  <a:txBody>
                    <a:bodyPr/>
                    <a:lstStyle/>
                    <a:p>
                      <a:pPr algn="l"/>
                      <a:r>
                        <a:rPr lang="ru-RU" sz="1000" b="1" dirty="0" smtClean="0"/>
                        <a:t>101</a:t>
                      </a:r>
                      <a:r>
                        <a:rPr lang="ru-RU" sz="1000" b="1" baseline="0" dirty="0" smtClean="0"/>
                        <a:t> 277</a:t>
                      </a:r>
                      <a:endParaRPr lang="ru-RU" sz="1000" b="1" dirty="0"/>
                    </a:p>
                  </a:txBody>
                  <a:tcPr/>
                </a:tc>
                <a:tc>
                  <a:txBody>
                    <a:bodyPr/>
                    <a:lstStyle/>
                    <a:p>
                      <a:pPr algn="l"/>
                      <a:r>
                        <a:rPr lang="ru-RU" sz="1000" b="1" dirty="0" smtClean="0"/>
                        <a:t>104 687</a:t>
                      </a:r>
                      <a:endParaRPr lang="ru-RU" sz="1000" b="1" dirty="0"/>
                    </a:p>
                  </a:txBody>
                  <a:tcPr/>
                </a:tc>
              </a:tr>
              <a:tr h="247610">
                <a:tc>
                  <a:txBody>
                    <a:bodyPr/>
                    <a:lstStyle/>
                    <a:p>
                      <a:r>
                        <a:rPr lang="ru-RU" sz="1000" dirty="0" smtClean="0"/>
                        <a:t>Культура</a:t>
                      </a:r>
                      <a:endParaRPr lang="ru-RU" sz="1000" dirty="0"/>
                    </a:p>
                  </a:txBody>
                  <a:tcPr/>
                </a:tc>
                <a:tc>
                  <a:txBody>
                    <a:bodyPr/>
                    <a:lstStyle/>
                    <a:p>
                      <a:r>
                        <a:rPr lang="ru-RU" sz="1000" dirty="0" smtClean="0"/>
                        <a:t>08</a:t>
                      </a:r>
                      <a:endParaRPr lang="ru-RU" sz="1000" dirty="0"/>
                    </a:p>
                  </a:txBody>
                  <a:tcPr/>
                </a:tc>
                <a:tc>
                  <a:txBody>
                    <a:bodyPr/>
                    <a:lstStyle/>
                    <a:p>
                      <a:r>
                        <a:rPr lang="ru-RU" sz="1000" dirty="0" smtClean="0"/>
                        <a:t>01</a:t>
                      </a:r>
                      <a:endParaRPr lang="ru-RU" sz="1000" dirty="0"/>
                    </a:p>
                  </a:txBody>
                  <a:tcPr/>
                </a:tc>
                <a:tc>
                  <a:txBody>
                    <a:bodyPr/>
                    <a:lstStyle/>
                    <a:p>
                      <a:r>
                        <a:rPr lang="ru-RU" sz="1000" dirty="0" smtClean="0"/>
                        <a:t>73</a:t>
                      </a:r>
                      <a:r>
                        <a:rPr lang="ru-RU" sz="1000" baseline="0" dirty="0" smtClean="0"/>
                        <a:t> 005</a:t>
                      </a:r>
                      <a:endParaRPr lang="ru-RU" sz="1000" dirty="0"/>
                    </a:p>
                  </a:txBody>
                  <a:tcPr/>
                </a:tc>
                <a:tc>
                  <a:txBody>
                    <a:bodyPr/>
                    <a:lstStyle/>
                    <a:p>
                      <a:r>
                        <a:rPr lang="ru-RU" sz="1000" dirty="0" smtClean="0"/>
                        <a:t>69 909</a:t>
                      </a:r>
                      <a:endParaRPr lang="ru-RU" sz="1000" dirty="0"/>
                    </a:p>
                  </a:txBody>
                  <a:tcPr/>
                </a:tc>
                <a:tc>
                  <a:txBody>
                    <a:bodyPr/>
                    <a:lstStyle/>
                    <a:p>
                      <a:r>
                        <a:rPr lang="ru-RU" sz="1000" dirty="0" smtClean="0"/>
                        <a:t>71</a:t>
                      </a:r>
                      <a:r>
                        <a:rPr lang="ru-RU" sz="1000" baseline="0" dirty="0" smtClean="0"/>
                        <a:t> 603</a:t>
                      </a:r>
                      <a:endParaRPr lang="ru-RU" sz="1000" dirty="0"/>
                    </a:p>
                  </a:txBody>
                  <a:tcPr/>
                </a:tc>
              </a:tr>
              <a:tr h="173712">
                <a:tc>
                  <a:txBody>
                    <a:bodyPr/>
                    <a:lstStyle/>
                    <a:p>
                      <a:r>
                        <a:rPr lang="ru-RU" sz="1000" dirty="0" smtClean="0"/>
                        <a:t>Другие вопросы в области культуры</a:t>
                      </a:r>
                      <a:endParaRPr lang="ru-RU" sz="1000" dirty="0"/>
                    </a:p>
                  </a:txBody>
                  <a:tcPr/>
                </a:tc>
                <a:tc>
                  <a:txBody>
                    <a:bodyPr/>
                    <a:lstStyle/>
                    <a:p>
                      <a:r>
                        <a:rPr lang="ru-RU" sz="1000" dirty="0" smtClean="0"/>
                        <a:t>08</a:t>
                      </a:r>
                      <a:endParaRPr lang="ru-RU" sz="1000" dirty="0"/>
                    </a:p>
                  </a:txBody>
                  <a:tcPr/>
                </a:tc>
                <a:tc>
                  <a:txBody>
                    <a:bodyPr/>
                    <a:lstStyle/>
                    <a:p>
                      <a:r>
                        <a:rPr lang="ru-RU" sz="1000" dirty="0" smtClean="0"/>
                        <a:t>04</a:t>
                      </a:r>
                      <a:endParaRPr lang="ru-RU" sz="1000" dirty="0"/>
                    </a:p>
                  </a:txBody>
                  <a:tcPr/>
                </a:tc>
                <a:tc>
                  <a:txBody>
                    <a:bodyPr/>
                    <a:lstStyle/>
                    <a:p>
                      <a:r>
                        <a:rPr lang="ru-RU" sz="1000" dirty="0" smtClean="0"/>
                        <a:t>27</a:t>
                      </a:r>
                      <a:r>
                        <a:rPr lang="ru-RU" sz="1000" baseline="0" dirty="0" smtClean="0"/>
                        <a:t> 937</a:t>
                      </a:r>
                      <a:endParaRPr lang="ru-RU" sz="1000" dirty="0"/>
                    </a:p>
                  </a:txBody>
                  <a:tcPr/>
                </a:tc>
                <a:tc>
                  <a:txBody>
                    <a:bodyPr/>
                    <a:lstStyle/>
                    <a:p>
                      <a:pPr algn="l"/>
                      <a:r>
                        <a:rPr lang="ru-RU" sz="1000" dirty="0" smtClean="0"/>
                        <a:t>31 368</a:t>
                      </a:r>
                    </a:p>
                  </a:txBody>
                  <a:tcPr/>
                </a:tc>
                <a:tc>
                  <a:txBody>
                    <a:bodyPr/>
                    <a:lstStyle/>
                    <a:p>
                      <a:r>
                        <a:rPr lang="ru-RU" sz="1000" b="0" dirty="0" smtClean="0"/>
                        <a:t>33 084</a:t>
                      </a:r>
                      <a:endParaRPr lang="ru-RU" sz="1000" b="0" dirty="0"/>
                    </a:p>
                  </a:txBody>
                  <a:tcPr/>
                </a:tc>
              </a:tr>
              <a:tr h="202664">
                <a:tc>
                  <a:txBody>
                    <a:bodyPr/>
                    <a:lstStyle/>
                    <a:p>
                      <a:r>
                        <a:rPr lang="ru-RU" sz="1000" b="1" dirty="0" smtClean="0"/>
                        <a:t>СОЦИАЛЬНАЯ ПОЛИТИКА</a:t>
                      </a:r>
                      <a:endParaRPr lang="ru-RU" sz="1000" b="1" dirty="0"/>
                    </a:p>
                  </a:txBody>
                  <a:tcPr/>
                </a:tc>
                <a:tc>
                  <a:txBody>
                    <a:bodyPr/>
                    <a:lstStyle/>
                    <a:p>
                      <a:r>
                        <a:rPr lang="ru-RU" sz="1000" b="1" dirty="0" smtClean="0"/>
                        <a:t>10</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10</a:t>
                      </a:r>
                      <a:r>
                        <a:rPr lang="ru-RU" sz="1000" b="1" baseline="0" dirty="0" smtClean="0"/>
                        <a:t> 924</a:t>
                      </a:r>
                      <a:endParaRPr lang="ru-RU" sz="1000" b="1" dirty="0"/>
                    </a:p>
                  </a:txBody>
                  <a:tcPr/>
                </a:tc>
                <a:tc>
                  <a:txBody>
                    <a:bodyPr/>
                    <a:lstStyle/>
                    <a:p>
                      <a:pPr algn="l"/>
                      <a:r>
                        <a:rPr lang="ru-RU" sz="1000" b="1" dirty="0" smtClean="0"/>
                        <a:t>10</a:t>
                      </a:r>
                      <a:r>
                        <a:rPr lang="ru-RU" sz="1000" b="1" baseline="0" dirty="0" smtClean="0"/>
                        <a:t> 724</a:t>
                      </a:r>
                      <a:endParaRPr lang="ru-RU" sz="1000" b="1" dirty="0" smtClean="0"/>
                    </a:p>
                  </a:txBody>
                  <a:tcPr/>
                </a:tc>
                <a:tc>
                  <a:txBody>
                    <a:bodyPr/>
                    <a:lstStyle/>
                    <a:p>
                      <a:r>
                        <a:rPr lang="ru-RU" sz="1000" b="1" dirty="0" smtClean="0"/>
                        <a:t>5</a:t>
                      </a:r>
                      <a:r>
                        <a:rPr lang="ru-RU" sz="1000" b="1" baseline="0" dirty="0" smtClean="0"/>
                        <a:t> 514</a:t>
                      </a:r>
                      <a:endParaRPr lang="ru-RU" sz="1000" b="1" dirty="0"/>
                    </a:p>
                  </a:txBody>
                  <a:tcPr/>
                </a:tc>
              </a:tr>
              <a:tr h="231616">
                <a:tc>
                  <a:txBody>
                    <a:bodyPr/>
                    <a:lstStyle/>
                    <a:p>
                      <a:r>
                        <a:rPr lang="ru-RU" sz="1000" dirty="0" smtClean="0"/>
                        <a:t>Пенсионное обеспечение</a:t>
                      </a:r>
                      <a:endParaRPr lang="ru-RU" sz="1000" dirty="0"/>
                    </a:p>
                  </a:txBody>
                  <a:tcPr/>
                </a:tc>
                <a:tc>
                  <a:txBody>
                    <a:bodyPr/>
                    <a:lstStyle/>
                    <a:p>
                      <a:r>
                        <a:rPr lang="ru-RU" sz="1000" dirty="0" smtClean="0"/>
                        <a:t>10</a:t>
                      </a:r>
                      <a:endParaRPr lang="ru-RU" sz="1000" dirty="0"/>
                    </a:p>
                  </a:txBody>
                  <a:tcPr/>
                </a:tc>
                <a:tc>
                  <a:txBody>
                    <a:bodyPr/>
                    <a:lstStyle/>
                    <a:p>
                      <a:r>
                        <a:rPr lang="ru-RU" sz="1000" dirty="0" smtClean="0"/>
                        <a:t>01</a:t>
                      </a:r>
                      <a:endParaRPr lang="ru-RU" sz="1000" dirty="0"/>
                    </a:p>
                  </a:txBody>
                  <a:tcPr/>
                </a:tc>
                <a:tc>
                  <a:txBody>
                    <a:bodyPr/>
                    <a:lstStyle/>
                    <a:p>
                      <a:r>
                        <a:rPr lang="ru-RU" sz="1000" dirty="0" smtClean="0"/>
                        <a:t>4</a:t>
                      </a:r>
                      <a:r>
                        <a:rPr lang="ru-RU" sz="1000" baseline="0" dirty="0" smtClean="0"/>
                        <a:t> 076</a:t>
                      </a:r>
                      <a:endParaRPr lang="ru-RU" sz="1000" dirty="0"/>
                    </a:p>
                  </a:txBody>
                  <a:tcPr/>
                </a:tc>
                <a:tc>
                  <a:txBody>
                    <a:bodyPr/>
                    <a:lstStyle/>
                    <a:p>
                      <a:r>
                        <a:rPr lang="ru-RU" sz="1000" dirty="0" smtClean="0"/>
                        <a:t>4</a:t>
                      </a:r>
                      <a:r>
                        <a:rPr lang="ru-RU" sz="1000" baseline="0" dirty="0" smtClean="0"/>
                        <a:t> 117</a:t>
                      </a:r>
                      <a:endParaRPr lang="ru-RU" sz="1000" dirty="0"/>
                    </a:p>
                  </a:txBody>
                  <a:tcPr/>
                </a:tc>
                <a:tc>
                  <a:txBody>
                    <a:bodyPr/>
                    <a:lstStyle/>
                    <a:p>
                      <a:r>
                        <a:rPr lang="ru-RU" sz="1000" dirty="0" smtClean="0"/>
                        <a:t>4</a:t>
                      </a:r>
                      <a:r>
                        <a:rPr lang="ru-RU" sz="1000" baseline="0" dirty="0" smtClean="0"/>
                        <a:t> 158</a:t>
                      </a:r>
                      <a:endParaRPr lang="ru-RU" sz="1000" dirty="0"/>
                    </a:p>
                  </a:txBody>
                  <a:tcPr/>
                </a:tc>
              </a:tr>
              <a:tr h="276592">
                <a:tc>
                  <a:txBody>
                    <a:bodyPr/>
                    <a:lstStyle/>
                    <a:p>
                      <a:r>
                        <a:rPr lang="ru-RU" sz="1000" b="0" dirty="0" smtClean="0"/>
                        <a:t>Социальное обеспечение население</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03</a:t>
                      </a:r>
                      <a:endParaRPr lang="ru-RU" sz="1000" dirty="0"/>
                    </a:p>
                  </a:txBody>
                  <a:tcPr/>
                </a:tc>
                <a:tc>
                  <a:txBody>
                    <a:bodyPr/>
                    <a:lstStyle/>
                    <a:p>
                      <a:r>
                        <a:rPr lang="ru-RU" sz="1000" dirty="0" smtClean="0"/>
                        <a:t>350</a:t>
                      </a:r>
                      <a:endParaRPr lang="ru-RU" sz="1000" dirty="0"/>
                    </a:p>
                  </a:txBody>
                  <a:tcPr/>
                </a:tc>
                <a:tc>
                  <a:txBody>
                    <a:bodyPr/>
                    <a:lstStyle/>
                    <a:p>
                      <a:r>
                        <a:rPr lang="ru-RU" sz="1000" b="0" dirty="0" smtClean="0"/>
                        <a:t>400</a:t>
                      </a:r>
                      <a:endParaRPr lang="ru-RU" sz="1000" b="0" dirty="0"/>
                    </a:p>
                  </a:txBody>
                  <a:tcPr/>
                </a:tc>
                <a:tc>
                  <a:txBody>
                    <a:bodyPr/>
                    <a:lstStyle/>
                    <a:p>
                      <a:r>
                        <a:rPr lang="ru-RU" sz="1000" b="0" dirty="0" smtClean="0"/>
                        <a:t>450</a:t>
                      </a:r>
                      <a:endParaRPr lang="ru-RU" sz="1000" b="0" dirty="0"/>
                    </a:p>
                  </a:txBody>
                  <a:tcPr/>
                </a:tc>
              </a:tr>
              <a:tr h="216024">
                <a:tc>
                  <a:txBody>
                    <a:bodyPr/>
                    <a:lstStyle/>
                    <a:p>
                      <a:r>
                        <a:rPr lang="ru-RU" sz="1000" b="0" dirty="0" smtClean="0"/>
                        <a:t>Охрана семьи</a:t>
                      </a:r>
                      <a:r>
                        <a:rPr lang="ru-RU" sz="1000" b="0" baseline="0" dirty="0" smtClean="0"/>
                        <a:t> и детства</a:t>
                      </a:r>
                      <a:endParaRPr lang="ru-RU" sz="1000" b="0" dirty="0"/>
                    </a:p>
                  </a:txBody>
                  <a:tcPr/>
                </a:tc>
                <a:tc>
                  <a:txBody>
                    <a:bodyPr/>
                    <a:lstStyle/>
                    <a:p>
                      <a:r>
                        <a:rPr lang="ru-RU" sz="1000" b="0" dirty="0" smtClean="0"/>
                        <a:t>10</a:t>
                      </a:r>
                      <a:endParaRPr lang="ru-RU" sz="1000" b="0" dirty="0"/>
                    </a:p>
                  </a:txBody>
                  <a:tcPr/>
                </a:tc>
                <a:tc>
                  <a:txBody>
                    <a:bodyPr/>
                    <a:lstStyle/>
                    <a:p>
                      <a:r>
                        <a:rPr lang="ru-RU" sz="1000" dirty="0" smtClean="0"/>
                        <a:t>04</a:t>
                      </a:r>
                      <a:endParaRPr lang="ru-RU" sz="1000" dirty="0"/>
                    </a:p>
                  </a:txBody>
                  <a:tcPr/>
                </a:tc>
                <a:tc>
                  <a:txBody>
                    <a:bodyPr/>
                    <a:lstStyle/>
                    <a:p>
                      <a:r>
                        <a:rPr lang="ru-RU" sz="1000" dirty="0" smtClean="0"/>
                        <a:t>5</a:t>
                      </a:r>
                      <a:r>
                        <a:rPr lang="ru-RU" sz="1000" baseline="0" dirty="0" smtClean="0"/>
                        <a:t> 610</a:t>
                      </a:r>
                      <a:endParaRPr lang="ru-RU" sz="1000" dirty="0"/>
                    </a:p>
                  </a:txBody>
                  <a:tcPr/>
                </a:tc>
                <a:tc>
                  <a:txBody>
                    <a:bodyPr/>
                    <a:lstStyle/>
                    <a:p>
                      <a:r>
                        <a:rPr lang="ru-RU" sz="1000" b="0" dirty="0" smtClean="0"/>
                        <a:t>5</a:t>
                      </a:r>
                      <a:r>
                        <a:rPr lang="ru-RU" sz="1000" b="0" baseline="0" dirty="0" smtClean="0"/>
                        <a:t> 310</a:t>
                      </a:r>
                      <a:endParaRPr lang="ru-RU" sz="1000" b="0" dirty="0"/>
                    </a:p>
                  </a:txBody>
                  <a:tcPr/>
                </a:tc>
                <a:tc>
                  <a:txBody>
                    <a:bodyPr/>
                    <a:lstStyle/>
                    <a:p>
                      <a:r>
                        <a:rPr lang="ru-RU" sz="1000" b="0" dirty="0" smtClean="0"/>
                        <a:t>-</a:t>
                      </a:r>
                      <a:endParaRPr lang="ru-RU" sz="1000" b="0" dirty="0"/>
                    </a:p>
                  </a:txBody>
                  <a:tcPr/>
                </a:tc>
              </a:tr>
              <a:tr h="201920">
                <a:tc>
                  <a:txBody>
                    <a:bodyPr/>
                    <a:lstStyle/>
                    <a:p>
                      <a:r>
                        <a:rPr lang="ru-RU" sz="1000" b="0" dirty="0" smtClean="0"/>
                        <a:t>Другие вопросы в области социальной политики</a:t>
                      </a:r>
                      <a:endParaRPr lang="ru-RU" sz="1000" b="0" dirty="0"/>
                    </a:p>
                  </a:txBody>
                  <a:tcPr/>
                </a:tc>
                <a:tc>
                  <a:txBody>
                    <a:bodyPr/>
                    <a:lstStyle/>
                    <a:p>
                      <a:r>
                        <a:rPr lang="ru-RU" sz="1000" b="0" dirty="0" smtClean="0"/>
                        <a:t>10</a:t>
                      </a:r>
                      <a:endParaRPr lang="ru-RU" sz="1000" b="0" dirty="0"/>
                    </a:p>
                  </a:txBody>
                  <a:tcPr/>
                </a:tc>
                <a:tc>
                  <a:txBody>
                    <a:bodyPr/>
                    <a:lstStyle/>
                    <a:p>
                      <a:r>
                        <a:rPr lang="ru-RU" sz="1000" b="0" dirty="0" smtClean="0"/>
                        <a:t>06</a:t>
                      </a:r>
                      <a:endParaRPr lang="ru-RU" sz="1000" b="0" dirty="0"/>
                    </a:p>
                  </a:txBody>
                  <a:tcPr/>
                </a:tc>
                <a:tc>
                  <a:txBody>
                    <a:bodyPr/>
                    <a:lstStyle/>
                    <a:p>
                      <a:r>
                        <a:rPr lang="ru-RU" sz="1000" b="0" dirty="0" smtClean="0"/>
                        <a:t>888</a:t>
                      </a:r>
                      <a:endParaRPr lang="ru-RU" sz="1000" b="0" dirty="0"/>
                    </a:p>
                  </a:txBody>
                  <a:tcPr/>
                </a:tc>
                <a:tc>
                  <a:txBody>
                    <a:bodyPr/>
                    <a:lstStyle/>
                    <a:p>
                      <a:r>
                        <a:rPr lang="ru-RU" sz="1000" b="0" dirty="0" smtClean="0"/>
                        <a:t>897</a:t>
                      </a:r>
                      <a:endParaRPr lang="ru-RU" sz="1000" b="0" dirty="0"/>
                    </a:p>
                  </a:txBody>
                  <a:tcPr/>
                </a:tc>
                <a:tc>
                  <a:txBody>
                    <a:bodyPr/>
                    <a:lstStyle/>
                    <a:p>
                      <a:r>
                        <a:rPr lang="ru-RU" sz="1000" b="0" dirty="0" smtClean="0"/>
                        <a:t>906</a:t>
                      </a:r>
                      <a:endParaRPr lang="ru-RU" sz="1000" b="0" dirty="0"/>
                    </a:p>
                  </a:txBody>
                  <a:tcPr/>
                </a:tc>
              </a:tr>
              <a:tr h="201920">
                <a:tc>
                  <a:txBody>
                    <a:bodyPr/>
                    <a:lstStyle/>
                    <a:p>
                      <a:r>
                        <a:rPr lang="ru-RU" sz="1000" b="1" dirty="0" smtClean="0"/>
                        <a:t>ФИЗИЧЕСКАЯ КУЛЬТУРА И СПОРТ</a:t>
                      </a:r>
                      <a:endParaRPr lang="ru-RU" sz="1000" b="1" dirty="0"/>
                    </a:p>
                  </a:txBody>
                  <a:tcPr/>
                </a:tc>
                <a:tc>
                  <a:txBody>
                    <a:bodyPr/>
                    <a:lstStyle/>
                    <a:p>
                      <a:r>
                        <a:rPr lang="ru-RU" sz="1000" b="1" dirty="0" smtClean="0"/>
                        <a:t>11</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85</a:t>
                      </a:r>
                      <a:r>
                        <a:rPr lang="ru-RU" sz="1000" b="1" baseline="0" dirty="0" smtClean="0"/>
                        <a:t> 159</a:t>
                      </a:r>
                      <a:endParaRPr lang="ru-RU" sz="1000" b="1" dirty="0"/>
                    </a:p>
                  </a:txBody>
                  <a:tcPr/>
                </a:tc>
                <a:tc>
                  <a:txBody>
                    <a:bodyPr/>
                    <a:lstStyle/>
                    <a:p>
                      <a:r>
                        <a:rPr lang="ru-RU" sz="1000" b="1" dirty="0" smtClean="0"/>
                        <a:t>88</a:t>
                      </a:r>
                      <a:r>
                        <a:rPr lang="ru-RU" sz="1000" b="1" baseline="0" dirty="0" smtClean="0"/>
                        <a:t> 099</a:t>
                      </a:r>
                      <a:endParaRPr lang="ru-RU" sz="1000" b="1" dirty="0"/>
                    </a:p>
                  </a:txBody>
                  <a:tcPr/>
                </a:tc>
                <a:tc>
                  <a:txBody>
                    <a:bodyPr/>
                    <a:lstStyle/>
                    <a:p>
                      <a:r>
                        <a:rPr lang="ru-RU" sz="1000" b="1" dirty="0" smtClean="0"/>
                        <a:t>89</a:t>
                      </a:r>
                      <a:r>
                        <a:rPr lang="ru-RU" sz="1000" b="1" baseline="0" dirty="0" smtClean="0"/>
                        <a:t> 333</a:t>
                      </a:r>
                      <a:endParaRPr lang="ru-RU" sz="1000" b="1" dirty="0"/>
                    </a:p>
                  </a:txBody>
                  <a:tcPr/>
                </a:tc>
              </a:tr>
              <a:tr h="230872">
                <a:tc>
                  <a:txBody>
                    <a:bodyPr/>
                    <a:lstStyle/>
                    <a:p>
                      <a:r>
                        <a:rPr lang="ru-RU" sz="1000" dirty="0" smtClean="0"/>
                        <a:t>Массовый спорт </a:t>
                      </a:r>
                      <a:endParaRPr lang="ru-RU" sz="1000" dirty="0"/>
                    </a:p>
                  </a:txBody>
                  <a:tcPr/>
                </a:tc>
                <a:tc>
                  <a:txBody>
                    <a:bodyPr/>
                    <a:lstStyle/>
                    <a:p>
                      <a:r>
                        <a:rPr lang="ru-RU" sz="1000" dirty="0" smtClean="0"/>
                        <a:t>11</a:t>
                      </a:r>
                      <a:endParaRPr lang="ru-RU" sz="1000" dirty="0"/>
                    </a:p>
                  </a:txBody>
                  <a:tcPr/>
                </a:tc>
                <a:tc>
                  <a:txBody>
                    <a:bodyPr/>
                    <a:lstStyle/>
                    <a:p>
                      <a:r>
                        <a:rPr lang="ru-RU" sz="1000" dirty="0" smtClean="0"/>
                        <a:t>02</a:t>
                      </a:r>
                      <a:endParaRPr lang="ru-RU" sz="1000" dirty="0"/>
                    </a:p>
                  </a:txBody>
                  <a:tcPr/>
                </a:tc>
                <a:tc>
                  <a:txBody>
                    <a:bodyPr/>
                    <a:lstStyle/>
                    <a:p>
                      <a:r>
                        <a:rPr lang="ru-RU" sz="1000" dirty="0" smtClean="0"/>
                        <a:t>82</a:t>
                      </a:r>
                      <a:r>
                        <a:rPr lang="ru-RU" sz="1000" baseline="0" dirty="0" smtClean="0"/>
                        <a:t> 659</a:t>
                      </a:r>
                      <a:endParaRPr lang="ru-RU" sz="1000" dirty="0"/>
                    </a:p>
                  </a:txBody>
                  <a:tcPr/>
                </a:tc>
                <a:tc>
                  <a:txBody>
                    <a:bodyPr/>
                    <a:lstStyle/>
                    <a:p>
                      <a:r>
                        <a:rPr lang="ru-RU" sz="1000" dirty="0" smtClean="0"/>
                        <a:t>85</a:t>
                      </a:r>
                      <a:r>
                        <a:rPr lang="ru-RU" sz="1000" baseline="0" dirty="0" smtClean="0"/>
                        <a:t> 599</a:t>
                      </a:r>
                      <a:endParaRPr lang="ru-RU" sz="1000" dirty="0"/>
                    </a:p>
                  </a:txBody>
                  <a:tcPr/>
                </a:tc>
                <a:tc>
                  <a:txBody>
                    <a:bodyPr/>
                    <a:lstStyle/>
                    <a:p>
                      <a:r>
                        <a:rPr lang="ru-RU" sz="1000" dirty="0" smtClean="0"/>
                        <a:t>86</a:t>
                      </a:r>
                      <a:r>
                        <a:rPr lang="ru-RU" sz="1000" baseline="0" dirty="0" smtClean="0"/>
                        <a:t> 833</a:t>
                      </a:r>
                      <a:endParaRPr lang="ru-RU" sz="1000" dirty="0"/>
                    </a:p>
                  </a:txBody>
                  <a:tcPr/>
                </a:tc>
              </a:tr>
              <a:tr h="326458">
                <a:tc>
                  <a:txBody>
                    <a:bodyPr/>
                    <a:lstStyle/>
                    <a:p>
                      <a:r>
                        <a:rPr lang="ru-RU" sz="1000" dirty="0" smtClean="0"/>
                        <a:t>Другие вопросы в области физической культуры и спорта</a:t>
                      </a:r>
                      <a:endParaRPr lang="ru-RU" sz="1000" dirty="0"/>
                    </a:p>
                  </a:txBody>
                  <a:tcPr/>
                </a:tc>
                <a:tc>
                  <a:txBody>
                    <a:bodyPr/>
                    <a:lstStyle/>
                    <a:p>
                      <a:r>
                        <a:rPr lang="ru-RU" sz="1000" dirty="0" smtClean="0"/>
                        <a:t>11</a:t>
                      </a:r>
                      <a:endParaRPr lang="ru-RU" sz="1000" dirty="0"/>
                    </a:p>
                  </a:txBody>
                  <a:tcPr/>
                </a:tc>
                <a:tc>
                  <a:txBody>
                    <a:bodyPr/>
                    <a:lstStyle/>
                    <a:p>
                      <a:r>
                        <a:rPr lang="ru-RU" sz="1000" dirty="0" smtClean="0"/>
                        <a:t>05</a:t>
                      </a:r>
                      <a:endParaRPr lang="ru-RU" sz="1000" dirty="0"/>
                    </a:p>
                  </a:txBody>
                  <a:tcPr/>
                </a:tc>
                <a:tc>
                  <a:txBody>
                    <a:bodyPr/>
                    <a:lstStyle/>
                    <a:p>
                      <a:r>
                        <a:rPr lang="ru-RU" sz="1000" dirty="0" smtClean="0"/>
                        <a:t>2 500</a:t>
                      </a:r>
                      <a:endParaRPr lang="ru-RU" sz="1000" dirty="0"/>
                    </a:p>
                  </a:txBody>
                  <a:tcPr/>
                </a:tc>
                <a:tc>
                  <a:txBody>
                    <a:bodyPr/>
                    <a:lstStyle/>
                    <a:p>
                      <a:r>
                        <a:rPr lang="ru-RU" sz="1000" dirty="0" smtClean="0"/>
                        <a:t>2</a:t>
                      </a:r>
                      <a:r>
                        <a:rPr lang="ru-RU" sz="1000" baseline="0" dirty="0" smtClean="0"/>
                        <a:t> 500</a:t>
                      </a:r>
                      <a:endParaRPr lang="ru-RU" sz="1000" dirty="0"/>
                    </a:p>
                  </a:txBody>
                  <a:tcPr/>
                </a:tc>
                <a:tc>
                  <a:txBody>
                    <a:bodyPr/>
                    <a:lstStyle/>
                    <a:p>
                      <a:r>
                        <a:rPr lang="ru-RU" sz="1000" dirty="0" smtClean="0"/>
                        <a:t>2 500</a:t>
                      </a:r>
                      <a:endParaRPr lang="ru-RU" sz="1000" dirty="0"/>
                    </a:p>
                  </a:txBody>
                  <a:tcPr/>
                </a:tc>
              </a:tr>
              <a:tr h="216024">
                <a:tc>
                  <a:txBody>
                    <a:bodyPr/>
                    <a:lstStyle/>
                    <a:p>
                      <a:r>
                        <a:rPr lang="ru-RU" sz="1000" b="1" dirty="0" smtClean="0"/>
                        <a:t>СРЕДСТВА МАССОВОЙ ИНФОРМАЦИИ</a:t>
                      </a:r>
                      <a:endParaRPr lang="ru-RU" sz="1000" b="1" dirty="0"/>
                    </a:p>
                  </a:txBody>
                  <a:tcPr/>
                </a:tc>
                <a:tc>
                  <a:txBody>
                    <a:bodyPr/>
                    <a:lstStyle/>
                    <a:p>
                      <a:r>
                        <a:rPr lang="ru-RU" sz="1000" b="1" dirty="0" smtClean="0"/>
                        <a:t>12</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18</a:t>
                      </a:r>
                      <a:r>
                        <a:rPr lang="ru-RU" sz="1000" b="1" baseline="0" dirty="0" smtClean="0"/>
                        <a:t> 043</a:t>
                      </a:r>
                      <a:endParaRPr lang="ru-RU" sz="1000" b="1" dirty="0"/>
                    </a:p>
                  </a:txBody>
                  <a:tcPr/>
                </a:tc>
                <a:tc>
                  <a:txBody>
                    <a:bodyPr/>
                    <a:lstStyle/>
                    <a:p>
                      <a:r>
                        <a:rPr lang="ru-RU" sz="1000" b="1" dirty="0" smtClean="0"/>
                        <a:t>18</a:t>
                      </a:r>
                      <a:r>
                        <a:rPr lang="ru-RU" sz="1000" b="1" baseline="0" dirty="0" smtClean="0"/>
                        <a:t> 601</a:t>
                      </a:r>
                      <a:endParaRPr lang="ru-RU" sz="1000" b="1" dirty="0"/>
                    </a:p>
                  </a:txBody>
                  <a:tcPr/>
                </a:tc>
                <a:tc>
                  <a:txBody>
                    <a:bodyPr/>
                    <a:lstStyle/>
                    <a:p>
                      <a:r>
                        <a:rPr lang="ru-RU" sz="1000" b="1" dirty="0" smtClean="0"/>
                        <a:t>18</a:t>
                      </a:r>
                      <a:r>
                        <a:rPr lang="ru-RU" sz="1000" b="1" baseline="0" dirty="0" smtClean="0"/>
                        <a:t> 908</a:t>
                      </a:r>
                      <a:endParaRPr lang="ru-RU" sz="1000" b="1" dirty="0"/>
                    </a:p>
                  </a:txBody>
                  <a:tcPr/>
                </a:tc>
              </a:tr>
              <a:tr h="216024">
                <a:tc>
                  <a:txBody>
                    <a:bodyPr/>
                    <a:lstStyle/>
                    <a:p>
                      <a:r>
                        <a:rPr lang="ru-RU" sz="1000" b="0" dirty="0" smtClean="0"/>
                        <a:t>Телевидение и радиовещание</a:t>
                      </a:r>
                      <a:endParaRPr lang="ru-RU" sz="1000" b="0" dirty="0"/>
                    </a:p>
                  </a:txBody>
                  <a:tcPr/>
                </a:tc>
                <a:tc>
                  <a:txBody>
                    <a:bodyPr/>
                    <a:lstStyle/>
                    <a:p>
                      <a:r>
                        <a:rPr lang="ru-RU" sz="1000" b="0" dirty="0" smtClean="0"/>
                        <a:t>12</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12</a:t>
                      </a:r>
                      <a:r>
                        <a:rPr lang="ru-RU" sz="1000" b="0" baseline="0" dirty="0" smtClean="0"/>
                        <a:t> 437</a:t>
                      </a:r>
                      <a:endParaRPr lang="ru-RU" sz="1000" b="0" dirty="0"/>
                    </a:p>
                  </a:txBody>
                  <a:tcPr/>
                </a:tc>
                <a:tc>
                  <a:txBody>
                    <a:bodyPr/>
                    <a:lstStyle/>
                    <a:p>
                      <a:r>
                        <a:rPr lang="ru-RU" sz="1000" b="0" dirty="0" smtClean="0"/>
                        <a:t>12</a:t>
                      </a:r>
                      <a:r>
                        <a:rPr lang="ru-RU" sz="1000" b="0" baseline="0" dirty="0" smtClean="0"/>
                        <a:t> 798</a:t>
                      </a:r>
                      <a:endParaRPr lang="ru-RU" sz="1000" b="0" dirty="0"/>
                    </a:p>
                  </a:txBody>
                  <a:tcPr/>
                </a:tc>
                <a:tc>
                  <a:txBody>
                    <a:bodyPr/>
                    <a:lstStyle/>
                    <a:p>
                      <a:r>
                        <a:rPr lang="ru-RU" sz="1000" b="0" dirty="0" smtClean="0"/>
                        <a:t>12</a:t>
                      </a:r>
                      <a:r>
                        <a:rPr lang="ru-RU" sz="1000" b="0" baseline="0" dirty="0" smtClean="0"/>
                        <a:t> 985</a:t>
                      </a:r>
                      <a:endParaRPr lang="ru-RU" sz="1000" b="0" dirty="0"/>
                    </a:p>
                  </a:txBody>
                  <a:tcPr/>
                </a:tc>
              </a:tr>
              <a:tr h="216024">
                <a:tc>
                  <a:txBody>
                    <a:bodyPr/>
                    <a:lstStyle/>
                    <a:p>
                      <a:r>
                        <a:rPr lang="ru-RU" sz="1000" b="0" dirty="0" smtClean="0"/>
                        <a:t>Периодическая печать и издательства</a:t>
                      </a:r>
                      <a:endParaRPr lang="ru-RU" sz="1000" b="0" dirty="0"/>
                    </a:p>
                  </a:txBody>
                  <a:tcPr/>
                </a:tc>
                <a:tc>
                  <a:txBody>
                    <a:bodyPr/>
                    <a:lstStyle/>
                    <a:p>
                      <a:r>
                        <a:rPr lang="ru-RU" sz="1000" b="0" dirty="0" smtClean="0"/>
                        <a:t>12</a:t>
                      </a:r>
                      <a:endParaRPr lang="ru-RU" sz="1000" b="0" dirty="0"/>
                    </a:p>
                  </a:txBody>
                  <a:tcPr/>
                </a:tc>
                <a:tc>
                  <a:txBody>
                    <a:bodyPr/>
                    <a:lstStyle/>
                    <a:p>
                      <a:r>
                        <a:rPr lang="ru-RU" sz="1000" b="0" smtClean="0"/>
                        <a:t>02</a:t>
                      </a:r>
                      <a:endParaRPr lang="ru-RU" sz="1000" b="0" dirty="0"/>
                    </a:p>
                  </a:txBody>
                  <a:tcPr/>
                </a:tc>
                <a:tc>
                  <a:txBody>
                    <a:bodyPr/>
                    <a:lstStyle/>
                    <a:p>
                      <a:r>
                        <a:rPr lang="ru-RU" sz="1000" b="0" baseline="0" dirty="0" smtClean="0"/>
                        <a:t>5 606</a:t>
                      </a:r>
                      <a:endParaRPr lang="ru-RU" sz="1000" b="0" dirty="0"/>
                    </a:p>
                  </a:txBody>
                  <a:tcPr/>
                </a:tc>
                <a:tc>
                  <a:txBody>
                    <a:bodyPr/>
                    <a:lstStyle/>
                    <a:p>
                      <a:r>
                        <a:rPr lang="ru-RU" sz="1000" b="0" dirty="0" smtClean="0"/>
                        <a:t>5</a:t>
                      </a:r>
                      <a:r>
                        <a:rPr lang="ru-RU" sz="1000" b="0" baseline="0" dirty="0" smtClean="0"/>
                        <a:t> 803</a:t>
                      </a:r>
                      <a:endParaRPr lang="ru-RU" sz="1000" b="0" dirty="0"/>
                    </a:p>
                  </a:txBody>
                  <a:tcPr/>
                </a:tc>
                <a:tc>
                  <a:txBody>
                    <a:bodyPr/>
                    <a:lstStyle/>
                    <a:p>
                      <a:r>
                        <a:rPr lang="ru-RU" sz="1000" b="0" dirty="0" smtClean="0"/>
                        <a:t>5</a:t>
                      </a:r>
                      <a:r>
                        <a:rPr lang="ru-RU" sz="1000" b="0" baseline="0" dirty="0" smtClean="0"/>
                        <a:t> 923</a:t>
                      </a:r>
                      <a:endParaRPr lang="ru-RU" sz="1000" b="0" dirty="0"/>
                    </a:p>
                  </a:txBody>
                  <a:tcPr/>
                </a:tc>
              </a:tr>
              <a:tr h="270958">
                <a:tc>
                  <a:txBody>
                    <a:bodyPr/>
                    <a:lstStyle/>
                    <a:p>
                      <a:r>
                        <a:rPr lang="ru-RU" sz="1000" b="1" dirty="0" smtClean="0"/>
                        <a:t>ОБСЛУЖИВАНИЕ</a:t>
                      </a:r>
                      <a:r>
                        <a:rPr lang="ru-RU" sz="1000" b="1" baseline="0" dirty="0" smtClean="0"/>
                        <a:t> ГОСУДАРСТВЕННОГО И МУНИЦИПАЛЬНОГО ДОЛГА</a:t>
                      </a:r>
                      <a:endParaRPr lang="ru-RU" sz="1000" b="1" dirty="0"/>
                    </a:p>
                  </a:txBody>
                  <a:tcPr/>
                </a:tc>
                <a:tc>
                  <a:txBody>
                    <a:bodyPr/>
                    <a:lstStyle/>
                    <a:p>
                      <a:r>
                        <a:rPr lang="ru-RU" sz="1000" b="1" dirty="0" smtClean="0"/>
                        <a:t>13</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7</a:t>
                      </a:r>
                      <a:endParaRPr lang="ru-RU" sz="1000" b="1" dirty="0"/>
                    </a:p>
                  </a:txBody>
                  <a:tcPr/>
                </a:tc>
                <a:tc>
                  <a:txBody>
                    <a:bodyPr/>
                    <a:lstStyle/>
                    <a:p>
                      <a:r>
                        <a:rPr lang="ru-RU" sz="1000" b="1" dirty="0" smtClean="0"/>
                        <a:t>-</a:t>
                      </a:r>
                      <a:endParaRPr lang="ru-RU" sz="1000" b="1" dirty="0"/>
                    </a:p>
                  </a:txBody>
                  <a:tcPr/>
                </a:tc>
                <a:tc>
                  <a:txBody>
                    <a:bodyPr/>
                    <a:lstStyle/>
                    <a:p>
                      <a:r>
                        <a:rPr lang="ru-RU" sz="1000" b="1" dirty="0" smtClean="0"/>
                        <a:t>-</a:t>
                      </a:r>
                      <a:endParaRPr lang="ru-RU" sz="1000" b="1" dirty="0"/>
                    </a:p>
                  </a:txBody>
                  <a:tcPr/>
                </a:tc>
              </a:tr>
              <a:tr h="288032">
                <a:tc>
                  <a:txBody>
                    <a:bodyPr/>
                    <a:lstStyle/>
                    <a:p>
                      <a:r>
                        <a:rPr lang="ru-RU" sz="1000" dirty="0" smtClean="0"/>
                        <a:t>Обслуживание государственного и муниципального долга</a:t>
                      </a:r>
                      <a:endParaRPr lang="ru-RU" sz="1000" dirty="0"/>
                    </a:p>
                  </a:txBody>
                  <a:tcPr/>
                </a:tc>
                <a:tc>
                  <a:txBody>
                    <a:bodyPr/>
                    <a:lstStyle/>
                    <a:p>
                      <a:r>
                        <a:rPr lang="ru-RU" sz="1000" dirty="0" smtClean="0"/>
                        <a:t>13</a:t>
                      </a:r>
                      <a:endParaRPr lang="ru-RU" sz="1000" dirty="0"/>
                    </a:p>
                  </a:txBody>
                  <a:tcPr/>
                </a:tc>
                <a:tc>
                  <a:txBody>
                    <a:bodyPr/>
                    <a:lstStyle/>
                    <a:p>
                      <a:r>
                        <a:rPr lang="ru-RU" sz="1000" dirty="0" smtClean="0"/>
                        <a:t>01</a:t>
                      </a:r>
                      <a:endParaRPr lang="ru-RU" sz="1000" dirty="0"/>
                    </a:p>
                  </a:txBody>
                  <a:tcPr/>
                </a:tc>
                <a:tc>
                  <a:txBody>
                    <a:bodyPr/>
                    <a:lstStyle/>
                    <a:p>
                      <a:r>
                        <a:rPr lang="ru-RU" sz="1000" dirty="0" smtClean="0"/>
                        <a:t>7</a:t>
                      </a:r>
                      <a:endParaRPr lang="ru-RU" sz="1000" dirty="0"/>
                    </a:p>
                  </a:txBody>
                  <a:tcPr/>
                </a:tc>
                <a:tc>
                  <a:txBody>
                    <a:bodyPr/>
                    <a:lstStyle/>
                    <a:p>
                      <a:r>
                        <a:rPr lang="ru-RU" sz="1000" dirty="0" smtClean="0"/>
                        <a:t>-</a:t>
                      </a:r>
                      <a:endParaRPr lang="ru-RU" sz="1000" dirty="0"/>
                    </a:p>
                  </a:txBody>
                  <a:tcPr/>
                </a:tc>
                <a:tc>
                  <a:txBody>
                    <a:bodyPr/>
                    <a:lstStyle/>
                    <a:p>
                      <a:r>
                        <a:rPr lang="ru-RU" sz="1000" dirty="0" smtClean="0"/>
                        <a:t>-</a:t>
                      </a:r>
                      <a:endParaRPr lang="ru-RU" sz="1000" dirty="0"/>
                    </a:p>
                  </a:txBody>
                  <a:tcPr/>
                </a:tc>
              </a:tr>
              <a:tr h="216024">
                <a:tc>
                  <a:txBody>
                    <a:bodyPr/>
                    <a:lstStyle/>
                    <a:p>
                      <a:r>
                        <a:rPr lang="ru-RU" sz="1000" b="1" dirty="0" smtClean="0"/>
                        <a:t>МЕЖБЮДЖЕТНЫЕ</a:t>
                      </a:r>
                      <a:r>
                        <a:rPr lang="ru-RU" sz="1000" b="1" baseline="0" dirty="0" smtClean="0"/>
                        <a:t> ТРАНСФЕРТЫ </a:t>
                      </a:r>
                      <a:endParaRPr lang="ru-RU" sz="1000" b="1" dirty="0"/>
                    </a:p>
                  </a:txBody>
                  <a:tcPr/>
                </a:tc>
                <a:tc>
                  <a:txBody>
                    <a:bodyPr/>
                    <a:lstStyle/>
                    <a:p>
                      <a:r>
                        <a:rPr lang="ru-RU" sz="1000" b="1" dirty="0" smtClean="0"/>
                        <a:t>14</a:t>
                      </a:r>
                      <a:endParaRPr lang="ru-RU" sz="1000" b="1" dirty="0"/>
                    </a:p>
                  </a:txBody>
                  <a:tcPr/>
                </a:tc>
                <a:tc>
                  <a:txBody>
                    <a:bodyPr/>
                    <a:lstStyle/>
                    <a:p>
                      <a:r>
                        <a:rPr lang="ru-RU" sz="1000" b="1" dirty="0" smtClean="0"/>
                        <a:t>00</a:t>
                      </a:r>
                      <a:endParaRPr lang="ru-RU" sz="1000" b="1" dirty="0"/>
                    </a:p>
                  </a:txBody>
                  <a:tcPr/>
                </a:tc>
                <a:tc>
                  <a:txBody>
                    <a:bodyPr/>
                    <a:lstStyle/>
                    <a:p>
                      <a:r>
                        <a:rPr lang="ru-RU" sz="1000" b="1" dirty="0" smtClean="0"/>
                        <a:t>3</a:t>
                      </a:r>
                      <a:r>
                        <a:rPr lang="ru-RU" sz="1000" b="1" baseline="0" dirty="0" smtClean="0"/>
                        <a:t> 500</a:t>
                      </a:r>
                      <a:endParaRPr lang="ru-RU" sz="1000" b="1" dirty="0"/>
                    </a:p>
                  </a:txBody>
                  <a:tcPr/>
                </a:tc>
                <a:tc>
                  <a:txBody>
                    <a:bodyPr/>
                    <a:lstStyle/>
                    <a:p>
                      <a:r>
                        <a:rPr lang="ru-RU" sz="1000" b="1" dirty="0" smtClean="0"/>
                        <a:t>3</a:t>
                      </a:r>
                      <a:r>
                        <a:rPr lang="ru-RU" sz="1000" b="1" baseline="0" dirty="0" smtClean="0"/>
                        <a:t> 500</a:t>
                      </a:r>
                      <a:endParaRPr lang="ru-RU" sz="1000" b="1" dirty="0"/>
                    </a:p>
                  </a:txBody>
                  <a:tcPr/>
                </a:tc>
                <a:tc>
                  <a:txBody>
                    <a:bodyPr/>
                    <a:lstStyle/>
                    <a:p>
                      <a:r>
                        <a:rPr lang="ru-RU" sz="1000" b="1" dirty="0" smtClean="0"/>
                        <a:t>3</a:t>
                      </a:r>
                      <a:r>
                        <a:rPr lang="ru-RU" sz="1000" b="1" baseline="0" dirty="0" smtClean="0"/>
                        <a:t> 500</a:t>
                      </a:r>
                      <a:endParaRPr lang="ru-RU" sz="1000" b="1" dirty="0"/>
                    </a:p>
                  </a:txBody>
                  <a:tcPr/>
                </a:tc>
              </a:tr>
              <a:tr h="218718">
                <a:tc>
                  <a:txBody>
                    <a:bodyPr/>
                    <a:lstStyle/>
                    <a:p>
                      <a:pPr algn="l" fontAlgn="ctr"/>
                      <a:r>
                        <a:rPr lang="ru-RU" sz="1100" b="0" i="0" u="none" strike="noStrike" dirty="0" smtClean="0">
                          <a:effectLst/>
                          <a:latin typeface="+mn-lt"/>
                        </a:rPr>
                        <a:t>  Дотации </a:t>
                      </a:r>
                      <a:r>
                        <a:rPr lang="ru-RU" sz="1100" b="0" i="0" u="none" strike="noStrike" dirty="0">
                          <a:effectLst/>
                          <a:latin typeface="+mn-lt"/>
                        </a:rPr>
                        <a:t>на выравнивание бюджетной </a:t>
                      </a:r>
                      <a:r>
                        <a:rPr lang="ru-RU" sz="1100" b="0" i="0" u="none" strike="noStrike" dirty="0" smtClean="0">
                          <a:effectLst/>
                          <a:latin typeface="+mn-lt"/>
                        </a:rPr>
                        <a:t>обеспеченности</a:t>
                      </a:r>
                      <a:endParaRPr lang="ru-RU" sz="1100" b="0" i="0" u="none" strike="noStrike" dirty="0">
                        <a:effectLst/>
                        <a:latin typeface="+mn-lt"/>
                      </a:endParaRPr>
                    </a:p>
                  </a:txBody>
                  <a:tcPr marL="9525" marR="9525" marT="9525" marB="0" anchor="ctr"/>
                </a:tc>
                <a:tc>
                  <a:txBody>
                    <a:bodyPr/>
                    <a:lstStyle/>
                    <a:p>
                      <a:r>
                        <a:rPr lang="ru-RU" sz="1000" b="0" dirty="0" smtClean="0"/>
                        <a:t>14</a:t>
                      </a:r>
                      <a:endParaRPr lang="ru-RU" sz="1000" b="0" dirty="0"/>
                    </a:p>
                  </a:txBody>
                  <a:tcPr/>
                </a:tc>
                <a:tc>
                  <a:txBody>
                    <a:bodyPr/>
                    <a:lstStyle/>
                    <a:p>
                      <a:r>
                        <a:rPr lang="ru-RU" sz="1000" b="0" dirty="0" smtClean="0"/>
                        <a:t>01</a:t>
                      </a:r>
                      <a:endParaRPr lang="ru-RU" sz="1000" b="0" dirty="0"/>
                    </a:p>
                  </a:txBody>
                  <a:tcPr/>
                </a:tc>
                <a:tc>
                  <a:txBody>
                    <a:bodyPr/>
                    <a:lstStyle/>
                    <a:p>
                      <a:r>
                        <a:rPr lang="ru-RU" sz="1000" b="0" dirty="0" smtClean="0"/>
                        <a:t>3</a:t>
                      </a:r>
                      <a:r>
                        <a:rPr lang="ru-RU" sz="1000" b="0" baseline="0" dirty="0" smtClean="0"/>
                        <a:t> 500</a:t>
                      </a:r>
                      <a:endParaRPr lang="ru-RU" sz="1000" b="0" dirty="0"/>
                    </a:p>
                  </a:txBody>
                  <a:tcPr/>
                </a:tc>
                <a:tc>
                  <a:txBody>
                    <a:bodyPr/>
                    <a:lstStyle/>
                    <a:p>
                      <a:r>
                        <a:rPr lang="ru-RU" sz="1000" b="0" dirty="0" smtClean="0"/>
                        <a:t>3</a:t>
                      </a:r>
                      <a:r>
                        <a:rPr lang="ru-RU" sz="1000" b="0" baseline="0" dirty="0" smtClean="0"/>
                        <a:t> 500</a:t>
                      </a:r>
                      <a:endParaRPr lang="ru-RU" sz="1000" b="0" dirty="0"/>
                    </a:p>
                  </a:txBody>
                  <a:tcPr/>
                </a:tc>
                <a:tc>
                  <a:txBody>
                    <a:bodyPr/>
                    <a:lstStyle/>
                    <a:p>
                      <a:r>
                        <a:rPr lang="ru-RU" sz="1000" b="0" dirty="0" smtClean="0"/>
                        <a:t>3</a:t>
                      </a:r>
                      <a:r>
                        <a:rPr lang="ru-RU" sz="1000" b="0" baseline="0" dirty="0" smtClean="0"/>
                        <a:t> 500</a:t>
                      </a:r>
                      <a:endParaRPr lang="ru-RU" sz="1000" b="0" dirty="0"/>
                    </a:p>
                  </a:txBody>
                  <a:tcPr/>
                </a:tc>
              </a:tr>
              <a:tr h="218718">
                <a:tc>
                  <a:txBody>
                    <a:bodyPr/>
                    <a:lstStyle/>
                    <a:p>
                      <a:r>
                        <a:rPr lang="ru-RU" sz="1000" b="0" dirty="0" smtClean="0"/>
                        <a:t>Прочие межбюджетные трансферты</a:t>
                      </a:r>
                      <a:endParaRPr lang="ru-RU" sz="1000" b="0" dirty="0"/>
                    </a:p>
                  </a:txBody>
                  <a:tcPr/>
                </a:tc>
                <a:tc>
                  <a:txBody>
                    <a:bodyPr/>
                    <a:lstStyle/>
                    <a:p>
                      <a:r>
                        <a:rPr lang="ru-RU" sz="1000" b="0" dirty="0" smtClean="0"/>
                        <a:t>14</a:t>
                      </a:r>
                      <a:endParaRPr lang="ru-RU" sz="1000" b="0" dirty="0"/>
                    </a:p>
                  </a:txBody>
                  <a:tcPr/>
                </a:tc>
                <a:tc>
                  <a:txBody>
                    <a:bodyPr/>
                    <a:lstStyle/>
                    <a:p>
                      <a:r>
                        <a:rPr lang="ru-RU" sz="1000" b="0" dirty="0" smtClean="0"/>
                        <a:t>03</a:t>
                      </a:r>
                      <a:endParaRPr lang="ru-RU" sz="1000" b="0" dirty="0"/>
                    </a:p>
                  </a:txBody>
                  <a:tcPr/>
                </a:tc>
                <a:tc>
                  <a:txBody>
                    <a:bodyPr/>
                    <a:lstStyle/>
                    <a:p>
                      <a:r>
                        <a:rPr lang="ru-RU" sz="1000" b="0" baseline="0" dirty="0" smtClean="0"/>
                        <a:t>-</a:t>
                      </a:r>
                      <a:endParaRPr lang="ru-RU" sz="1000" b="0" dirty="0"/>
                    </a:p>
                  </a:txBody>
                  <a:tcPr/>
                </a:tc>
                <a:tc>
                  <a:txBody>
                    <a:bodyPr/>
                    <a:lstStyle/>
                    <a:p>
                      <a:r>
                        <a:rPr lang="ru-RU" sz="1000" b="0" dirty="0" smtClean="0"/>
                        <a:t>-</a:t>
                      </a:r>
                      <a:endParaRPr lang="ru-RU" sz="1000" b="0" dirty="0"/>
                    </a:p>
                  </a:txBody>
                  <a:tcPr/>
                </a:tc>
                <a:tc>
                  <a:txBody>
                    <a:bodyPr/>
                    <a:lstStyle/>
                    <a:p>
                      <a:r>
                        <a:rPr lang="ru-RU" sz="1000" b="0" dirty="0" smtClean="0"/>
                        <a:t>-</a:t>
                      </a:r>
                      <a:endParaRPr lang="ru-RU" sz="1000" b="0" dirty="0"/>
                    </a:p>
                  </a:txBody>
                  <a:tcPr/>
                </a:tc>
              </a:tr>
              <a:tr h="247670">
                <a:tc>
                  <a:txBody>
                    <a:bodyPr/>
                    <a:lstStyle/>
                    <a:p>
                      <a:r>
                        <a:rPr lang="ru-RU" sz="1000" b="1" dirty="0" smtClean="0"/>
                        <a:t>ВСЕГО РАСХОДОВ:</a:t>
                      </a:r>
                      <a:endParaRPr lang="ru-RU" sz="1000" b="1" dirty="0"/>
                    </a:p>
                  </a:txBody>
                  <a:tcPr/>
                </a:tc>
                <a:tc>
                  <a:txBody>
                    <a:bodyPr/>
                    <a:lstStyle/>
                    <a:p>
                      <a:endParaRPr lang="ru-RU" sz="1000" dirty="0"/>
                    </a:p>
                  </a:txBody>
                  <a:tcPr/>
                </a:tc>
                <a:tc>
                  <a:txBody>
                    <a:bodyPr/>
                    <a:lstStyle/>
                    <a:p>
                      <a:endParaRPr lang="ru-RU" sz="1000" dirty="0"/>
                    </a:p>
                  </a:txBody>
                  <a:tcPr/>
                </a:tc>
                <a:tc>
                  <a:txBody>
                    <a:bodyPr/>
                    <a:lstStyle/>
                    <a:p>
                      <a:r>
                        <a:rPr lang="ru-RU" sz="1000" b="1" dirty="0" smtClean="0"/>
                        <a:t>802</a:t>
                      </a:r>
                      <a:r>
                        <a:rPr lang="ru-RU" sz="1000" b="1" baseline="0" dirty="0" smtClean="0"/>
                        <a:t> 798</a:t>
                      </a:r>
                      <a:endParaRPr lang="ru-RU" sz="1000" b="1" dirty="0"/>
                    </a:p>
                  </a:txBody>
                  <a:tcPr/>
                </a:tc>
                <a:tc>
                  <a:txBody>
                    <a:bodyPr/>
                    <a:lstStyle/>
                    <a:p>
                      <a:r>
                        <a:rPr lang="ru-RU" sz="1000" b="1" dirty="0" smtClean="0"/>
                        <a:t>838</a:t>
                      </a:r>
                      <a:r>
                        <a:rPr lang="ru-RU" sz="1000" b="1" baseline="0" dirty="0" smtClean="0"/>
                        <a:t> 340</a:t>
                      </a:r>
                      <a:endParaRPr lang="ru-RU" sz="1000" b="1" dirty="0"/>
                    </a:p>
                  </a:txBody>
                  <a:tcPr/>
                </a:tc>
                <a:tc>
                  <a:txBody>
                    <a:bodyPr/>
                    <a:lstStyle/>
                    <a:p>
                      <a:r>
                        <a:rPr lang="ru-RU" sz="1000" b="1" dirty="0" smtClean="0"/>
                        <a:t>875</a:t>
                      </a:r>
                      <a:r>
                        <a:rPr lang="ru-RU" sz="1000" b="1" baseline="0" dirty="0" smtClean="0"/>
                        <a:t> 149</a:t>
                      </a:r>
                      <a:endParaRPr lang="ru-RU" sz="10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2022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2209640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885205007"/>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73 694,0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81</a:t>
                      </a:r>
                      <a:r>
                        <a:rPr lang="ru-RU" sz="1400" baseline="0" dirty="0" smtClean="0"/>
                        <a:t> 193</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81</a:t>
                      </a:r>
                      <a:r>
                        <a:rPr lang="ru-RU" sz="1400" baseline="0" dirty="0" smtClean="0"/>
                        <a:t> 674</a:t>
                      </a:r>
                      <a:r>
                        <a:rPr lang="ru-RU" sz="1400" dirty="0" smtClean="0"/>
                        <a:t>,0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85</a:t>
                      </a:r>
                      <a:r>
                        <a:rPr lang="ru-RU" sz="1400" baseline="0" dirty="0" smtClean="0"/>
                        <a:t> 458</a:t>
                      </a:r>
                      <a:r>
                        <a:rPr lang="ru-RU" sz="1400" dirty="0" smtClean="0"/>
                        <a:t>,0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86</a:t>
                      </a:r>
                      <a:r>
                        <a:rPr lang="ru-RU" sz="1400" baseline="0" dirty="0" smtClean="0"/>
                        <a:t> 959</a:t>
                      </a:r>
                      <a:r>
                        <a:rPr lang="ru-RU" sz="1400" dirty="0" smtClean="0"/>
                        <a:t>,0</a:t>
                      </a:r>
                      <a:endParaRPr lang="ru-RU" sz="1400" dirty="0"/>
                    </a:p>
                  </a:txBody>
                  <a:tcPr/>
                </a:tc>
              </a:tr>
            </a:tbl>
          </a:graphicData>
        </a:graphic>
      </p:graphicFrame>
      <p:sp>
        <p:nvSpPr>
          <p:cNvPr id="4" name="Объект 3"/>
          <p:cNvSpPr txBox="1">
            <a:spLocks/>
          </p:cNvSpPr>
          <p:nvPr/>
        </p:nvSpPr>
        <p:spPr>
          <a:xfrm>
            <a:off x="683568" y="764704"/>
            <a:ext cx="5760640"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24951811"/>
              </p:ext>
            </p:extLst>
          </p:nvPr>
        </p:nvGraphicFramePr>
        <p:xfrm>
          <a:off x="251520" y="3056451"/>
          <a:ext cx="8784976" cy="3286768"/>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2023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45</a:t>
                      </a:r>
                      <a:endParaRPr lang="ru-RU" sz="1200" dirty="0"/>
                    </a:p>
                  </a:txBody>
                  <a:tcPr/>
                </a:tc>
                <a:tc>
                  <a:txBody>
                    <a:bodyPr/>
                    <a:lstStyle/>
                    <a:p>
                      <a:r>
                        <a:rPr lang="ru-RU" sz="1200" dirty="0" smtClean="0"/>
                        <a:t>45,4</a:t>
                      </a:r>
                      <a:endParaRPr lang="ru-RU" sz="1200" dirty="0"/>
                    </a:p>
                  </a:txBody>
                  <a:tcPr/>
                </a:tc>
                <a:tc>
                  <a:txBody>
                    <a:bodyPr/>
                    <a:lstStyle/>
                    <a:p>
                      <a:r>
                        <a:rPr lang="ru-RU" sz="1200" dirty="0" smtClean="0"/>
                        <a:t>45,6</a:t>
                      </a:r>
                      <a:endParaRPr lang="ru-RU" sz="1200" dirty="0"/>
                    </a:p>
                  </a:txBody>
                  <a:tcPr/>
                </a:tc>
                <a:tc>
                  <a:txBody>
                    <a:bodyPr/>
                    <a:lstStyle/>
                    <a:p>
                      <a:r>
                        <a:rPr lang="ru-RU" sz="1200" dirty="0" smtClean="0"/>
                        <a:t>45,8</a:t>
                      </a:r>
                      <a:endParaRPr lang="ru-RU" sz="1200" dirty="0"/>
                    </a:p>
                  </a:txBody>
                  <a:tcPr/>
                </a:tc>
                <a:tc>
                  <a:txBody>
                    <a:bodyPr/>
                    <a:lstStyle/>
                    <a:p>
                      <a:r>
                        <a:rPr lang="ru-RU" sz="1200" dirty="0" smtClean="0"/>
                        <a:t>46,0</a:t>
                      </a:r>
                      <a:endParaRPr lang="ru-RU" sz="1200" dirty="0"/>
                    </a:p>
                  </a:txBody>
                  <a:tcPr/>
                </a:tc>
              </a:tr>
              <a:tr h="318405">
                <a:tc>
                  <a:txBody>
                    <a:bodyPr/>
                    <a:lstStyle/>
                    <a:p>
                      <a:r>
                        <a:rPr lang="ru-RU" sz="1200" dirty="0" smtClean="0"/>
                        <a:t>Количество спортивных сооружений</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endParaRPr lang="ru-RU" sz="1200" dirty="0"/>
                    </a:p>
                  </a:txBody>
                  <a:tcPr/>
                </a:tc>
                <a:tc>
                  <a:txBody>
                    <a:bodyPr/>
                    <a:lstStyle/>
                    <a:p>
                      <a:r>
                        <a:rPr lang="ru-RU" sz="1200" dirty="0" smtClean="0"/>
                        <a:t>134</a:t>
                      </a:r>
                    </a:p>
                    <a:p>
                      <a:endParaRPr lang="ru-RU" sz="1200" dirty="0"/>
                    </a:p>
                  </a:txBody>
                  <a:tcPr/>
                </a:tc>
                <a:tc>
                  <a:txBody>
                    <a:bodyPr/>
                    <a:lstStyle/>
                    <a:p>
                      <a:r>
                        <a:rPr lang="ru-RU" sz="1200" dirty="0" smtClean="0"/>
                        <a:t>135</a:t>
                      </a:r>
                      <a:endParaRPr lang="ru-RU" sz="1200" dirty="0"/>
                    </a:p>
                  </a:txBody>
                  <a:tcPr/>
                </a:tc>
                <a:tc>
                  <a:txBody>
                    <a:bodyPr/>
                    <a:lstStyle/>
                    <a:p>
                      <a:r>
                        <a:rPr lang="ru-RU" sz="1200" dirty="0" smtClean="0"/>
                        <a:t>135</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c>
                  <a:txBody>
                    <a:bodyPr/>
                    <a:lstStyle/>
                    <a:p>
                      <a:r>
                        <a:rPr lang="ru-RU" sz="1200" dirty="0" smtClean="0"/>
                        <a:t>290</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1867</a:t>
                      </a:r>
                      <a:endParaRPr lang="ru-RU" sz="1200" dirty="0"/>
                    </a:p>
                  </a:txBody>
                  <a:tcPr/>
                </a:tc>
                <a:tc>
                  <a:txBody>
                    <a:bodyPr/>
                    <a:lstStyle/>
                    <a:p>
                      <a:r>
                        <a:rPr lang="ru-RU" sz="1200" dirty="0" smtClean="0"/>
                        <a:t>1871</a:t>
                      </a:r>
                      <a:endParaRPr lang="ru-RU" sz="1200" dirty="0"/>
                    </a:p>
                  </a:txBody>
                  <a:tcPr/>
                </a:tc>
                <a:tc>
                  <a:txBody>
                    <a:bodyPr/>
                    <a:lstStyle/>
                    <a:p>
                      <a:r>
                        <a:rPr lang="ru-RU" sz="1200" dirty="0" smtClean="0"/>
                        <a:t>1877</a:t>
                      </a:r>
                      <a:endParaRPr lang="ru-RU" sz="1200" dirty="0"/>
                    </a:p>
                  </a:txBody>
                  <a:tcPr/>
                </a:tc>
                <a:tc>
                  <a:txBody>
                    <a:bodyPr/>
                    <a:lstStyle/>
                    <a:p>
                      <a:r>
                        <a:rPr lang="ru-RU" sz="1200" dirty="0" smtClean="0"/>
                        <a:t>1880</a:t>
                      </a:r>
                      <a:endParaRPr lang="ru-RU" sz="1200" dirty="0"/>
                    </a:p>
                  </a:txBody>
                  <a:tcPr/>
                </a:tc>
                <a:tc>
                  <a:txBody>
                    <a:bodyPr/>
                    <a:lstStyle/>
                    <a:p>
                      <a:r>
                        <a:rPr lang="ru-RU" sz="1200" dirty="0" smtClean="0"/>
                        <a:t>1882</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118</a:t>
                      </a:r>
                      <a:endParaRPr lang="ru-RU" sz="1200" dirty="0"/>
                    </a:p>
                  </a:txBody>
                  <a:tcPr/>
                </a:tc>
                <a:tc>
                  <a:txBody>
                    <a:bodyPr/>
                    <a:lstStyle/>
                    <a:p>
                      <a:r>
                        <a:rPr lang="ru-RU" sz="1200" dirty="0" smtClean="0"/>
                        <a:t>119</a:t>
                      </a:r>
                      <a:endParaRPr lang="ru-RU" sz="1200" dirty="0"/>
                    </a:p>
                  </a:txBody>
                  <a:tcPr/>
                </a:tc>
                <a:tc>
                  <a:txBody>
                    <a:bodyPr/>
                    <a:lstStyle/>
                    <a:p>
                      <a:r>
                        <a:rPr lang="ru-RU" sz="1200" dirty="0" smtClean="0"/>
                        <a:t>120</a:t>
                      </a:r>
                      <a:endParaRPr lang="ru-RU" sz="1200" dirty="0"/>
                    </a:p>
                  </a:txBody>
                  <a:tcPr/>
                </a:tc>
                <a:tc>
                  <a:txBody>
                    <a:bodyPr/>
                    <a:lstStyle/>
                    <a:p>
                      <a:r>
                        <a:rPr lang="ru-RU" sz="1200" dirty="0" smtClean="0"/>
                        <a:t>121</a:t>
                      </a:r>
                      <a:endParaRPr lang="ru-RU" sz="1200" dirty="0"/>
                    </a:p>
                  </a:txBody>
                  <a:tcPr/>
                </a:tc>
              </a:tr>
            </a:tbl>
          </a:graphicData>
        </a:graphic>
      </p:graphicFrame>
    </p:spTree>
    <p:extLst>
      <p:ext uri="{BB962C8B-B14F-4D97-AF65-F5344CB8AC3E}">
        <p14:creationId xmlns:p14="http://schemas.microsoft.com/office/powerpoint/2010/main" val="2036611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99086723"/>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233</a:t>
                      </a:r>
                      <a:r>
                        <a:rPr lang="ru-RU" sz="1400" baseline="0" dirty="0" smtClean="0"/>
                        <a:t> 527</a:t>
                      </a:r>
                      <a:r>
                        <a:rPr lang="ru-RU" sz="1400" dirty="0" smtClean="0"/>
                        <a:t>,0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190</a:t>
                      </a:r>
                      <a:r>
                        <a:rPr lang="ru-RU" sz="1400" baseline="0" dirty="0" smtClean="0"/>
                        <a:t> 571</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147 019,0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146 691,0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150 652,0</a:t>
                      </a:r>
                      <a:endParaRPr lang="ru-RU" sz="1400" dirty="0"/>
                    </a:p>
                  </a:txBody>
                  <a:tcPr/>
                </a:tc>
              </a:tr>
            </a:tbl>
          </a:graphicData>
        </a:graphic>
      </p:graphicFrame>
      <p:sp>
        <p:nvSpPr>
          <p:cNvPr id="4" name="Объект 3"/>
          <p:cNvSpPr txBox="1">
            <a:spLocks/>
          </p:cNvSpPr>
          <p:nvPr/>
        </p:nvSpPr>
        <p:spPr>
          <a:xfrm>
            <a:off x="755576" y="764704"/>
            <a:ext cx="5555162"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5796198"/>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1,01</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1,75</a:t>
                      </a:r>
                      <a:endParaRPr lang="ru-RU" sz="1200" dirty="0"/>
                    </a:p>
                  </a:txBody>
                  <a:tcPr/>
                </a:tc>
                <a:tc>
                  <a:txBody>
                    <a:bodyPr/>
                    <a:lstStyle/>
                    <a:p>
                      <a:r>
                        <a:rPr lang="ru-RU" sz="1200" dirty="0" smtClean="0"/>
                        <a:t>1,9</a:t>
                      </a:r>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1,08</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1,35</a:t>
                      </a:r>
                      <a:endParaRPr lang="ru-RU" sz="1200" dirty="0"/>
                    </a:p>
                  </a:txBody>
                  <a:tcPr/>
                </a:tc>
                <a:tc>
                  <a:txBody>
                    <a:bodyPr/>
                    <a:lstStyle/>
                    <a:p>
                      <a:r>
                        <a:rPr lang="ru-RU" sz="1200" dirty="0" smtClean="0"/>
                        <a:t>1,4</a:t>
                      </a:r>
                      <a:endParaRPr lang="ru-RU" sz="1200" dirty="0"/>
                    </a:p>
                  </a:txBody>
                  <a:tcPr/>
                </a:tc>
                <a:tc>
                  <a:txBody>
                    <a:bodyPr/>
                    <a:lstStyle/>
                    <a:p>
                      <a:r>
                        <a:rPr lang="ru-RU" sz="1200" dirty="0" smtClean="0"/>
                        <a:t>1,5</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1,1</a:t>
                      </a:r>
                      <a:endParaRPr lang="ru-RU" sz="1200" dirty="0"/>
                    </a:p>
                  </a:txBody>
                  <a:tcPr/>
                </a:tc>
                <a:tc>
                  <a:txBody>
                    <a:bodyPr/>
                    <a:lstStyle/>
                    <a:p>
                      <a:r>
                        <a:rPr lang="ru-RU" sz="1200" dirty="0" smtClean="0"/>
                        <a:t>1,68</a:t>
                      </a:r>
                      <a:endParaRPr lang="ru-RU" sz="1200" dirty="0"/>
                    </a:p>
                  </a:txBody>
                  <a:tcPr/>
                </a:tc>
                <a:tc>
                  <a:txBody>
                    <a:bodyPr/>
                    <a:lstStyle/>
                    <a:p>
                      <a:r>
                        <a:rPr lang="ru-RU" sz="1200" dirty="0" smtClean="0"/>
                        <a:t>1,8</a:t>
                      </a:r>
                      <a:endParaRPr lang="ru-RU" sz="1200" dirty="0"/>
                    </a:p>
                  </a:txBody>
                  <a:tcPr/>
                </a:tc>
                <a:tc>
                  <a:txBody>
                    <a:bodyPr/>
                    <a:lstStyle/>
                    <a:p>
                      <a:r>
                        <a:rPr lang="ru-RU" sz="1200" dirty="0" smtClean="0"/>
                        <a:t>1,9</a:t>
                      </a:r>
                      <a:endParaRPr lang="ru-RU" sz="1200" dirty="0"/>
                    </a:p>
                  </a:txBody>
                  <a:tcPr/>
                </a:tc>
                <a:tc>
                  <a:txBody>
                    <a:bodyPr/>
                    <a:lstStyle/>
                    <a:p>
                      <a:r>
                        <a:rPr lang="ru-RU" sz="1200" dirty="0" smtClean="0"/>
                        <a:t>2</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4,3</a:t>
                      </a:r>
                      <a:endParaRPr lang="ru-RU" sz="1200" dirty="0"/>
                    </a:p>
                  </a:txBody>
                  <a:tcPr/>
                </a:tc>
                <a:tc>
                  <a:txBody>
                    <a:bodyPr/>
                    <a:lstStyle/>
                    <a:p>
                      <a:r>
                        <a:rPr lang="ru-RU" sz="1200" dirty="0" smtClean="0"/>
                        <a:t>2,4</a:t>
                      </a:r>
                      <a:endParaRPr lang="ru-RU" sz="1200" dirty="0"/>
                    </a:p>
                  </a:txBody>
                  <a:tcPr/>
                </a:tc>
                <a:tc>
                  <a:txBody>
                    <a:bodyPr/>
                    <a:lstStyle/>
                    <a:p>
                      <a:r>
                        <a:rPr lang="ru-RU" sz="1200" dirty="0" smtClean="0"/>
                        <a:t>2,5</a:t>
                      </a:r>
                      <a:endParaRPr lang="ru-RU" sz="1200" dirty="0"/>
                    </a:p>
                  </a:txBody>
                  <a:tcPr/>
                </a:tc>
                <a:tc>
                  <a:txBody>
                    <a:bodyPr/>
                    <a:lstStyle/>
                    <a:p>
                      <a:r>
                        <a:rPr lang="ru-RU" sz="1200" dirty="0" smtClean="0"/>
                        <a:t>2,7</a:t>
                      </a:r>
                      <a:endParaRPr lang="ru-RU" sz="1200" dirty="0"/>
                    </a:p>
                  </a:txBody>
                  <a:tcPr/>
                </a:tc>
                <a:tc>
                  <a:txBody>
                    <a:bodyPr/>
                    <a:lstStyle/>
                    <a:p>
                      <a:r>
                        <a:rPr lang="ru-RU" sz="1200" dirty="0" smtClean="0"/>
                        <a:t>2,8</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15</a:t>
                      </a:r>
                      <a:endParaRPr lang="ru-RU" sz="1200" dirty="0"/>
                    </a:p>
                  </a:txBody>
                  <a:tcPr/>
                </a:tc>
                <a:tc>
                  <a:txBody>
                    <a:bodyPr/>
                    <a:lstStyle/>
                    <a:p>
                      <a:r>
                        <a:rPr lang="ru-RU" sz="1200" dirty="0" smtClean="0"/>
                        <a:t>17</a:t>
                      </a:r>
                      <a:endParaRPr lang="ru-RU" sz="1200" dirty="0"/>
                    </a:p>
                  </a:txBody>
                  <a:tcPr/>
                </a:tc>
                <a:tc>
                  <a:txBody>
                    <a:bodyPr/>
                    <a:lstStyle/>
                    <a:p>
                      <a:r>
                        <a:rPr lang="ru-RU" sz="1200" dirty="0" smtClean="0"/>
                        <a:t>20</a:t>
                      </a:r>
                      <a:endParaRPr lang="ru-RU" sz="1200" dirty="0"/>
                    </a:p>
                  </a:txBody>
                  <a:tcPr/>
                </a:tc>
                <a:tc>
                  <a:txBody>
                    <a:bodyPr/>
                    <a:lstStyle/>
                    <a:p>
                      <a:r>
                        <a:rPr lang="ru-RU" sz="1200" dirty="0" smtClean="0"/>
                        <a:t>22</a:t>
                      </a:r>
                      <a:endParaRPr lang="ru-RU" sz="1200" dirty="0"/>
                    </a:p>
                  </a:txBody>
                  <a:tcPr/>
                </a:tc>
                <a:tc>
                  <a:txBody>
                    <a:bodyPr/>
                    <a:lstStyle/>
                    <a:p>
                      <a:r>
                        <a:rPr lang="ru-RU" sz="1200" dirty="0" smtClean="0"/>
                        <a:t>22</a:t>
                      </a:r>
                    </a:p>
                    <a:p>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2286319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idx="1"/>
          </p:nvPr>
        </p:nvSpPr>
        <p:spPr>
          <a:xfrm>
            <a:off x="539552" y="620688"/>
            <a:ext cx="8352928" cy="5976664"/>
          </a:xfrm>
        </p:spPr>
        <p:txBody>
          <a:bodyPr>
            <a:normAutofit fontScale="85000" lnSpcReduction="10000"/>
          </a:bodyPr>
          <a:lstStyle/>
          <a:p>
            <a:r>
              <a:rPr lang="ru-RU" sz="1400" b="1" dirty="0" smtClean="0"/>
              <a:t>Введение……………………………………………………………………………………………………………….………3</a:t>
            </a:r>
          </a:p>
          <a:p>
            <a:r>
              <a:rPr lang="ru-RU" sz="1400" dirty="0" smtClean="0"/>
              <a:t>Стадии бюджета………………………………………………………………………………………..………………….…..3</a:t>
            </a:r>
          </a:p>
          <a:p>
            <a:r>
              <a:rPr lang="ru-RU" sz="1400" dirty="0" smtClean="0"/>
              <a:t>Основные показатели по всем отраслям экономики</a:t>
            </a:r>
            <a:r>
              <a:rPr lang="ru-RU" sz="1400" dirty="0" smtClean="0"/>
              <a:t>………………………………………………………………….…….</a:t>
            </a:r>
            <a:r>
              <a:rPr lang="ru-RU" sz="1400" dirty="0" smtClean="0"/>
              <a:t>4</a:t>
            </a:r>
          </a:p>
          <a:p>
            <a:r>
              <a:rPr lang="ru-RU" sz="1400" dirty="0" smtClean="0"/>
              <a:t>Основные термины</a:t>
            </a:r>
            <a:r>
              <a:rPr lang="ru-RU" sz="1400" dirty="0" smtClean="0"/>
              <a:t>…………………………………………………………………………………………….………….…..5</a:t>
            </a:r>
            <a:endParaRPr lang="ru-RU" sz="1400" dirty="0" smtClean="0"/>
          </a:p>
          <a:p>
            <a:r>
              <a:rPr lang="ru-RU" sz="1400" dirty="0" smtClean="0"/>
              <a:t>Основные параметры бюджета МО «</a:t>
            </a:r>
            <a:r>
              <a:rPr lang="ru-RU" sz="1400" dirty="0" err="1" smtClean="0"/>
              <a:t>Тахтамукайский</a:t>
            </a:r>
            <a:r>
              <a:rPr lang="ru-RU" sz="1400" dirty="0" smtClean="0"/>
              <a:t> район</a:t>
            </a:r>
            <a:r>
              <a:rPr lang="ru-RU" sz="1400" dirty="0" smtClean="0"/>
              <a:t>»…………………………………….………………………6</a:t>
            </a:r>
          </a:p>
          <a:p>
            <a:r>
              <a:rPr lang="ru-RU" sz="1400" b="1" dirty="0" smtClean="0"/>
              <a:t>Доходы бюджета МО «</a:t>
            </a:r>
            <a:r>
              <a:rPr lang="ru-RU" sz="1400" b="1" dirty="0" err="1" smtClean="0"/>
              <a:t>Тахтамукайский</a:t>
            </a:r>
            <a:r>
              <a:rPr lang="ru-RU" sz="1400" b="1" dirty="0" smtClean="0"/>
              <a:t> район»………………………………………….…….…………………..…...7</a:t>
            </a:r>
          </a:p>
          <a:p>
            <a:r>
              <a:rPr lang="ru-RU" sz="1400" dirty="0" smtClean="0"/>
              <a:t>Структура </a:t>
            </a:r>
            <a:r>
              <a:rPr lang="ru-RU" sz="1400" dirty="0" smtClean="0"/>
              <a:t>доходов </a:t>
            </a:r>
            <a:r>
              <a:rPr lang="ru-RU" sz="1400" dirty="0" smtClean="0"/>
              <a:t>……………………………………………………………………………………….…………………..9</a:t>
            </a:r>
            <a:endParaRPr lang="ru-RU" sz="1400" dirty="0" smtClean="0"/>
          </a:p>
          <a:p>
            <a:r>
              <a:rPr lang="ru-RU" sz="1400" dirty="0" smtClean="0"/>
              <a:t>Муниципальный </a:t>
            </a:r>
            <a:r>
              <a:rPr lang="ru-RU" sz="1400" dirty="0" smtClean="0"/>
              <a:t>долг</a:t>
            </a:r>
            <a:r>
              <a:rPr lang="ru-RU" sz="1400" dirty="0" smtClean="0"/>
              <a:t>……………………………………………………………………………….………………….……12</a:t>
            </a:r>
            <a:endParaRPr lang="ru-RU" sz="1400" dirty="0" smtClean="0"/>
          </a:p>
          <a:p>
            <a:r>
              <a:rPr lang="ru-RU" sz="1400" b="1" dirty="0" smtClean="0"/>
              <a:t>Расходы бюджета МО «</a:t>
            </a:r>
            <a:r>
              <a:rPr lang="ru-RU" sz="1400" b="1" dirty="0" err="1" smtClean="0"/>
              <a:t>Тахтамукайский</a:t>
            </a:r>
            <a:r>
              <a:rPr lang="ru-RU" sz="1400" b="1" dirty="0" smtClean="0"/>
              <a:t> район</a:t>
            </a:r>
            <a:r>
              <a:rPr lang="ru-RU" sz="1400" b="1" dirty="0" smtClean="0"/>
              <a:t>»…………………………………………………….…………………13</a:t>
            </a:r>
            <a:endParaRPr lang="ru-RU" sz="1400" b="1" dirty="0" smtClean="0"/>
          </a:p>
          <a:p>
            <a:r>
              <a:rPr lang="ru-RU" sz="1400" dirty="0" smtClean="0"/>
              <a:t>Динамика объема расходов  бюджета </a:t>
            </a:r>
            <a:r>
              <a:rPr lang="ru-RU" sz="1400" dirty="0" smtClean="0"/>
              <a:t>……..……………………………………………………………..……….………..13</a:t>
            </a:r>
            <a:endParaRPr lang="ru-RU" sz="1400" dirty="0" smtClean="0"/>
          </a:p>
          <a:p>
            <a:r>
              <a:rPr lang="ru-RU" sz="1400" dirty="0" smtClean="0"/>
              <a:t>Основные направления расходов бюджета</a:t>
            </a:r>
            <a:r>
              <a:rPr lang="ru-RU" sz="1400" dirty="0" smtClean="0"/>
              <a:t>……………………………………………………………..……………….....14</a:t>
            </a:r>
            <a:endParaRPr lang="ru-RU" sz="1400" dirty="0" smtClean="0"/>
          </a:p>
          <a:p>
            <a:r>
              <a:rPr lang="ru-RU" sz="1400" dirty="0" smtClean="0"/>
              <a:t>Распределение расходов бюджета</a:t>
            </a:r>
            <a:r>
              <a:rPr lang="ru-RU" sz="1400" dirty="0" smtClean="0"/>
              <a:t>………………………………………………………………………….…….………..</a:t>
            </a:r>
            <a:r>
              <a:rPr lang="ru-RU" sz="1400" dirty="0" smtClean="0"/>
              <a:t>.15</a:t>
            </a:r>
            <a:endParaRPr lang="ru-RU" sz="1400" dirty="0" smtClean="0"/>
          </a:p>
          <a:p>
            <a:r>
              <a:rPr lang="ru-RU" sz="1400" dirty="0" smtClean="0"/>
              <a:t>Соотношение программных и непрограммных расходов бюджета</a:t>
            </a:r>
            <a:r>
              <a:rPr lang="ru-RU" sz="1400" dirty="0" smtClean="0"/>
              <a:t>…………………………………………...………....</a:t>
            </a:r>
            <a:r>
              <a:rPr lang="ru-RU" sz="1400" dirty="0" smtClean="0"/>
              <a:t>17</a:t>
            </a:r>
            <a:endParaRPr lang="ru-RU" sz="1400" dirty="0" smtClean="0"/>
          </a:p>
          <a:p>
            <a:r>
              <a:rPr lang="ru-RU" sz="1400" dirty="0" smtClean="0"/>
              <a:t>Перечень муниципальных программ</a:t>
            </a:r>
            <a:r>
              <a:rPr lang="ru-RU" sz="1400" dirty="0" smtClean="0"/>
              <a:t>……………………………………………………………………….………………</a:t>
            </a:r>
            <a:r>
              <a:rPr lang="ru-RU" sz="1400" dirty="0" smtClean="0"/>
              <a:t>18</a:t>
            </a:r>
            <a:endParaRPr lang="ru-RU" sz="1400" dirty="0" smtClean="0"/>
          </a:p>
          <a:p>
            <a:r>
              <a:rPr lang="ru-RU" sz="1400" dirty="0" smtClean="0"/>
              <a:t>Перечень ведомственных программ</a:t>
            </a:r>
            <a:r>
              <a:rPr lang="ru-RU" sz="1400" dirty="0" smtClean="0"/>
              <a:t>……………………………………………………………………………..…………43</a:t>
            </a:r>
            <a:endParaRPr lang="ru-RU" sz="1400" dirty="0" smtClean="0"/>
          </a:p>
          <a:p>
            <a:r>
              <a:rPr lang="ru-RU" sz="1400" dirty="0" smtClean="0"/>
              <a:t>Общественно-значимые проекты</a:t>
            </a:r>
            <a:r>
              <a:rPr lang="ru-RU" sz="1400" dirty="0" smtClean="0"/>
              <a:t>………………………………………………………………………………….…..……</a:t>
            </a:r>
            <a:r>
              <a:rPr lang="ru-RU" sz="1400" dirty="0" smtClean="0"/>
              <a:t>45</a:t>
            </a:r>
            <a:endParaRPr lang="ru-RU" sz="1400" dirty="0" smtClean="0"/>
          </a:p>
          <a:p>
            <a:r>
              <a:rPr lang="ru-RU" sz="1400" dirty="0" smtClean="0"/>
              <a:t>Объем социальных расходов бюджета</a:t>
            </a:r>
            <a:r>
              <a:rPr lang="ru-RU" sz="1400" dirty="0" smtClean="0"/>
              <a:t>……………………………………………………………………..………………</a:t>
            </a:r>
            <a:r>
              <a:rPr lang="ru-RU" sz="1400" dirty="0" smtClean="0"/>
              <a:t>46</a:t>
            </a:r>
            <a:endParaRPr lang="ru-RU" sz="1400" dirty="0" smtClean="0"/>
          </a:p>
          <a:p>
            <a:r>
              <a:rPr lang="ru-RU" sz="1400" dirty="0" smtClean="0"/>
              <a:t>Информация о расходах бюджета с учетом интересов  целевых групп</a:t>
            </a:r>
            <a:r>
              <a:rPr lang="ru-RU" sz="1400" dirty="0" smtClean="0"/>
              <a:t>…………………………………………………</a:t>
            </a:r>
            <a:r>
              <a:rPr lang="ru-RU" sz="1400" dirty="0" smtClean="0"/>
              <a:t>47</a:t>
            </a:r>
            <a:endParaRPr lang="ru-RU" sz="1400" dirty="0" smtClean="0"/>
          </a:p>
          <a:p>
            <a:r>
              <a:rPr lang="ru-RU" sz="1400" dirty="0" smtClean="0"/>
              <a:t>Глоссарий</a:t>
            </a:r>
            <a:r>
              <a:rPr lang="ru-RU" sz="1400" dirty="0" smtClean="0"/>
              <a:t>……………………………………………………………………………………………………………......….48</a:t>
            </a:r>
            <a:endParaRPr lang="ru-RU" sz="1400" dirty="0" smtClean="0"/>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68952" cy="836712"/>
          </a:xfrm>
        </p:spPr>
        <p:txBody>
          <a:bodyPr>
            <a:normAutofit fontScale="90000"/>
          </a:bodyPr>
          <a:lstStyle/>
          <a:p>
            <a:pPr algn="ctr"/>
            <a:r>
              <a:rPr lang="ru-RU" sz="1300" b="1" dirty="0" smtClean="0"/>
              <a:t>МУНИЦИПАЛЬНАЯ ПРОГРАММА </a:t>
            </a:r>
            <a:r>
              <a:rPr lang="ru-RU" sz="1200" dirty="0" smtClean="0"/>
              <a:t/>
            </a:r>
            <a:br>
              <a:rPr lang="ru-RU" sz="1200" dirty="0" smtClean="0"/>
            </a:br>
            <a:r>
              <a:rPr lang="ru-RU" sz="1300" b="1" dirty="0" smtClean="0"/>
              <a:t>«Развитие малого и среднего предпринимательства МО «</a:t>
            </a:r>
            <a:r>
              <a:rPr lang="ru-RU" sz="1300" b="1" dirty="0" err="1" smtClean="0"/>
              <a:t>Тахтамукайский</a:t>
            </a:r>
            <a:r>
              <a:rPr lang="ru-RU" sz="1300" b="1" dirty="0" smtClean="0"/>
              <a:t> </a:t>
            </a:r>
            <a:r>
              <a:rPr lang="ru-RU" sz="1300" b="1" dirty="0" err="1" smtClean="0"/>
              <a:t>район»на</a:t>
            </a:r>
            <a:r>
              <a:rPr lang="ru-RU" sz="1300" b="1" dirty="0" smtClean="0"/>
              <a:t> 2019-2024 гг.»</a:t>
            </a:r>
            <a:br>
              <a:rPr lang="ru-RU" sz="1300" b="1" dirty="0" smtClean="0"/>
            </a:br>
            <a:r>
              <a:rPr lang="ru-RU" sz="1300" b="1" dirty="0" smtClean="0"/>
              <a:t>СРОК РЕАЛИЗАЦИИ :2019-2024 гг</a:t>
            </a:r>
            <a:r>
              <a:rPr lang="ru-RU" sz="1300" b="1" dirty="0"/>
              <a:t>.</a:t>
            </a:r>
            <a:r>
              <a:rPr lang="ru-RU" sz="1300" b="1" dirty="0" smtClean="0"/>
              <a:t/>
            </a:r>
            <a:br>
              <a:rPr lang="ru-RU" sz="1300" b="1" dirty="0" smtClean="0"/>
            </a:br>
            <a:r>
              <a:rPr lang="ru-RU" sz="1300" b="1" dirty="0"/>
              <a:t/>
            </a:r>
            <a:br>
              <a:rPr lang="ru-RU" sz="1300" b="1" dirty="0"/>
            </a:br>
            <a:endParaRPr lang="ru-RU" sz="1300" b="1"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884960298"/>
              </p:ext>
            </p:extLst>
          </p:nvPr>
        </p:nvGraphicFramePr>
        <p:xfrm>
          <a:off x="6444208" y="980728"/>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900,0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1600,0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1600,0</a:t>
                      </a:r>
                      <a:endParaRPr lang="ru-RU" sz="1400" dirty="0"/>
                    </a:p>
                  </a:txBody>
                  <a:tcPr/>
                </a:tc>
              </a:tr>
            </a:tbl>
          </a:graphicData>
        </a:graphic>
      </p:graphicFrame>
      <p:sp>
        <p:nvSpPr>
          <p:cNvPr id="4" name="Объект 3"/>
          <p:cNvSpPr>
            <a:spLocks noGrp="1"/>
          </p:cNvSpPr>
          <p:nvPr>
            <p:ph sz="half" idx="2"/>
          </p:nvPr>
        </p:nvSpPr>
        <p:spPr>
          <a:xfrm>
            <a:off x="755576" y="908720"/>
            <a:ext cx="5544616" cy="2304256"/>
          </a:xfrm>
        </p:spPr>
        <p:txBody>
          <a:bodyPr>
            <a:normAutofit/>
          </a:bodyPr>
          <a:lstStyle/>
          <a:p>
            <a:r>
              <a:rPr lang="ru-RU" sz="1400" b="1" dirty="0" smtClean="0"/>
              <a:t>ЦЕЛЬ: </a:t>
            </a:r>
            <a:r>
              <a:rPr lang="ru-RU" sz="1400" dirty="0" smtClean="0"/>
              <a:t>совершенствование правовых и экономических условий дальнейшего развития малого и среднего предпринимательства; развитие кредитно-финансовых механизмов поддержки малого  и среднего предпринимательства и т.д.</a:t>
            </a:r>
            <a:r>
              <a:rPr lang="ru-RU" sz="1400" b="1" dirty="0" smtClean="0"/>
              <a:t> </a:t>
            </a:r>
          </a:p>
          <a:p>
            <a:r>
              <a:rPr lang="ru-RU" sz="1400" b="1" dirty="0" smtClean="0"/>
              <a:t>ЗАДАЧИ: </a:t>
            </a:r>
            <a:r>
              <a:rPr lang="ru-RU" sz="1400" dirty="0" smtClean="0"/>
              <a:t>подготовка кадров для малого и среднего предпринимательства; продвижение продукции представителей малого  и среднего бизнеса на региональные и межрегиональные рынки; развитие  инновационной деятельности.</a:t>
            </a: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82456764"/>
              </p:ext>
            </p:extLst>
          </p:nvPr>
        </p:nvGraphicFramePr>
        <p:xfrm>
          <a:off x="179513" y="3429000"/>
          <a:ext cx="8784976" cy="2520280"/>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a:t>
                      </a:r>
                      <a:r>
                        <a:rPr lang="ru-RU" sz="1400" baseline="0" dirty="0" smtClean="0"/>
                        <a:t> </a:t>
                      </a:r>
                      <a:r>
                        <a:rPr lang="ru-RU" sz="1400" dirty="0" smtClean="0"/>
                        <a:t>год</a:t>
                      </a:r>
                      <a:endParaRPr lang="ru-RU" sz="1400" dirty="0"/>
                    </a:p>
                  </a:txBody>
                  <a:tcPr/>
                </a:tc>
                <a:tc>
                  <a:txBody>
                    <a:bodyPr/>
                    <a:lstStyle/>
                    <a:p>
                      <a:pPr algn="ctr"/>
                      <a:r>
                        <a:rPr lang="ru-RU" sz="1400" dirty="0" smtClean="0"/>
                        <a:t>2023год</a:t>
                      </a:r>
                      <a:endParaRPr lang="ru-RU" sz="1400" dirty="0"/>
                    </a:p>
                  </a:txBody>
                  <a:tcPr/>
                </a:tc>
                <a:tc>
                  <a:txBody>
                    <a:bodyPr/>
                    <a:lstStyle/>
                    <a:p>
                      <a:pPr algn="ctr"/>
                      <a:r>
                        <a:rPr lang="ru-RU" sz="1400" dirty="0" smtClean="0"/>
                        <a:t>2024 год</a:t>
                      </a:r>
                      <a:endParaRPr lang="ru-RU" sz="1400" dirty="0"/>
                    </a:p>
                  </a:txBody>
                  <a:tcPr/>
                </a:tc>
              </a:tr>
              <a:tr h="522058">
                <a:tc>
                  <a:txBody>
                    <a:bodyPr/>
                    <a:lstStyle/>
                    <a:p>
                      <a:r>
                        <a:rPr lang="ru-RU" sz="1200" dirty="0" smtClean="0"/>
                        <a:t>Выдано </a:t>
                      </a:r>
                      <a:r>
                        <a:rPr lang="ru-RU" sz="1200" dirty="0" err="1" smtClean="0"/>
                        <a:t>микрокредитов</a:t>
                      </a:r>
                      <a:endParaRPr lang="ru-RU" sz="12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35</a:t>
                      </a:r>
                      <a:endParaRPr lang="ru-RU" sz="1200" dirty="0"/>
                    </a:p>
                  </a:txBody>
                  <a:tcPr/>
                </a:tc>
                <a:tc>
                  <a:txBody>
                    <a:bodyPr/>
                    <a:lstStyle/>
                    <a:p>
                      <a:r>
                        <a:rPr lang="ru-RU" sz="1200" dirty="0" smtClean="0"/>
                        <a:t>35</a:t>
                      </a:r>
                      <a:endParaRPr lang="ru-RU" sz="1200" dirty="0"/>
                    </a:p>
                  </a:txBody>
                  <a:tcPr/>
                </a:tc>
              </a:tr>
              <a:tr h="432048">
                <a:tc>
                  <a:txBody>
                    <a:bodyPr/>
                    <a:lstStyle/>
                    <a:p>
                      <a:r>
                        <a:rPr lang="ru-RU" sz="1200" dirty="0" smtClean="0"/>
                        <a:t>Создано рабочих мест (клиентами МЦПМП)</a:t>
                      </a:r>
                      <a:endParaRPr lang="ru-RU" sz="1200" dirty="0"/>
                    </a:p>
                  </a:txBody>
                  <a:tcPr/>
                </a:tc>
                <a:tc>
                  <a:txBody>
                    <a:bodyPr/>
                    <a:lstStyle/>
                    <a:p>
                      <a:r>
                        <a:rPr lang="ru-RU" sz="1200" dirty="0" smtClean="0"/>
                        <a:t>11</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c>
                  <a:txBody>
                    <a:bodyPr/>
                    <a:lstStyle/>
                    <a:p>
                      <a:r>
                        <a:rPr lang="ru-RU" sz="1200" dirty="0" smtClean="0"/>
                        <a:t>20</a:t>
                      </a:r>
                      <a:endParaRPr lang="ru-RU" sz="1200" dirty="0"/>
                    </a:p>
                  </a:txBody>
                  <a:tcPr/>
                </a:tc>
              </a:tr>
              <a:tr h="432048">
                <a:tc>
                  <a:txBody>
                    <a:bodyPr/>
                    <a:lstStyle/>
                    <a:p>
                      <a:r>
                        <a:rPr lang="ru-RU" sz="1200" dirty="0" smtClean="0"/>
                        <a:t>Проведено семинаров</a:t>
                      </a:r>
                      <a:endParaRPr lang="ru-RU" sz="1200" dirty="0"/>
                    </a:p>
                  </a:txBody>
                  <a:tcPr/>
                </a:tc>
                <a:tc>
                  <a:txBody>
                    <a:bodyPr/>
                    <a:lstStyle/>
                    <a:p>
                      <a:r>
                        <a:rPr lang="ru-RU" sz="1200" dirty="0" smtClean="0"/>
                        <a:t>2</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5</a:t>
                      </a:r>
                      <a:endParaRPr lang="ru-RU" sz="1200" dirty="0"/>
                    </a:p>
                  </a:txBody>
                  <a:tcPr/>
                </a:tc>
                <a:tc>
                  <a:txBody>
                    <a:bodyPr/>
                    <a:lstStyle/>
                    <a:p>
                      <a:r>
                        <a:rPr lang="ru-RU" sz="1200" dirty="0" smtClean="0"/>
                        <a:t>5</a:t>
                      </a:r>
                      <a:endParaRPr lang="ru-RU" sz="1200" dirty="0"/>
                    </a:p>
                  </a:txBody>
                  <a:tcPr/>
                </a:tc>
              </a:tr>
              <a:tr h="432048">
                <a:tc>
                  <a:txBody>
                    <a:bodyPr/>
                    <a:lstStyle/>
                    <a:p>
                      <a:r>
                        <a:rPr lang="ru-RU" sz="1200" dirty="0" smtClean="0"/>
                        <a:t>Прошли обучение</a:t>
                      </a:r>
                      <a:endParaRPr lang="ru-RU" sz="1200" dirty="0"/>
                    </a:p>
                  </a:txBody>
                  <a:tcPr/>
                </a:tc>
                <a:tc>
                  <a:txBody>
                    <a:bodyPr/>
                    <a:lstStyle/>
                    <a:p>
                      <a:r>
                        <a:rPr lang="ru-RU" sz="1200" dirty="0" smtClean="0"/>
                        <a:t>298</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350</a:t>
                      </a:r>
                      <a:endParaRPr lang="ru-RU" sz="1200" dirty="0"/>
                    </a:p>
                  </a:txBody>
                  <a:tcPr/>
                </a:tc>
                <a:tc>
                  <a:txBody>
                    <a:bodyPr/>
                    <a:lstStyle/>
                    <a:p>
                      <a:r>
                        <a:rPr lang="ru-RU" sz="1200" dirty="0" smtClean="0"/>
                        <a:t>380</a:t>
                      </a:r>
                      <a:endParaRPr lang="ru-RU" sz="1200" dirty="0"/>
                    </a:p>
                  </a:txBody>
                  <a:tcPr/>
                </a:tc>
                <a:tc>
                  <a:txBody>
                    <a:bodyPr/>
                    <a:lstStyle/>
                    <a:p>
                      <a:r>
                        <a:rPr lang="ru-RU" sz="1200" dirty="0" smtClean="0"/>
                        <a:t>380</a:t>
                      </a:r>
                      <a:endParaRPr lang="ru-RU" sz="1200" dirty="0"/>
                    </a:p>
                  </a:txBody>
                  <a:tcPr/>
                </a:tc>
              </a:tr>
            </a:tbl>
          </a:graphicData>
        </a:graphic>
      </p:graphicFrame>
    </p:spTree>
    <p:extLst>
      <p:ext uri="{BB962C8B-B14F-4D97-AF65-F5344CB8AC3E}">
        <p14:creationId xmlns:p14="http://schemas.microsoft.com/office/powerpoint/2010/main" val="728346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«ГРАДОСТРОИТЕЛЬНОЕ РАЗВИТИЕ И ФОРМИРОВАНИЕ ЗЕМЕЛЬНЫХ УЧАСТКОВ В ТАХТАМУКАЙСКОМ РАЙОНЕ НА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882715482"/>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7 890,0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6 600,0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2 000,0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baseline="0" dirty="0" smtClean="0"/>
                        <a:t>2 000,0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2</a:t>
                      </a:r>
                      <a:r>
                        <a:rPr lang="ru-RU" sz="1400" baseline="0" dirty="0" smtClean="0"/>
                        <a:t> 0</a:t>
                      </a:r>
                      <a:r>
                        <a:rPr lang="ru-RU" sz="1400" dirty="0" smtClean="0"/>
                        <a:t>00,0</a:t>
                      </a:r>
                      <a:endParaRPr lang="ru-RU" sz="1400" dirty="0"/>
                    </a:p>
                  </a:txBody>
                  <a:tcPr/>
                </a:tc>
              </a:tr>
            </a:tbl>
          </a:graphicData>
        </a:graphic>
      </p:graphicFrame>
      <p:sp>
        <p:nvSpPr>
          <p:cNvPr id="4" name="Объект 3"/>
          <p:cNvSpPr txBox="1">
            <a:spLocks/>
          </p:cNvSpPr>
          <p:nvPr/>
        </p:nvSpPr>
        <p:spPr>
          <a:xfrm>
            <a:off x="755576" y="764704"/>
            <a:ext cx="5688632"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устойчивого развития территории </a:t>
            </a:r>
            <a:r>
              <a:rPr lang="ru-RU" sz="1200" dirty="0" err="1" smtClean="0"/>
              <a:t>Тахтамукайского</a:t>
            </a:r>
            <a:r>
              <a:rPr lang="ru-RU" sz="1200" dirty="0" smtClean="0"/>
              <a:t> района, осуществление градостроительной деятельности при учете экологических, экономических и социальных факторов</a:t>
            </a:r>
            <a:endParaRPr lang="ru-RU" sz="1200" b="1" dirty="0" smtClean="0"/>
          </a:p>
          <a:p>
            <a:pPr algn="just" fontAlgn="auto"/>
            <a:r>
              <a:rPr lang="ru-RU" sz="1200" b="1" dirty="0" smtClean="0"/>
              <a:t>ЗАДАЧИ: </a:t>
            </a:r>
            <a:r>
              <a:rPr lang="ru-RU" sz="1200" dirty="0" smtClean="0"/>
              <a:t>обеспечение деятельности отдела архитектуры, градостроительства и муниципального земельного контроля, повышение эффективности мониторинга, повышение эффективности профессиональной деятельности сотрудников отдела архитектуры и градостроительства.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319517591"/>
              </p:ext>
            </p:extLst>
          </p:nvPr>
        </p:nvGraphicFramePr>
        <p:xfrm>
          <a:off x="179513" y="2782476"/>
          <a:ext cx="8784976" cy="3980166"/>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2024 год</a:t>
                      </a:r>
                      <a:endParaRPr lang="ru-RU" sz="1200" dirty="0"/>
                    </a:p>
                  </a:txBody>
                  <a:tcPr/>
                </a:tc>
              </a:tr>
              <a:tr h="522763">
                <a:tc>
                  <a:txBody>
                    <a:bodyPr/>
                    <a:lstStyle/>
                    <a:p>
                      <a:r>
                        <a:rPr lang="ru-RU" sz="1100" dirty="0" smtClean="0"/>
                        <a:t>Формирование земельных участков: изготовление  схемы расположения, топографическая съемка, межевание и вынос в натуру земельных участков находящихся в собственности</a:t>
                      </a:r>
                      <a:r>
                        <a:rPr lang="ru-RU" sz="1100" baseline="0" dirty="0" smtClean="0"/>
                        <a:t>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672124">
                <a:tc>
                  <a:txBody>
                    <a:bodyPr/>
                    <a:lstStyle/>
                    <a:p>
                      <a:r>
                        <a:rPr lang="ru-RU" sz="1100" dirty="0" smtClean="0"/>
                        <a:t>Прохождение государственной экспертизы проектно-сметной документации</a:t>
                      </a:r>
                      <a:r>
                        <a:rPr lang="ru-RU" sz="1100" baseline="0" dirty="0" smtClean="0"/>
                        <a:t> строительных конструкций зданий</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 работ по изготовлению топографической съемки земельных участков и привязки</a:t>
                      </a:r>
                      <a:r>
                        <a:rPr lang="ru-RU" sz="1100" baseline="0" dirty="0" smtClean="0"/>
                        <a:t> к местности рекламных конструкций для изготовления Схемы размещения рекламных конструкций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522763">
                <a:tc>
                  <a:txBody>
                    <a:bodyPr/>
                    <a:lstStyle/>
                    <a:p>
                      <a:r>
                        <a:rPr lang="ru-RU" sz="1100" dirty="0" smtClean="0"/>
                        <a:t>Проведение</a:t>
                      </a:r>
                      <a:r>
                        <a:rPr lang="ru-RU" sz="1100" baseline="0" dirty="0" smtClean="0"/>
                        <a:t> </a:t>
                      </a:r>
                      <a:r>
                        <a:rPr lang="ru-RU" sz="1100" dirty="0" smtClean="0"/>
                        <a:t> работ по выполнению инженерно-геологических изысканий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63835">
                <a:tc>
                  <a:txBody>
                    <a:bodyPr/>
                    <a:lstStyle/>
                    <a:p>
                      <a:r>
                        <a:rPr lang="ru-RU" sz="1100" dirty="0" smtClean="0"/>
                        <a:t>Проведение</a:t>
                      </a:r>
                      <a:r>
                        <a:rPr lang="ru-RU" sz="1100" baseline="0" dirty="0" smtClean="0"/>
                        <a:t> землеустроительных работ по описанию местоположения границ населенных пунктов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bl>
          </a:graphicData>
        </a:graphic>
      </p:graphicFrame>
    </p:spTree>
    <p:extLst>
      <p:ext uri="{BB962C8B-B14F-4D97-AF65-F5344CB8AC3E}">
        <p14:creationId xmlns:p14="http://schemas.microsoft.com/office/powerpoint/2010/main" val="4236416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9807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«ПРОФИЛАКТИКА ПРАВОНАРУШЕНИЙ 2019-2024 ГГ.»</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135259847"/>
              </p:ext>
            </p:extLst>
          </p:nvPr>
        </p:nvGraphicFramePr>
        <p:xfrm>
          <a:off x="6444208" y="568801"/>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4</a:t>
                      </a:r>
                      <a:r>
                        <a:rPr lang="ru-RU" sz="1400" baseline="0" dirty="0" smtClean="0"/>
                        <a:t> 803</a:t>
                      </a:r>
                      <a:r>
                        <a:rPr lang="ru-RU" sz="1400" dirty="0" smtClean="0"/>
                        <a:t>,0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5</a:t>
                      </a:r>
                      <a:r>
                        <a:rPr lang="ru-RU" sz="1400" baseline="0" dirty="0" smtClean="0"/>
                        <a:t> 548</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baseline="0" dirty="0" smtClean="0"/>
                        <a:t>900,0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900,0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900,0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    развитие и совершенствование многоуровневой    системы профилактики правонарушений, укрепление  общественного порядка и общественной безопасности, вовлечение  в эту деятельность  добровольных общественных формирований и населения.                                                                                                                                                                                         </a:t>
            </a:r>
            <a:endParaRPr lang="ru-RU" sz="1200" b="1" dirty="0" smtClean="0"/>
          </a:p>
          <a:p>
            <a:pPr algn="just" fontAlgn="auto"/>
            <a:r>
              <a:rPr lang="ru-RU" sz="1200" b="1" dirty="0" smtClean="0"/>
              <a:t>ЗАДАЧИ: </a:t>
            </a:r>
            <a:r>
              <a:rPr lang="ru-RU" sz="1200" dirty="0" smtClean="0"/>
              <a:t>предупреждение правонарушений несовершеннолетними и молодежью; активизация работы по предупреждению и профилактике правонарушений, совершаемых в общественных местах; предупреждение и пресечение нелегальной миграции и т.д.</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181543114"/>
              </p:ext>
            </p:extLst>
          </p:nvPr>
        </p:nvGraphicFramePr>
        <p:xfrm>
          <a:off x="179513" y="2782476"/>
          <a:ext cx="8784976" cy="2766127"/>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2024 год</a:t>
                      </a:r>
                      <a:endParaRPr lang="ru-RU" sz="1200" dirty="0"/>
                    </a:p>
                  </a:txBody>
                  <a:tcPr/>
                </a:tc>
              </a:tr>
              <a:tr h="522763">
                <a:tc>
                  <a:txBody>
                    <a:bodyPr/>
                    <a:lstStyle/>
                    <a:p>
                      <a:r>
                        <a:rPr lang="ru-RU" sz="1200" dirty="0" smtClean="0"/>
                        <a:t>Разработка и изготовление памяток и иных информационных материалов профилактической направленности</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72124">
                <a:tc>
                  <a:txBody>
                    <a:bodyPr/>
                    <a:lstStyle/>
                    <a:p>
                      <a:r>
                        <a:rPr lang="ru-RU" sz="1200" dirty="0" smtClean="0"/>
                        <a:t>Приобретение и установка в местах с массовым посещением граждан, информационных</a:t>
                      </a:r>
                      <a:r>
                        <a:rPr lang="ru-RU" sz="1200" baseline="0" dirty="0" smtClean="0"/>
                        <a:t> стендов (баннеров), с указанием адреса расположения участкового пункта полиции, дней и времени приема граждан, контактных телефонов</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c>
                  <a:txBody>
                    <a:bodyPr/>
                    <a:lstStyle/>
                    <a:p>
                      <a:r>
                        <a:rPr lang="ru-RU" sz="1200" dirty="0" smtClean="0"/>
                        <a:t>10</a:t>
                      </a:r>
                      <a:endParaRPr lang="ru-RU" sz="1200" dirty="0"/>
                    </a:p>
                  </a:txBody>
                  <a:tcPr/>
                </a:tc>
              </a:tr>
              <a:tr h="522763">
                <a:tc>
                  <a:txBody>
                    <a:bodyPr/>
                    <a:lstStyle/>
                    <a:p>
                      <a:r>
                        <a:rPr lang="ru-RU" sz="1200" dirty="0" smtClean="0"/>
                        <a:t>Эксплуатация, совершенствование аппаратно-программного</a:t>
                      </a:r>
                      <a:r>
                        <a:rPr lang="ru-RU" sz="1200" baseline="0" dirty="0" smtClean="0"/>
                        <a:t> комплекса «безопасный город»</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661067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0"/>
            <a:ext cx="8568952" cy="7647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«ОСНОВНЫЕ МЕРОПРИЯТИЯ ПО ПРОТИВОДЕЙСТВИЮ ПРОЯВЛЕНИЙ ТЕРРОРИЗМА И ЭКСТРЕМИЗМА НА ТЕРРИТОРИИ МО «ТАХТАМУКАЙСКИЙ РАЙОН»НА 2019-2024 ГГ.»</a:t>
            </a:r>
            <a:br>
              <a:rPr lang="ru-RU" sz="1200" dirty="0" smtClean="0"/>
            </a:br>
            <a:r>
              <a:rPr lang="ru-RU" sz="1200" dirty="0" smtClean="0"/>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824643442"/>
              </p:ext>
            </p:extLst>
          </p:nvPr>
        </p:nvGraphicFramePr>
        <p:xfrm>
          <a:off x="6444208" y="836712"/>
          <a:ext cx="2592288" cy="2008505"/>
        </p:xfrm>
        <a:graphic>
          <a:graphicData uri="http://schemas.openxmlformats.org/drawingml/2006/table">
            <a:tbl>
              <a:tblPr firstRow="1" bandRow="1">
                <a:tableStyleId>{5C22544A-7EE6-4342-B048-85BDC9FD1C3A}</a:tableStyleId>
              </a:tblPr>
              <a:tblGrid>
                <a:gridCol w="1584176"/>
                <a:gridCol w="1008112"/>
              </a:tblGrid>
              <a:tr h="189289">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2 186,0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2021</a:t>
                      </a:r>
                      <a:r>
                        <a:rPr lang="ru-RU" sz="1400" baseline="0" dirty="0" smtClean="0"/>
                        <a:t>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2022 год</a:t>
                      </a:r>
                      <a:endParaRPr lang="ru-RU" sz="1400" dirty="0"/>
                    </a:p>
                  </a:txBody>
                  <a:tcPr/>
                </a:tc>
                <a:tc>
                  <a:txBody>
                    <a:bodyPr/>
                    <a:lstStyle/>
                    <a:p>
                      <a:r>
                        <a:rPr lang="ru-RU" sz="1400" dirty="0" smtClean="0"/>
                        <a:t>1 637,0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1 637,0</a:t>
                      </a:r>
                      <a:endParaRPr lang="ru-RU" sz="1400" dirty="0"/>
                    </a:p>
                  </a:txBody>
                  <a:tcPr/>
                </a:tc>
              </a:tr>
            </a:tbl>
          </a:graphicData>
        </a:graphic>
      </p:graphicFrame>
      <p:sp>
        <p:nvSpPr>
          <p:cNvPr id="4" name="Объект 3"/>
          <p:cNvSpPr txBox="1">
            <a:spLocks/>
          </p:cNvSpPr>
          <p:nvPr/>
        </p:nvSpPr>
        <p:spPr>
          <a:xfrm>
            <a:off x="827584" y="764704"/>
            <a:ext cx="561662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dirty="0" smtClean="0"/>
              <a:t>В современных условиях все чаще создается угроза перехода террористических актов из гипотетической области в область реальных чрезвычайных ситуаций, ввиду активизации деятельности международного терроризма. Сохраняющаяся тенденция к усилению криминализации негативно сказывается на общественно-социальной и экономической обстановке района, на обеспечение личной безопасности граждан.</a:t>
            </a:r>
          </a:p>
          <a:p>
            <a:pPr algn="just" fontAlgn="auto"/>
            <a:r>
              <a:rPr lang="ru-RU" sz="1200" b="1" dirty="0" smtClean="0"/>
              <a:t>ЗАДАЧИ: </a:t>
            </a:r>
            <a:r>
              <a:rPr lang="ru-RU" sz="1200" dirty="0" smtClean="0"/>
              <a:t>разработка и принятие мер комплексных мер по совершенствованию обеспечения безопасности </a:t>
            </a:r>
            <a:r>
              <a:rPr lang="ru-RU" sz="1200" dirty="0" err="1" smtClean="0"/>
              <a:t>Тахтамукайского</a:t>
            </a:r>
            <a:r>
              <a:rPr lang="ru-RU" sz="1200" dirty="0" smtClean="0"/>
              <a:t> района.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249157274"/>
              </p:ext>
            </p:extLst>
          </p:nvPr>
        </p:nvGraphicFramePr>
        <p:xfrm>
          <a:off x="755576" y="3284984"/>
          <a:ext cx="7920879" cy="2432411"/>
        </p:xfrm>
        <a:graphic>
          <a:graphicData uri="http://schemas.openxmlformats.org/drawingml/2006/table">
            <a:tbl>
              <a:tblPr firstRow="1" bandRow="1">
                <a:tableStyleId>{5C22544A-7EE6-4342-B048-85BDC9FD1C3A}</a:tableStyleId>
              </a:tblPr>
              <a:tblGrid>
                <a:gridCol w="3312367"/>
                <a:gridCol w="1080120"/>
                <a:gridCol w="1008112"/>
                <a:gridCol w="936104"/>
                <a:gridCol w="720080"/>
                <a:gridCol w="864096"/>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2020 год (факт)</a:t>
                      </a:r>
                      <a:endParaRPr lang="ru-RU" sz="1200" dirty="0"/>
                    </a:p>
                  </a:txBody>
                  <a:tcPr/>
                </a:tc>
                <a:tc>
                  <a:txBody>
                    <a:bodyPr/>
                    <a:lstStyle/>
                    <a:p>
                      <a:pPr algn="ctr"/>
                      <a:r>
                        <a:rPr lang="ru-RU" sz="1200" dirty="0" smtClean="0"/>
                        <a:t>2021 год (план)</a:t>
                      </a:r>
                      <a:endParaRPr lang="ru-RU" sz="1200" dirty="0"/>
                    </a:p>
                  </a:txBody>
                  <a:tcPr/>
                </a:tc>
                <a:tc>
                  <a:txBody>
                    <a:bodyPr/>
                    <a:lstStyle/>
                    <a:p>
                      <a:pPr algn="ctr"/>
                      <a:r>
                        <a:rPr lang="ru-RU" sz="1200" dirty="0" smtClean="0"/>
                        <a:t>2022 год</a:t>
                      </a:r>
                      <a:endParaRPr lang="ru-RU" sz="1200" dirty="0"/>
                    </a:p>
                  </a:txBody>
                  <a:tcPr/>
                </a:tc>
                <a:tc>
                  <a:txBody>
                    <a:bodyPr/>
                    <a:lstStyle/>
                    <a:p>
                      <a:pPr algn="ctr"/>
                      <a:r>
                        <a:rPr lang="ru-RU" sz="1200" dirty="0" smtClean="0"/>
                        <a:t>2023 год</a:t>
                      </a:r>
                      <a:endParaRPr lang="ru-RU" sz="1200" dirty="0"/>
                    </a:p>
                  </a:txBody>
                  <a:tcPr/>
                </a:tc>
                <a:tc>
                  <a:txBody>
                    <a:bodyPr/>
                    <a:lstStyle/>
                    <a:p>
                      <a:pPr algn="ctr"/>
                      <a:r>
                        <a:rPr lang="ru-RU" sz="1200" dirty="0" smtClean="0"/>
                        <a:t>2024 год</a:t>
                      </a:r>
                      <a:endParaRPr lang="ru-RU" sz="1200" dirty="0"/>
                    </a:p>
                  </a:txBody>
                  <a:tcPr/>
                </a:tc>
              </a:tr>
              <a:tr h="522763">
                <a:tc>
                  <a:txBody>
                    <a:bodyPr/>
                    <a:lstStyle/>
                    <a:p>
                      <a:r>
                        <a:rPr lang="ru-RU" sz="1200" dirty="0" smtClean="0"/>
                        <a:t>Эвакуационные тренировки</a:t>
                      </a:r>
                      <a:endParaRPr lang="ru-RU" sz="1200" dirty="0"/>
                    </a:p>
                  </a:txBody>
                  <a:tcPr/>
                </a:tc>
                <a:tc>
                  <a:txBody>
                    <a:bodyPr/>
                    <a:lstStyle/>
                    <a:p>
                      <a:r>
                        <a:rPr lang="ru-RU" sz="1200" dirty="0" smtClean="0"/>
                        <a:t>-</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r>
              <a:tr h="672124">
                <a:tc>
                  <a:txBody>
                    <a:bodyPr/>
                    <a:lstStyle/>
                    <a:p>
                      <a:r>
                        <a:rPr lang="ru-RU" sz="1200" dirty="0" smtClean="0"/>
                        <a:t>Проведение дней национальных культур</a:t>
                      </a:r>
                      <a:endParaRPr lang="ru-RU" sz="1200" dirty="0"/>
                    </a:p>
                  </a:txBody>
                  <a:tcPr/>
                </a:tc>
                <a:tc>
                  <a:txBody>
                    <a:bodyPr/>
                    <a:lstStyle/>
                    <a:p>
                      <a:r>
                        <a:rPr lang="ru-RU" sz="1200" dirty="0" smtClean="0"/>
                        <a:t>1</a:t>
                      </a:r>
                      <a:endParaRPr lang="ru-RU" sz="1200" dirty="0"/>
                    </a:p>
                  </a:txBody>
                  <a:tcPr/>
                </a:tc>
                <a:tc>
                  <a:txBody>
                    <a:bodyPr/>
                    <a:lstStyle/>
                    <a:p>
                      <a:r>
                        <a:rPr lang="ru-RU" sz="1200" dirty="0" smtClean="0"/>
                        <a:t>3</a:t>
                      </a:r>
                      <a:endParaRPr lang="ru-RU" sz="1200" dirty="0"/>
                    </a:p>
                  </a:txBody>
                  <a:tcPr/>
                </a:tc>
                <a:tc>
                  <a:txBody>
                    <a:bodyPr/>
                    <a:lstStyle/>
                    <a:p>
                      <a:r>
                        <a:rPr lang="ru-RU" sz="1200" dirty="0" smtClean="0"/>
                        <a:t>3</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522763">
                <a:tc>
                  <a:txBody>
                    <a:bodyPr/>
                    <a:lstStyle/>
                    <a:p>
                      <a:r>
                        <a:rPr lang="ru-RU" sz="1200" dirty="0" smtClean="0"/>
                        <a:t>Проведение тематических выставок литературы по противодействию этническому и религиозному экстремизму</a:t>
                      </a:r>
                      <a:endParaRPr lang="ru-RU" sz="1200" dirty="0"/>
                    </a:p>
                  </a:txBody>
                  <a:tcPr/>
                </a:tc>
                <a:tc>
                  <a:txBody>
                    <a:bodyPr/>
                    <a:lstStyle/>
                    <a:p>
                      <a:r>
                        <a:rPr lang="ru-RU" sz="1200" dirty="0" smtClean="0"/>
                        <a:t>7</a:t>
                      </a:r>
                      <a:endParaRPr lang="ru-RU" sz="1200" dirty="0"/>
                    </a:p>
                  </a:txBody>
                  <a:tcPr/>
                </a:tc>
                <a:tc>
                  <a:txBody>
                    <a:bodyPr/>
                    <a:lstStyle/>
                    <a:p>
                      <a:r>
                        <a:rPr lang="ru-RU" sz="1200" dirty="0" smtClean="0"/>
                        <a:t>11</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a:t>
                      </a:r>
                      <a:endParaRPr lang="ru-RU" sz="1200" dirty="0"/>
                    </a:p>
                  </a:txBody>
                  <a:tcPr/>
                </a:tc>
                <a:tc>
                  <a:txBody>
                    <a:bodyPr/>
                    <a:lstStyle/>
                    <a:p>
                      <a:r>
                        <a:rPr lang="ru-RU" sz="1200" dirty="0" smtClean="0"/>
                        <a:t>13</a:t>
                      </a:r>
                      <a:endParaRPr lang="ru-RU" sz="1200" dirty="0"/>
                    </a:p>
                  </a:txBody>
                  <a:tcPr/>
                </a:tc>
              </a:tr>
            </a:tbl>
          </a:graphicData>
        </a:graphic>
      </p:graphicFrame>
    </p:spTree>
    <p:extLst>
      <p:ext uri="{BB962C8B-B14F-4D97-AF65-F5344CB8AC3E}">
        <p14:creationId xmlns:p14="http://schemas.microsoft.com/office/powerpoint/2010/main" val="2923165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«Комплексные меры противодействия злоупотреблению наркотиками и их незаконному обороту на территории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055759691"/>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150,0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для приостановления роста употребления наркотиков и их незаконного оборота; поэтапное сокращение распространения наркомании и связанных с ней преступности и правонарушений до уровня минимальной опасности для общества; профилактика потребления наркотиков различными категориями населения, прежде всего молодежью и несовершеннолетними.</a:t>
            </a:r>
            <a:endParaRPr lang="ru-RU" sz="1200" b="1" dirty="0" smtClean="0"/>
          </a:p>
          <a:p>
            <a:pPr fontAlgn="auto"/>
            <a:r>
              <a:rPr lang="ru-RU" sz="1200" b="1" dirty="0" smtClean="0"/>
              <a:t>ЗАДАЧИ: </a:t>
            </a:r>
            <a:r>
              <a:rPr lang="ru-RU" sz="1200" dirty="0" smtClean="0"/>
              <a:t>проведение профилактических мероприятий по сокращению незаконного потребления наркотиков; ограничение доступности наркотиков, находящихся в незаконном обороте; формирование в молодежной среде установки на ведение здорового образа жизни.</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14088044"/>
              </p:ext>
            </p:extLst>
          </p:nvPr>
        </p:nvGraphicFramePr>
        <p:xfrm>
          <a:off x="34349" y="3429000"/>
          <a:ext cx="9143998" cy="2306538"/>
        </p:xfrm>
        <a:graphic>
          <a:graphicData uri="http://schemas.openxmlformats.org/drawingml/2006/table">
            <a:tbl>
              <a:tblPr firstRow="1" bandRow="1">
                <a:tableStyleId>{5C22544A-7EE6-4342-B048-85BDC9FD1C3A}</a:tableStyleId>
              </a:tblPr>
              <a:tblGrid>
                <a:gridCol w="4177611"/>
                <a:gridCol w="1080120"/>
                <a:gridCol w="1080120"/>
                <a:gridCol w="864096"/>
                <a:gridCol w="936104"/>
                <a:gridCol w="1005947"/>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2024год</a:t>
                      </a:r>
                      <a:endParaRPr lang="ru-RU" sz="1400" dirty="0"/>
                    </a:p>
                  </a:txBody>
                  <a:tcPr/>
                </a:tc>
              </a:tr>
              <a:tr h="721221">
                <a:tc>
                  <a:txBody>
                    <a:bodyPr/>
                    <a:lstStyle/>
                    <a:p>
                      <a:r>
                        <a:rPr lang="ru-RU" sz="1100" dirty="0" smtClean="0"/>
                        <a:t>Доля подростков</a:t>
                      </a:r>
                      <a:r>
                        <a:rPr lang="ru-RU" sz="1100" baseline="0" dirty="0" smtClean="0"/>
                        <a:t> и молодежи в возрасте от 11 до 24 лет, вовлеченных в профилактические мероприятия (%)</a:t>
                      </a:r>
                      <a:endParaRPr lang="ru-RU" sz="1100" dirty="0"/>
                    </a:p>
                  </a:txBody>
                  <a:tcPr/>
                </a:tc>
                <a:tc>
                  <a:txBody>
                    <a:bodyPr/>
                    <a:lstStyle/>
                    <a:p>
                      <a:r>
                        <a:rPr lang="ru-RU" sz="1200" dirty="0" smtClean="0"/>
                        <a:t>50</a:t>
                      </a:r>
                      <a:endParaRPr lang="ru-RU" sz="1200" dirty="0"/>
                    </a:p>
                  </a:txBody>
                  <a:tcPr/>
                </a:tc>
                <a:tc>
                  <a:txBody>
                    <a:bodyPr/>
                    <a:lstStyle/>
                    <a:p>
                      <a:r>
                        <a:rPr lang="ru-RU" sz="1200" dirty="0" smtClean="0"/>
                        <a:t>60</a:t>
                      </a:r>
                      <a:endParaRPr lang="ru-RU" sz="1200" dirty="0"/>
                    </a:p>
                  </a:txBody>
                  <a:tcPr/>
                </a:tc>
                <a:tc>
                  <a:txBody>
                    <a:bodyPr/>
                    <a:lstStyle/>
                    <a:p>
                      <a:r>
                        <a:rPr lang="ru-RU" sz="1200" dirty="0" smtClean="0"/>
                        <a:t>60</a:t>
                      </a:r>
                      <a:endParaRPr lang="ru-RU" sz="1200" dirty="0"/>
                    </a:p>
                  </a:txBody>
                  <a:tcPr/>
                </a:tc>
                <a:tc>
                  <a:txBody>
                    <a:bodyPr/>
                    <a:lstStyle/>
                    <a:p>
                      <a:r>
                        <a:rPr lang="ru-RU" sz="1200" dirty="0" smtClean="0"/>
                        <a:t>70</a:t>
                      </a:r>
                      <a:endParaRPr lang="ru-RU" sz="1200" dirty="0"/>
                    </a:p>
                  </a:txBody>
                  <a:tcPr/>
                </a:tc>
                <a:tc>
                  <a:txBody>
                    <a:bodyPr/>
                    <a:lstStyle/>
                    <a:p>
                      <a:r>
                        <a:rPr lang="ru-RU" sz="1200" dirty="0" smtClean="0"/>
                        <a:t>80</a:t>
                      </a:r>
                      <a:endParaRPr lang="ru-RU" sz="1200" dirty="0"/>
                    </a:p>
                  </a:txBody>
                  <a:tcPr/>
                </a:tc>
              </a:tr>
              <a:tr h="721221">
                <a:tc>
                  <a:txBody>
                    <a:bodyPr/>
                    <a:lstStyle/>
                    <a:p>
                      <a:r>
                        <a:rPr lang="ru-RU" sz="1100" dirty="0" smtClean="0"/>
                        <a:t>Количество антинаркотических мероприятий по сокращению незаконного потребления наркотиков</a:t>
                      </a:r>
                      <a:endParaRPr lang="ru-RU" sz="1100" dirty="0"/>
                    </a:p>
                  </a:txBody>
                  <a:tcPr/>
                </a:tc>
                <a:tc>
                  <a:txBody>
                    <a:bodyPr/>
                    <a:lstStyle/>
                    <a:p>
                      <a:r>
                        <a:rPr lang="ru-RU" sz="1200" dirty="0" smtClean="0"/>
                        <a:t>30</a:t>
                      </a:r>
                      <a:endParaRPr lang="ru-RU" sz="1200" dirty="0"/>
                    </a:p>
                  </a:txBody>
                  <a:tcPr/>
                </a:tc>
                <a:tc>
                  <a:txBody>
                    <a:bodyPr/>
                    <a:lstStyle/>
                    <a:p>
                      <a:r>
                        <a:rPr lang="ru-RU" sz="1200" dirty="0" smtClean="0"/>
                        <a:t>45</a:t>
                      </a:r>
                      <a:endParaRPr lang="ru-RU" sz="1200" dirty="0"/>
                    </a:p>
                  </a:txBody>
                  <a:tcPr/>
                </a:tc>
                <a:tc>
                  <a:txBody>
                    <a:bodyPr/>
                    <a:lstStyle/>
                    <a:p>
                      <a:r>
                        <a:rPr lang="ru-RU" sz="1200" dirty="0" smtClean="0"/>
                        <a:t>45</a:t>
                      </a:r>
                      <a:endParaRPr lang="ru-RU" sz="1200" dirty="0"/>
                    </a:p>
                  </a:txBody>
                  <a:tcPr/>
                </a:tc>
                <a:tc>
                  <a:txBody>
                    <a:bodyPr/>
                    <a:lstStyle/>
                    <a:p>
                      <a:r>
                        <a:rPr lang="ru-RU" sz="1200" dirty="0" smtClean="0"/>
                        <a:t>50</a:t>
                      </a:r>
                      <a:endParaRPr lang="ru-RU" sz="1200" dirty="0"/>
                    </a:p>
                  </a:txBody>
                  <a:tcPr/>
                </a:tc>
                <a:tc>
                  <a:txBody>
                    <a:bodyPr/>
                    <a:lstStyle/>
                    <a:p>
                      <a:r>
                        <a:rPr lang="ru-RU" sz="1200" dirty="0" smtClean="0"/>
                        <a:t>55</a:t>
                      </a:r>
                      <a:endParaRPr lang="ru-RU" sz="1200" dirty="0"/>
                    </a:p>
                  </a:txBody>
                  <a:tcPr/>
                </a:tc>
              </a:tr>
            </a:tbl>
          </a:graphicData>
        </a:graphic>
      </p:graphicFrame>
    </p:spTree>
    <p:extLst>
      <p:ext uri="{BB962C8B-B14F-4D97-AF65-F5344CB8AC3E}">
        <p14:creationId xmlns:p14="http://schemas.microsoft.com/office/powerpoint/2010/main" val="598097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БЕЗОПАСНОСТИ ДОРОЖНОГО ДВИЖЕНИЯ В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4199982390"/>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269,0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430,0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110,0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110,0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110,0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охраны жизни, здоровья граждан и их общества, повышение гарантий их законных прав на безопасные условия движения на дорогах </a:t>
            </a:r>
            <a:r>
              <a:rPr lang="ru-RU" sz="1200" dirty="0" err="1" smtClean="0"/>
              <a:t>Тахтамукайского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предупреждение опасного поведения участников дорожного движения и повышения надежности водителей транспортных средств; совершенствование требований, касающихся конструктивной и эксплуатационной безопасности транспортных средств и механизмов их реализации; разработка и применение эффективных схем, методов и средств организации  дорожного движения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615819802"/>
              </p:ext>
            </p:extLst>
          </p:nvPr>
        </p:nvGraphicFramePr>
        <p:xfrm>
          <a:off x="684651" y="3429000"/>
          <a:ext cx="7702690" cy="3098626"/>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2024год</a:t>
                      </a:r>
                      <a:endParaRPr lang="ru-RU" sz="1400" dirty="0"/>
                    </a:p>
                  </a:txBody>
                  <a:tcPr/>
                </a:tc>
              </a:tr>
              <a:tr h="288032">
                <a:tc>
                  <a:txBody>
                    <a:bodyPr/>
                    <a:lstStyle/>
                    <a:p>
                      <a:r>
                        <a:rPr lang="ru-RU" sz="1100" dirty="0" smtClean="0"/>
                        <a:t>Проведение акции</a:t>
                      </a:r>
                      <a:r>
                        <a:rPr lang="ru-RU" sz="1100" baseline="0" dirty="0" smtClean="0"/>
                        <a:t> «Безопасное колесо»</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04056">
                <a:tc>
                  <a:txBody>
                    <a:bodyPr/>
                    <a:lstStyle/>
                    <a:p>
                      <a:r>
                        <a:rPr lang="ru-RU" sz="1100" dirty="0" smtClean="0"/>
                        <a:t>Проведение акции «Посвящение первоклассников в пешеходы»</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721221">
                <a:tc>
                  <a:txBody>
                    <a:bodyPr/>
                    <a:lstStyle/>
                    <a:p>
                      <a:r>
                        <a:rPr lang="ru-RU" sz="1100" dirty="0" smtClean="0"/>
                        <a:t>Разработка комплексной схемы</a:t>
                      </a:r>
                      <a:r>
                        <a:rPr lang="ru-RU" sz="1100" baseline="0" dirty="0" smtClean="0"/>
                        <a:t> организации дорожного движения на территории МО «</a:t>
                      </a:r>
                      <a:r>
                        <a:rPr lang="ru-RU" sz="1100" baseline="0" dirty="0" err="1" smtClean="0"/>
                        <a:t>Тахтамукайский</a:t>
                      </a:r>
                      <a:r>
                        <a:rPr lang="ru-RU" sz="1100" baseline="0" dirty="0" smtClean="0"/>
                        <a:t> район»</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Баннеры для наглядной агитации безопасности дорожного движения</a:t>
                      </a:r>
                      <a:endParaRPr lang="ru-RU" sz="11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1964026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«САНИТАРНОЕ И ЭКОЛОГИЧЕСКОЕ БЛАГОПОЛУЧИЕ   МО «</a:t>
            </a:r>
            <a:r>
              <a:rPr lang="ru-RU" sz="1200" dirty="0" err="1" smtClean="0"/>
              <a:t>Тахтамукайский</a:t>
            </a:r>
            <a:r>
              <a:rPr lang="ru-RU" sz="1200" dirty="0" smtClean="0"/>
              <a:t>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2494354"/>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3 444,0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3</a:t>
                      </a:r>
                      <a:r>
                        <a:rPr lang="ru-RU" sz="1200" baseline="0" dirty="0" smtClean="0"/>
                        <a:t> 075,0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75,0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75,0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санитарного и экологического состояния на территории </a:t>
            </a:r>
            <a:r>
              <a:rPr lang="ru-RU" sz="1200" dirty="0" err="1"/>
              <a:t>Т</a:t>
            </a:r>
            <a:r>
              <a:rPr lang="ru-RU" sz="1200" dirty="0" err="1" smtClean="0"/>
              <a:t>ахтамукайского</a:t>
            </a:r>
            <a:r>
              <a:rPr lang="ru-RU" sz="1200" dirty="0" smtClean="0"/>
              <a:t> района</a:t>
            </a:r>
            <a:endParaRPr lang="ru-RU" sz="1200" b="1" dirty="0" smtClean="0"/>
          </a:p>
          <a:p>
            <a:pPr fontAlgn="auto"/>
            <a:r>
              <a:rPr lang="ru-RU" sz="1200" b="1" dirty="0" smtClean="0"/>
              <a:t>ЗАДАЧИ: </a:t>
            </a:r>
            <a:r>
              <a:rPr lang="ru-RU" sz="1200" dirty="0" smtClean="0"/>
              <a:t>проведение санитарно-экологических экспертиз на выявление факторов негативно влияющих на окружающую среду; пропаганда правил обращения с отходами и окружающей средой.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686273724"/>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721221">
                <a:tc>
                  <a:txBody>
                    <a:bodyPr/>
                    <a:lstStyle/>
                    <a:p>
                      <a:r>
                        <a:rPr lang="ru-RU" sz="1100" dirty="0" smtClean="0"/>
                        <a:t>Разработка проектно-сметной документации на ликвидацию</a:t>
                      </a:r>
                      <a:r>
                        <a:rPr lang="ru-RU" sz="1100" baseline="0" dirty="0" smtClean="0"/>
                        <a:t> и рекультивацию объекта полигон ТБО  в </a:t>
                      </a:r>
                      <a:r>
                        <a:rPr lang="ru-RU" sz="1100" baseline="0" dirty="0" err="1" smtClean="0"/>
                        <a:t>пгт.Энем</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Приобретение баннеров для наглядной</a:t>
                      </a:r>
                      <a:r>
                        <a:rPr lang="ru-RU" sz="1100" baseline="0" dirty="0" smtClean="0"/>
                        <a:t> агитации аккуратного обращения с окружающей средой</a:t>
                      </a:r>
                      <a:endParaRPr lang="ru-RU" sz="11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c>
                  <a:txBody>
                    <a:bodyPr/>
                    <a:lstStyle/>
                    <a:p>
                      <a:r>
                        <a:rPr lang="ru-RU" sz="1200" dirty="0" smtClean="0"/>
                        <a:t>6</a:t>
                      </a:r>
                      <a:endParaRPr lang="ru-RU" sz="1200" dirty="0"/>
                    </a:p>
                  </a:txBody>
                  <a:tcPr/>
                </a:tc>
              </a:tr>
            </a:tbl>
          </a:graphicData>
        </a:graphic>
      </p:graphicFrame>
    </p:spTree>
    <p:extLst>
      <p:ext uri="{BB962C8B-B14F-4D97-AF65-F5344CB8AC3E}">
        <p14:creationId xmlns:p14="http://schemas.microsoft.com/office/powerpoint/2010/main" val="3257799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«ПРОФИЛАКТИКА БЕЗНАДЗОРНОСТИ И ПРАВОНАРУШЕНИЙ СРЕДИ НЕСОВЕРШЕНОЛЕТНИХ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569356455"/>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150,0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200,0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98554021"/>
              </p:ext>
            </p:extLst>
          </p:nvPr>
        </p:nvGraphicFramePr>
        <p:xfrm>
          <a:off x="684651" y="3429000"/>
          <a:ext cx="7702690" cy="266543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2024год</a:t>
                      </a:r>
                      <a:endParaRPr lang="ru-RU" sz="1400" dirty="0"/>
                    </a:p>
                  </a:txBody>
                  <a:tcPr/>
                </a:tc>
              </a:tr>
              <a:tr h="576064">
                <a:tc>
                  <a:txBody>
                    <a:bodyPr/>
                    <a:lstStyle/>
                    <a:p>
                      <a:r>
                        <a:rPr lang="ru-RU" sz="1100" dirty="0" smtClean="0"/>
                        <a:t>Количество детей,</a:t>
                      </a:r>
                      <a:r>
                        <a:rPr lang="ru-RU" sz="1100" baseline="0" dirty="0" smtClean="0"/>
                        <a:t> привлеченных дополнительно к занятиям в кружках по месту жительства</a:t>
                      </a:r>
                      <a:endParaRPr lang="ru-RU" sz="1100" dirty="0"/>
                    </a:p>
                  </a:txBody>
                  <a:tcPr/>
                </a:tc>
                <a:tc>
                  <a:txBody>
                    <a:bodyPr/>
                    <a:lstStyle/>
                    <a:p>
                      <a:r>
                        <a:rPr lang="ru-RU" sz="1200" dirty="0" smtClean="0"/>
                        <a:t>49</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504056">
                <a:tc>
                  <a:txBody>
                    <a:bodyPr/>
                    <a:lstStyle/>
                    <a:p>
                      <a:r>
                        <a:rPr lang="ru-RU" sz="1100" dirty="0" smtClean="0"/>
                        <a:t>Уровень преступности среди несовершеннолетних</a:t>
                      </a:r>
                      <a:endParaRPr lang="ru-RU" sz="1100" dirty="0"/>
                    </a:p>
                  </a:txBody>
                  <a:tcPr/>
                </a:tc>
                <a:tc>
                  <a:txBody>
                    <a:bodyPr/>
                    <a:lstStyle/>
                    <a:p>
                      <a:r>
                        <a:rPr lang="ru-RU" sz="1200" dirty="0" smtClean="0"/>
                        <a:t>8</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r h="721221">
                <a:tc>
                  <a:txBody>
                    <a:bodyPr/>
                    <a:lstStyle/>
                    <a:p>
                      <a:r>
                        <a:rPr lang="ru-RU" sz="1100" dirty="0" smtClean="0"/>
                        <a:t>Количество мест для трудовой занятости подростков</a:t>
                      </a:r>
                      <a:endParaRPr lang="ru-RU" sz="1100" dirty="0"/>
                    </a:p>
                  </a:txBody>
                  <a:tcPr/>
                </a:tc>
                <a:tc>
                  <a:txBody>
                    <a:bodyPr/>
                    <a:lstStyle/>
                    <a:p>
                      <a:r>
                        <a:rPr lang="ru-RU" sz="1200" dirty="0" smtClean="0"/>
                        <a:t>8</a:t>
                      </a:r>
                      <a:endParaRPr lang="ru-RU" sz="1200" dirty="0"/>
                    </a:p>
                  </a:txBody>
                  <a:tcPr/>
                </a:tc>
                <a:tc>
                  <a:txBody>
                    <a:bodyPr/>
                    <a:lstStyle/>
                    <a:p>
                      <a:r>
                        <a:rPr lang="ru-RU" sz="1200" dirty="0" smtClean="0"/>
                        <a:t>10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768287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«ЭНЕРГОСБЕРЕЖЕНИЕ И  ЭНЕРГОЭФФЕКТИВНОСТЬ НА ОБЪЕКТАХ СОЦИАЛЬНОЙ СФЕРЫ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42711044"/>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466,0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300,0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443,0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снижение удельных показателей потребления электрической энергии и воды; сокращение потерь энергоресурсов; сокращение расхода бюджетных средств на энергоресурсы и т.д.</a:t>
            </a:r>
            <a:endParaRPr lang="ru-RU" sz="1200" b="1" dirty="0" smtClean="0"/>
          </a:p>
          <a:p>
            <a:pPr fontAlgn="auto"/>
            <a:r>
              <a:rPr lang="ru-RU" sz="1200" b="1" dirty="0" smtClean="0"/>
              <a:t>ЗАДАЧИ: </a:t>
            </a:r>
            <a:r>
              <a:rPr lang="ru-RU" sz="1200" dirty="0" smtClean="0"/>
              <a:t>активная пропаганда </a:t>
            </a:r>
            <a:r>
              <a:rPr lang="ru-RU" sz="1200" dirty="0" err="1" smtClean="0"/>
              <a:t>энерго</a:t>
            </a:r>
            <a:r>
              <a:rPr lang="ru-RU" sz="1200" dirty="0" smtClean="0"/>
              <a:t>- и ресурсосбережения среди населения и других групп потребителей.</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914613257"/>
              </p:ext>
            </p:extLst>
          </p:nvPr>
        </p:nvGraphicFramePr>
        <p:xfrm>
          <a:off x="684651" y="3429000"/>
          <a:ext cx="7702690" cy="25934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Удельный расход</a:t>
                      </a:r>
                      <a:r>
                        <a:rPr lang="ru-RU" sz="1100" baseline="0" dirty="0" smtClean="0"/>
                        <a:t> электроэнергии  (кВт/</a:t>
                      </a:r>
                      <a:r>
                        <a:rPr lang="ru-RU" sz="1100" baseline="0" dirty="0" err="1" smtClean="0"/>
                        <a:t>кв</a:t>
                      </a:r>
                      <a:r>
                        <a:rPr lang="ru-RU" sz="1100" baseline="0" dirty="0" smtClean="0"/>
                        <a:t>)</a:t>
                      </a:r>
                      <a:endParaRPr lang="ru-RU" sz="1100" dirty="0"/>
                    </a:p>
                  </a:txBody>
                  <a:tcPr/>
                </a:tc>
                <a:tc>
                  <a:txBody>
                    <a:bodyPr/>
                    <a:lstStyle/>
                    <a:p>
                      <a:r>
                        <a:rPr lang="ru-RU" sz="1200" dirty="0" smtClean="0"/>
                        <a:t>36000</a:t>
                      </a:r>
                      <a:endParaRPr lang="ru-RU" sz="1200" dirty="0"/>
                    </a:p>
                  </a:txBody>
                  <a:tcPr/>
                </a:tc>
                <a:tc>
                  <a:txBody>
                    <a:bodyPr/>
                    <a:lstStyle/>
                    <a:p>
                      <a:r>
                        <a:rPr lang="ru-RU" sz="1200" dirty="0" smtClean="0"/>
                        <a:t>14000</a:t>
                      </a:r>
                      <a:endParaRPr lang="ru-RU" sz="1200" dirty="0"/>
                    </a:p>
                  </a:txBody>
                  <a:tcPr/>
                </a:tc>
                <a:tc>
                  <a:txBody>
                    <a:bodyPr/>
                    <a:lstStyle/>
                    <a:p>
                      <a:r>
                        <a:rPr lang="ru-RU" sz="1200" dirty="0" smtClean="0"/>
                        <a:t>56000</a:t>
                      </a:r>
                      <a:endParaRPr lang="ru-RU" sz="1200" dirty="0"/>
                    </a:p>
                  </a:txBody>
                  <a:tcPr/>
                </a:tc>
                <a:tc>
                  <a:txBody>
                    <a:bodyPr/>
                    <a:lstStyle/>
                    <a:p>
                      <a:r>
                        <a:rPr lang="ru-RU" sz="1200" dirty="0" smtClean="0"/>
                        <a:t>59000</a:t>
                      </a:r>
                      <a:endParaRPr lang="ru-RU" sz="1200" dirty="0"/>
                    </a:p>
                  </a:txBody>
                  <a:tcPr/>
                </a:tc>
                <a:tc>
                  <a:txBody>
                    <a:bodyPr/>
                    <a:lstStyle/>
                    <a:p>
                      <a:r>
                        <a:rPr lang="ru-RU" sz="1200" dirty="0" smtClean="0"/>
                        <a:t>59000</a:t>
                      </a:r>
                    </a:p>
                    <a:p>
                      <a:endParaRPr lang="ru-RU" sz="1200" dirty="0"/>
                    </a:p>
                  </a:txBody>
                  <a:tcPr/>
                </a:tc>
              </a:tr>
              <a:tr h="550912">
                <a:tc>
                  <a:txBody>
                    <a:bodyPr/>
                    <a:lstStyle/>
                    <a:p>
                      <a:r>
                        <a:rPr lang="ru-RU" sz="1100" dirty="0" smtClean="0"/>
                        <a:t>Удельный расход тепловой энергии </a:t>
                      </a:r>
                      <a:endParaRPr lang="ru-RU" sz="1100" dirty="0"/>
                    </a:p>
                  </a:txBody>
                  <a:tcPr/>
                </a:tc>
                <a:tc>
                  <a:txBody>
                    <a:bodyPr/>
                    <a:lstStyle/>
                    <a:p>
                      <a:r>
                        <a:rPr lang="ru-RU" sz="1200" dirty="0" smtClean="0"/>
                        <a:t>85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c>
                  <a:txBody>
                    <a:bodyPr/>
                    <a:lstStyle/>
                    <a:p>
                      <a:r>
                        <a:rPr lang="ru-RU" sz="1200" dirty="0" smtClean="0"/>
                        <a:t>425</a:t>
                      </a:r>
                      <a:endParaRPr lang="ru-RU" sz="1200" dirty="0"/>
                    </a:p>
                  </a:txBody>
                  <a:tcPr/>
                </a:tc>
              </a:tr>
              <a:tr h="721221">
                <a:tc>
                  <a:txBody>
                    <a:bodyPr/>
                    <a:lstStyle/>
                    <a:p>
                      <a:r>
                        <a:rPr lang="ru-RU" sz="1100" dirty="0" smtClean="0"/>
                        <a:t>Удельный расход холодной воды</a:t>
                      </a:r>
                      <a:endParaRPr lang="ru-RU" sz="1100" dirty="0"/>
                    </a:p>
                  </a:txBody>
                  <a:tcPr/>
                </a:tc>
                <a:tc>
                  <a:txBody>
                    <a:bodyPr/>
                    <a:lstStyle/>
                    <a:p>
                      <a:r>
                        <a:rPr lang="ru-RU" sz="1200" dirty="0" smtClean="0"/>
                        <a:t>1600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c>
                  <a:txBody>
                    <a:bodyPr/>
                    <a:lstStyle/>
                    <a:p>
                      <a:r>
                        <a:rPr lang="ru-RU" sz="1200" dirty="0" smtClean="0"/>
                        <a:t>3300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«ГАРМОНИЗАЦИЯ  МЕЖНАЦИОНАЛЬНЫХ ОТНОШЕНИЙ И РАЗВИТИЯ НАЦИОНАЛЬНЫХ КУЛЬТУР НА ТЕРРИТОРИИ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8658362"/>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100,0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гармонизации межнациональных отношений; предотвращение этнических конфликтов; поддержка и распространение идей духовного единства и межэтнического согласия и т.д.</a:t>
            </a:r>
            <a:r>
              <a:rPr lang="ru-RU" sz="1200" b="1" dirty="0" smtClean="0"/>
              <a:t> </a:t>
            </a:r>
            <a:endParaRPr lang="ru-RU" sz="1200" b="1" dirty="0"/>
          </a:p>
          <a:p>
            <a:pPr fontAlgn="auto"/>
            <a:r>
              <a:rPr lang="ru-RU" sz="1200" b="1" dirty="0" smtClean="0"/>
              <a:t>ЗАДАЧИ: </a:t>
            </a:r>
            <a:r>
              <a:rPr lang="ru-RU" sz="1200" dirty="0" smtClean="0"/>
              <a:t>развитие национальных культур народов, проживающих на территории МО «</a:t>
            </a:r>
            <a:r>
              <a:rPr lang="ru-RU" sz="1200" dirty="0" err="1" smtClean="0"/>
              <a:t>Тахтамукайский</a:t>
            </a:r>
            <a:r>
              <a:rPr lang="ru-RU" sz="1200" dirty="0" smtClean="0"/>
              <a:t> район».</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715506"/>
              </p:ext>
            </p:extLst>
          </p:nvPr>
        </p:nvGraphicFramePr>
        <p:xfrm>
          <a:off x="684651" y="3429000"/>
          <a:ext cx="7702690" cy="213622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550912">
                <a:tc>
                  <a:txBody>
                    <a:bodyPr/>
                    <a:lstStyle/>
                    <a:p>
                      <a:r>
                        <a:rPr lang="ru-RU" sz="1100" dirty="0" smtClean="0"/>
                        <a:t>Количество</a:t>
                      </a:r>
                      <a:r>
                        <a:rPr lang="ru-RU" sz="1100" baseline="0" dirty="0" smtClean="0"/>
                        <a:t> опубликованных материалов в сфере </a:t>
                      </a:r>
                      <a:r>
                        <a:rPr lang="ru-RU" sz="1100" baseline="0" dirty="0" err="1" smtClean="0"/>
                        <a:t>этноконфесиональных</a:t>
                      </a:r>
                      <a:r>
                        <a:rPr lang="ru-RU" sz="1100" baseline="0" dirty="0" smtClean="0"/>
                        <a:t> отношений</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721221">
                <a:tc>
                  <a:txBody>
                    <a:bodyPr/>
                    <a:lstStyle/>
                    <a:p>
                      <a:r>
                        <a:rPr lang="ru-RU" sz="1100" dirty="0" smtClean="0"/>
                        <a:t>Количество проведенных заседаний с участием представителей межнациональных и </a:t>
                      </a:r>
                      <a:r>
                        <a:rPr lang="ru-RU" sz="1100" dirty="0" err="1" smtClean="0"/>
                        <a:t>этноконфесиональных</a:t>
                      </a:r>
                      <a:r>
                        <a:rPr lang="ru-RU" sz="1100" dirty="0" smtClean="0"/>
                        <a:t> объединений.</a:t>
                      </a:r>
                      <a:endParaRPr lang="ru-RU" sz="11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bl>
          </a:graphicData>
        </a:graphic>
      </p:graphicFrame>
    </p:spTree>
    <p:extLst>
      <p:ext uri="{BB962C8B-B14F-4D97-AF65-F5344CB8AC3E}">
        <p14:creationId xmlns:p14="http://schemas.microsoft.com/office/powerpoint/2010/main" val="619098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«ОБЕСПЕЧЕНИЕ СОЦИАЛЬНО-ЗНАЧИМЫХ ОБЪЕКТОВ ЖИЗНЕОБЕСПЕЧЕНИЯ РЕЗЕРВНЫМИ ИСТОЧНИКАМИ ЭНЕРГОСБЕРЕЖЕНИЯ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823180757"/>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600,0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2 300,0</a:t>
                      </a:r>
                      <a:endParaRPr lang="ru-RU" sz="1200" dirty="0"/>
                    </a:p>
                  </a:txBody>
                  <a:tcPr/>
                </a:tc>
              </a:tr>
              <a:tr h="346837">
                <a:tc>
                  <a:txBody>
                    <a:bodyPr/>
                    <a:lstStyle/>
                    <a:p>
                      <a:r>
                        <a:rPr lang="ru-RU" sz="1200" dirty="0" smtClean="0"/>
                        <a:t>2021</a:t>
                      </a:r>
                      <a:r>
                        <a:rPr lang="ru-RU" sz="1200" baseline="0" dirty="0" smtClean="0"/>
                        <a:t> год</a:t>
                      </a:r>
                      <a:endParaRPr lang="ru-RU" sz="1200" dirty="0"/>
                    </a:p>
                  </a:txBody>
                  <a:tcPr/>
                </a:tc>
                <a:tc>
                  <a:txBody>
                    <a:bodyPr/>
                    <a:lstStyle/>
                    <a:p>
                      <a:r>
                        <a:rPr lang="ru-RU" sz="1200" dirty="0" smtClean="0"/>
                        <a:t>1</a:t>
                      </a:r>
                      <a:r>
                        <a:rPr lang="ru-RU" sz="1200" baseline="0" dirty="0" smtClean="0"/>
                        <a:t> 490</a:t>
                      </a:r>
                      <a:r>
                        <a:rPr lang="ru-RU" sz="1200" dirty="0" smtClean="0"/>
                        <a:t>,0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1 580,0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1 610,0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сокращение затрат муниципального бюджета и жилищно-коммунального хозяйства на ремонт и обслуживание действующих линий электропередач, их техническое обслуживание на объектах образования без нарушения надежного электроснабжения данной группы потребителей.</a:t>
            </a:r>
            <a:r>
              <a:rPr lang="ru-RU" sz="1200" b="1" dirty="0" smtClean="0"/>
              <a:t> </a:t>
            </a:r>
            <a:endParaRPr lang="ru-RU" sz="1200" b="1" dirty="0"/>
          </a:p>
          <a:p>
            <a:pPr fontAlgn="auto"/>
            <a:r>
              <a:rPr lang="ru-RU" sz="1200" b="1" dirty="0" smtClean="0"/>
              <a:t>ЗАДАЧИ: </a:t>
            </a:r>
            <a:r>
              <a:rPr lang="ru-RU" sz="1200" dirty="0" smtClean="0"/>
              <a:t>обеспечение объектов управления образования, жизнеобеспечения, обеспечивающих услугами теплоснабжения, водоснабжения и водоочистки потребителей первой категории (население), резервными источниками электроснабжения.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88171661"/>
              </p:ext>
            </p:extLst>
          </p:nvPr>
        </p:nvGraphicFramePr>
        <p:xfrm>
          <a:off x="684651" y="3429000"/>
          <a:ext cx="7702690" cy="2496269"/>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Приобретение дизельной электростанции (</a:t>
                      </a:r>
                      <a:r>
                        <a:rPr lang="ru-RU" sz="1100" dirty="0" err="1" smtClean="0"/>
                        <a:t>шт</a:t>
                      </a:r>
                      <a:r>
                        <a:rPr lang="ru-RU" sz="1100" dirty="0" smtClean="0"/>
                        <a:t>)</a:t>
                      </a:r>
                      <a:endParaRPr lang="ru-RU" sz="1100" dirty="0"/>
                    </a:p>
                  </a:txBody>
                  <a:tcPr/>
                </a:tc>
                <a:tc>
                  <a:txBody>
                    <a:bodyPr/>
                    <a:lstStyle/>
                    <a:p>
                      <a:r>
                        <a:rPr lang="ru-RU" sz="1200" dirty="0" smtClean="0"/>
                        <a:t>2</a:t>
                      </a:r>
                      <a:endParaRPr lang="ru-RU" sz="1200" dirty="0"/>
                    </a:p>
                  </a:txBody>
                  <a:tcPr/>
                </a:tc>
                <a:tc>
                  <a:txBody>
                    <a:bodyPr/>
                    <a:lstStyle/>
                    <a:p>
                      <a:r>
                        <a:rPr lang="ru-RU" sz="1200" dirty="0" smtClean="0"/>
                        <a:t>2</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550912">
                <a:tc>
                  <a:txBody>
                    <a:bodyPr/>
                    <a:lstStyle/>
                    <a:p>
                      <a:r>
                        <a:rPr lang="ru-RU" sz="1100" dirty="0" smtClean="0"/>
                        <a:t>Изготовление программы энергосбережения (</a:t>
                      </a:r>
                      <a:r>
                        <a:rPr lang="ru-RU" sz="1100" dirty="0" err="1" smtClean="0"/>
                        <a:t>шт</a:t>
                      </a:r>
                      <a:r>
                        <a:rPr lang="ru-RU" sz="1100" dirty="0" smtClean="0"/>
                        <a:t>)</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r>
                        <a:rPr lang="ru-RU" sz="1100" dirty="0" smtClean="0"/>
                        <a:t>Оборудование муниципальных учреждений окнами (</a:t>
                      </a:r>
                      <a:r>
                        <a:rPr lang="ru-RU" sz="1100" dirty="0" err="1" smtClean="0"/>
                        <a:t>шт</a:t>
                      </a:r>
                      <a:r>
                        <a:rPr lang="ru-RU" sz="1100" dirty="0" smtClean="0"/>
                        <a:t>)</a:t>
                      </a:r>
                      <a:endParaRPr lang="ru-RU" sz="11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:2019-2024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873383176"/>
              </p:ext>
            </p:extLst>
          </p:nvPr>
        </p:nvGraphicFramePr>
        <p:xfrm>
          <a:off x="6444208" y="980728"/>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2020 год (факт)</a:t>
                      </a:r>
                      <a:endParaRPr lang="ru-RU" sz="1400" dirty="0"/>
                    </a:p>
                  </a:txBody>
                  <a:tcPr/>
                </a:tc>
                <a:tc>
                  <a:txBody>
                    <a:bodyPr/>
                    <a:lstStyle/>
                    <a:p>
                      <a:r>
                        <a:rPr lang="ru-RU" sz="1400" dirty="0" smtClean="0"/>
                        <a:t>39</a:t>
                      </a:r>
                      <a:r>
                        <a:rPr lang="ru-RU" sz="1400" baseline="0" dirty="0" smtClean="0"/>
                        <a:t> 886</a:t>
                      </a:r>
                      <a:r>
                        <a:rPr lang="ru-RU" sz="1400" dirty="0" smtClean="0"/>
                        <a:t>,0</a:t>
                      </a:r>
                      <a:endParaRPr lang="ru-RU" sz="1400" dirty="0"/>
                    </a:p>
                  </a:txBody>
                  <a:tcPr/>
                </a:tc>
              </a:tr>
              <a:tr h="346837">
                <a:tc>
                  <a:txBody>
                    <a:bodyPr/>
                    <a:lstStyle/>
                    <a:p>
                      <a:r>
                        <a:rPr lang="ru-RU" sz="1400" dirty="0" smtClean="0"/>
                        <a:t>2021 год (план)</a:t>
                      </a:r>
                      <a:endParaRPr lang="ru-RU" sz="1400" dirty="0"/>
                    </a:p>
                  </a:txBody>
                  <a:tcPr/>
                </a:tc>
                <a:tc>
                  <a:txBody>
                    <a:bodyPr/>
                    <a:lstStyle/>
                    <a:p>
                      <a:r>
                        <a:rPr lang="ru-RU" sz="1400" dirty="0" smtClean="0"/>
                        <a:t>54</a:t>
                      </a:r>
                      <a:r>
                        <a:rPr lang="ru-RU" sz="1400" baseline="0" dirty="0" smtClean="0"/>
                        <a:t> 787</a:t>
                      </a:r>
                      <a:r>
                        <a:rPr lang="ru-RU" sz="1400" dirty="0" smtClean="0"/>
                        <a:t>,0</a:t>
                      </a:r>
                      <a:endParaRPr lang="ru-RU" sz="1400" dirty="0"/>
                    </a:p>
                  </a:txBody>
                  <a:tcPr/>
                </a:tc>
              </a:tr>
              <a:tr h="346837">
                <a:tc>
                  <a:txBody>
                    <a:bodyPr/>
                    <a:lstStyle/>
                    <a:p>
                      <a:r>
                        <a:rPr lang="ru-RU" sz="1400" dirty="0" smtClean="0"/>
                        <a:t>2022</a:t>
                      </a:r>
                      <a:r>
                        <a:rPr lang="ru-RU" sz="1400" baseline="0" dirty="0" smtClean="0"/>
                        <a:t> год</a:t>
                      </a:r>
                      <a:endParaRPr lang="ru-RU" sz="1400" dirty="0"/>
                    </a:p>
                  </a:txBody>
                  <a:tcPr/>
                </a:tc>
                <a:tc>
                  <a:txBody>
                    <a:bodyPr/>
                    <a:lstStyle/>
                    <a:p>
                      <a:r>
                        <a:rPr lang="ru-RU" sz="1400" dirty="0" smtClean="0"/>
                        <a:t>38 076,0</a:t>
                      </a:r>
                      <a:endParaRPr lang="ru-RU" sz="1400" dirty="0"/>
                    </a:p>
                  </a:txBody>
                  <a:tcPr/>
                </a:tc>
              </a:tr>
              <a:tr h="346837">
                <a:tc>
                  <a:txBody>
                    <a:bodyPr/>
                    <a:lstStyle/>
                    <a:p>
                      <a:r>
                        <a:rPr lang="ru-RU" sz="1400" dirty="0" smtClean="0"/>
                        <a:t>2023 год</a:t>
                      </a:r>
                      <a:endParaRPr lang="ru-RU" sz="1400" dirty="0"/>
                    </a:p>
                  </a:txBody>
                  <a:tcPr/>
                </a:tc>
                <a:tc>
                  <a:txBody>
                    <a:bodyPr/>
                    <a:lstStyle/>
                    <a:p>
                      <a:r>
                        <a:rPr lang="ru-RU" sz="1400" dirty="0" smtClean="0"/>
                        <a:t>38 250,0</a:t>
                      </a:r>
                      <a:endParaRPr lang="ru-RU" sz="1400" dirty="0"/>
                    </a:p>
                  </a:txBody>
                  <a:tcPr/>
                </a:tc>
              </a:tr>
              <a:tr h="346837">
                <a:tc>
                  <a:txBody>
                    <a:bodyPr/>
                    <a:lstStyle/>
                    <a:p>
                      <a:r>
                        <a:rPr lang="ru-RU" sz="1400" dirty="0" smtClean="0"/>
                        <a:t>2024 год</a:t>
                      </a:r>
                      <a:endParaRPr lang="ru-RU" sz="1400" dirty="0"/>
                    </a:p>
                  </a:txBody>
                  <a:tcPr/>
                </a:tc>
                <a:tc>
                  <a:txBody>
                    <a:bodyPr/>
                    <a:lstStyle/>
                    <a:p>
                      <a:r>
                        <a:rPr lang="ru-RU" sz="1400" dirty="0" smtClean="0"/>
                        <a:t>38 529,0</a:t>
                      </a:r>
                      <a:endParaRPr lang="ru-RU" sz="1400" dirty="0"/>
                    </a:p>
                  </a:txBody>
                  <a:tcPr/>
                </a:tc>
              </a:tr>
            </a:tbl>
          </a:graphicData>
        </a:graphic>
      </p:graphicFrame>
      <p:sp>
        <p:nvSpPr>
          <p:cNvPr id="4" name="Объект 3"/>
          <p:cNvSpPr>
            <a:spLocks noGrp="1"/>
          </p:cNvSpPr>
          <p:nvPr>
            <p:ph sz="half" idx="2"/>
          </p:nvPr>
        </p:nvSpPr>
        <p:spPr>
          <a:xfrm>
            <a:off x="683568" y="908720"/>
            <a:ext cx="5616624" cy="2304256"/>
          </a:xfrm>
        </p:spPr>
        <p:txBody>
          <a:bodyPr>
            <a:normAutofit/>
          </a:bodyPr>
          <a:lstStyle/>
          <a:p>
            <a:r>
              <a:rPr lang="ru-RU" sz="1200" b="1" dirty="0" smtClean="0"/>
              <a:t>ЦЕЛЬ: </a:t>
            </a:r>
            <a:r>
              <a:rPr lang="ru-RU" sz="1200" dirty="0" smtClean="0"/>
              <a:t>обеспечение долгосрочной устойчивости бюджетной системы МО «</a:t>
            </a:r>
            <a:r>
              <a:rPr lang="ru-RU" sz="1200" dirty="0" err="1" smtClean="0"/>
              <a:t>Тахтамукайский</a:t>
            </a:r>
            <a:r>
              <a:rPr lang="ru-RU" sz="1200" dirty="0" smtClean="0"/>
              <a:t> район» посредством эффективного управления муниципальными финансами .</a:t>
            </a:r>
          </a:p>
          <a:p>
            <a:r>
              <a:rPr lang="ru-RU" sz="1200" b="1" dirty="0" smtClean="0"/>
              <a:t>ЗАДАЧИ: </a:t>
            </a:r>
            <a:r>
              <a:rPr lang="ru-RU" sz="1200" dirty="0" smtClean="0"/>
              <a:t>повышение эффективности управления муниципальными финансами в МО «</a:t>
            </a:r>
            <a:r>
              <a:rPr lang="ru-RU" sz="1200" dirty="0" err="1" smtClean="0"/>
              <a:t>Тахтамукайский</a:t>
            </a:r>
            <a:r>
              <a:rPr lang="ru-RU" sz="1200" dirty="0" smtClean="0"/>
              <a:t> район»; организация и обеспечение бюджетного процесса в МО «</a:t>
            </a:r>
            <a:r>
              <a:rPr lang="ru-RU" sz="1200" dirty="0" err="1" smtClean="0"/>
              <a:t>Тахтамукайский</a:t>
            </a:r>
            <a:r>
              <a:rPr lang="ru-RU" sz="1200" dirty="0" smtClean="0"/>
              <a:t> район»; эффективное управление муниципальным долгом МО «</a:t>
            </a:r>
            <a:r>
              <a:rPr lang="ru-RU" sz="1200" dirty="0" err="1" smtClean="0"/>
              <a:t>Тахтамукайский</a:t>
            </a:r>
            <a:r>
              <a:rPr lang="ru-RU" sz="1200" dirty="0" smtClean="0"/>
              <a:t> район»; обеспечение реализации муниципальной программы МО «</a:t>
            </a:r>
            <a:r>
              <a:rPr lang="ru-RU" sz="1200" dirty="0" err="1" smtClean="0"/>
              <a:t>Тахтамукайский</a:t>
            </a:r>
            <a:r>
              <a:rPr lang="ru-RU" sz="12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97924444"/>
              </p:ext>
            </p:extLst>
          </p:nvPr>
        </p:nvGraphicFramePr>
        <p:xfrm>
          <a:off x="179513" y="3429000"/>
          <a:ext cx="8784976" cy="2106234"/>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a:t>
                      </a:r>
                      <a:r>
                        <a:rPr lang="ru-RU" sz="1400" baseline="0" dirty="0" smtClean="0"/>
                        <a:t> </a:t>
                      </a:r>
                      <a:r>
                        <a:rPr lang="ru-RU" sz="1400" dirty="0" smtClean="0"/>
                        <a:t>год</a:t>
                      </a:r>
                      <a:endParaRPr lang="ru-RU" sz="1400" dirty="0"/>
                    </a:p>
                  </a:txBody>
                  <a:tcPr/>
                </a:tc>
                <a:tc>
                  <a:txBody>
                    <a:bodyPr/>
                    <a:lstStyle/>
                    <a:p>
                      <a:pPr algn="ctr"/>
                      <a:r>
                        <a:rPr lang="ru-RU" sz="1400" dirty="0" smtClean="0"/>
                        <a:t>2023год</a:t>
                      </a:r>
                      <a:endParaRPr lang="ru-RU" sz="1400" dirty="0"/>
                    </a:p>
                  </a:txBody>
                  <a:tcPr/>
                </a:tc>
                <a:tc>
                  <a:txBody>
                    <a:bodyPr/>
                    <a:lstStyle/>
                    <a:p>
                      <a:pPr algn="ctr"/>
                      <a:r>
                        <a:rPr lang="ru-RU" sz="1400" dirty="0" smtClean="0"/>
                        <a:t>2023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98,5</a:t>
                      </a:r>
                      <a:endParaRPr lang="ru-RU" sz="1200" dirty="0"/>
                    </a:p>
                  </a:txBody>
                  <a:tcPr/>
                </a:tc>
                <a:tc>
                  <a:txBody>
                    <a:bodyPr/>
                    <a:lstStyle/>
                    <a:p>
                      <a:r>
                        <a:rPr lang="ru-RU" sz="1200" dirty="0" smtClean="0"/>
                        <a:t>99,9</a:t>
                      </a:r>
                      <a:endParaRPr lang="ru-RU" sz="1200" dirty="0"/>
                    </a:p>
                  </a:txBody>
                  <a:tcPr/>
                </a:tc>
                <a:tc>
                  <a:txBody>
                    <a:bodyPr/>
                    <a:lstStyle/>
                    <a:p>
                      <a:r>
                        <a:rPr lang="ru-RU" sz="1200" dirty="0" smtClean="0"/>
                        <a:t>104,5</a:t>
                      </a:r>
                      <a:endParaRPr lang="ru-RU" sz="1200" dirty="0"/>
                    </a:p>
                  </a:txBody>
                  <a:tcPr/>
                </a:tc>
                <a:tc>
                  <a:txBody>
                    <a:bodyPr/>
                    <a:lstStyle/>
                    <a:p>
                      <a:r>
                        <a:rPr lang="ru-RU" sz="1200" dirty="0" smtClean="0"/>
                        <a:t>104,5</a:t>
                      </a:r>
                    </a:p>
                    <a:p>
                      <a:endParaRPr lang="ru-RU" sz="1200" dirty="0"/>
                    </a:p>
                  </a:txBody>
                  <a:tcPr/>
                </a:tc>
                <a:tc>
                  <a:txBody>
                    <a:bodyPr/>
                    <a:lstStyle/>
                    <a:p>
                      <a:r>
                        <a:rPr lang="ru-RU" sz="1200" dirty="0" smtClean="0"/>
                        <a:t>104,5</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11</a:t>
                      </a:r>
                      <a:r>
                        <a:rPr lang="ru-RU" sz="1200" baseline="0" dirty="0" smtClean="0"/>
                        <a:t> 419</a:t>
                      </a:r>
                      <a:endParaRPr lang="ru-RU" sz="1200" dirty="0"/>
                    </a:p>
                  </a:txBody>
                  <a:tcPr/>
                </a:tc>
                <a:tc>
                  <a:txBody>
                    <a:bodyPr/>
                    <a:lstStyle/>
                    <a:p>
                      <a:r>
                        <a:rPr lang="ru-RU" sz="1200" dirty="0" smtClean="0"/>
                        <a:t>11</a:t>
                      </a:r>
                      <a:r>
                        <a:rPr lang="ru-RU" sz="1200" baseline="0" dirty="0" smtClean="0"/>
                        <a:t> 408</a:t>
                      </a:r>
                      <a:endParaRPr lang="ru-RU" sz="1200" dirty="0"/>
                    </a:p>
                  </a:txBody>
                  <a:tcPr/>
                </a:tc>
                <a:tc>
                  <a:txBody>
                    <a:bodyPr/>
                    <a:lstStyle/>
                    <a:p>
                      <a:r>
                        <a:rPr lang="ru-RU" sz="1200" dirty="0" smtClean="0"/>
                        <a:t>11</a:t>
                      </a:r>
                      <a:r>
                        <a:rPr lang="ru-RU" sz="1200" baseline="0" dirty="0" smtClean="0"/>
                        <a:t> 926</a:t>
                      </a:r>
                      <a:endParaRPr lang="ru-RU" sz="1200" dirty="0"/>
                    </a:p>
                  </a:txBody>
                  <a:tcPr/>
                </a:tc>
                <a:tc>
                  <a:txBody>
                    <a:bodyPr/>
                    <a:lstStyle/>
                    <a:p>
                      <a:r>
                        <a:rPr lang="ru-RU" sz="1200" dirty="0" smtClean="0"/>
                        <a:t>12</a:t>
                      </a:r>
                      <a:r>
                        <a:rPr lang="ru-RU" sz="1200" baseline="0" dirty="0" smtClean="0"/>
                        <a:t> 463</a:t>
                      </a:r>
                      <a:endParaRPr lang="ru-RU" sz="1200" dirty="0"/>
                    </a:p>
                  </a:txBody>
                  <a:tcPr/>
                </a:tc>
                <a:tc>
                  <a:txBody>
                    <a:bodyPr/>
                    <a:lstStyle/>
                    <a:p>
                      <a:r>
                        <a:rPr lang="ru-RU" sz="1200" dirty="0" smtClean="0"/>
                        <a:t>12</a:t>
                      </a:r>
                      <a:r>
                        <a:rPr lang="ru-RU" sz="1200" baseline="0" dirty="0" smtClean="0"/>
                        <a:t> 981</a:t>
                      </a:r>
                      <a:endParaRPr lang="ru-RU" sz="1200" dirty="0"/>
                    </a:p>
                  </a:txBody>
                  <a:tcPr/>
                </a:tc>
              </a:tr>
            </a:tbl>
          </a:graphicData>
        </a:graphic>
      </p:graphicFrame>
    </p:spTree>
    <p:extLst>
      <p:ext uri="{BB962C8B-B14F-4D97-AF65-F5344CB8AC3E}">
        <p14:creationId xmlns:p14="http://schemas.microsoft.com/office/powerpoint/2010/main" val="1037930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«УЛУЧШЕНИЕ ДЕМОГРАФИЧЕСКОЙ СИТУАЦИИ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072848941"/>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642,0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800,0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800,0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1 100,0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800,0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стабилизация  численности населения муниципального образования и формирование предпосылок к последующему демографическому росту.</a:t>
            </a:r>
            <a:endParaRPr lang="ru-RU" sz="1200" b="1" dirty="0" smtClean="0"/>
          </a:p>
          <a:p>
            <a:pPr fontAlgn="auto"/>
            <a:r>
              <a:rPr lang="ru-RU" sz="1200" b="1" dirty="0" smtClean="0"/>
              <a:t>ЗАДАЧИ: </a:t>
            </a:r>
            <a:r>
              <a:rPr lang="ru-RU" sz="1200" dirty="0" smtClean="0"/>
              <a:t>повышение уровня рождаемости;  сокращение смертности взрослого населения, особенно трудоспособного возраста; стабилизация продолжительности жизни населения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273771711"/>
              </p:ext>
            </p:extLst>
          </p:nvPr>
        </p:nvGraphicFramePr>
        <p:xfrm>
          <a:off x="684651" y="3429000"/>
          <a:ext cx="7702690" cy="302547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Приобретение новогодних</a:t>
                      </a:r>
                      <a:r>
                        <a:rPr lang="ru-RU" sz="1100" baseline="0" dirty="0" smtClean="0"/>
                        <a:t> подарков для детей-сирот (</a:t>
                      </a:r>
                      <a:r>
                        <a:rPr lang="ru-RU" sz="1100" baseline="0" dirty="0" err="1" smtClean="0"/>
                        <a:t>шт</a:t>
                      </a:r>
                      <a:r>
                        <a:rPr lang="ru-RU" sz="1100" baseline="0" dirty="0" smtClean="0"/>
                        <a:t>)</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9384">
                <a:tc>
                  <a:txBody>
                    <a:bodyPr/>
                    <a:lstStyle/>
                    <a:p>
                      <a:r>
                        <a:rPr lang="ru-RU" sz="1100" dirty="0" smtClean="0"/>
                        <a:t>Проведение мероприятия</a:t>
                      </a:r>
                      <a:r>
                        <a:rPr lang="ru-RU" sz="1100" baseline="0" dirty="0" smtClean="0"/>
                        <a:t> по чествованию близнецов</a:t>
                      </a:r>
                      <a:endParaRPr lang="ru-RU" sz="1100" dirty="0"/>
                    </a:p>
                  </a:txBody>
                  <a:tcPr/>
                </a:tc>
                <a:tc>
                  <a:txBody>
                    <a:bodyPr/>
                    <a:lstStyle/>
                    <a:p>
                      <a:r>
                        <a:rPr lang="ru-RU" sz="1200" dirty="0" smtClean="0"/>
                        <a:t>-</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504056">
                <a:tc>
                  <a:txBody>
                    <a:bodyPr/>
                    <a:lstStyle/>
                    <a:p>
                      <a:r>
                        <a:rPr lang="ru-RU" sz="1100" dirty="0" smtClean="0"/>
                        <a:t>Изготовление обложек на свидетельства о рождении ребенка и заключении брака (</a:t>
                      </a:r>
                      <a:r>
                        <a:rPr lang="ru-RU" sz="1100" dirty="0" err="1" smtClean="0"/>
                        <a:t>шт</a:t>
                      </a:r>
                      <a:r>
                        <a:rPr lang="ru-RU" sz="1100" dirty="0" smtClean="0"/>
                        <a:t>)</a:t>
                      </a:r>
                      <a:endParaRPr lang="ru-RU" sz="11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1050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1100</a:t>
                      </a:r>
                      <a:endParaRPr lang="ru-RU" sz="1200" dirty="0"/>
                    </a:p>
                  </a:txBody>
                  <a:tcPr/>
                </a:tc>
              </a:tr>
              <a:tr h="721221">
                <a:tc>
                  <a:txBody>
                    <a:bodyPr/>
                    <a:lstStyle/>
                    <a:p>
                      <a:r>
                        <a:rPr lang="ru-RU" sz="1100" dirty="0" smtClean="0"/>
                        <a:t>Подарки для вручения родителям, зарегистрировавших  своих детей в отделах ЗАГС </a:t>
                      </a:r>
                      <a:r>
                        <a:rPr lang="ru-RU" sz="1100" dirty="0" err="1" smtClean="0"/>
                        <a:t>Тахтамукайского</a:t>
                      </a:r>
                      <a:r>
                        <a:rPr lang="ru-RU" sz="1100" dirty="0" smtClean="0"/>
                        <a:t> района</a:t>
                      </a:r>
                      <a:endParaRPr lang="ru-RU" sz="1100" dirty="0"/>
                    </a:p>
                  </a:txBody>
                  <a:tcPr/>
                </a:tc>
                <a:tc>
                  <a:txBody>
                    <a:bodyPr/>
                    <a:lstStyle/>
                    <a:p>
                      <a:r>
                        <a:rPr lang="ru-RU" sz="1200" dirty="0" smtClean="0"/>
                        <a:t>650</a:t>
                      </a:r>
                      <a:endParaRPr lang="ru-RU" sz="1200" dirty="0"/>
                    </a:p>
                  </a:txBody>
                  <a:tcPr/>
                </a:tc>
                <a:tc>
                  <a:txBody>
                    <a:bodyPr/>
                    <a:lstStyle/>
                    <a:p>
                      <a:r>
                        <a:rPr lang="ru-RU" sz="1200" dirty="0" smtClean="0"/>
                        <a:t>700</a:t>
                      </a:r>
                      <a:endParaRPr lang="ru-RU" sz="1200" dirty="0"/>
                    </a:p>
                  </a:txBody>
                  <a:tcPr/>
                </a:tc>
                <a:tc>
                  <a:txBody>
                    <a:bodyPr/>
                    <a:lstStyle/>
                    <a:p>
                      <a:r>
                        <a:rPr lang="ru-RU" sz="1200" dirty="0" smtClean="0"/>
                        <a:t>750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850</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«КОМПЛЕКСНОЕ  РАЗВИТИЕ СЕЛЬСКИХ ТЕРРИТОРИЙ В  ТАХТАМУКАЙСКОМ РАЙОНЕ»  на 2021-2024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24789037"/>
              </p:ext>
            </p:extLst>
          </p:nvPr>
        </p:nvGraphicFramePr>
        <p:xfrm>
          <a:off x="6559502" y="620687"/>
          <a:ext cx="2592288" cy="1661668"/>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2021</a:t>
                      </a:r>
                      <a:r>
                        <a:rPr lang="ru-RU" sz="1200" baseline="0" dirty="0" smtClean="0"/>
                        <a:t> год (план)</a:t>
                      </a:r>
                      <a:endParaRPr lang="ru-RU" sz="1200" dirty="0"/>
                    </a:p>
                  </a:txBody>
                  <a:tcPr/>
                </a:tc>
                <a:tc>
                  <a:txBody>
                    <a:bodyPr/>
                    <a:lstStyle/>
                    <a:p>
                      <a:r>
                        <a:rPr lang="ru-RU" sz="1200" dirty="0" smtClean="0"/>
                        <a:t>969,0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dirty="0" smtClean="0"/>
                        <a:t>150,0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150,0</a:t>
                      </a:r>
                      <a:endParaRPr lang="ru-RU" sz="1200" dirty="0"/>
                    </a:p>
                  </a:txBody>
                  <a:tcPr/>
                </a:tc>
              </a:tr>
            </a:tbl>
          </a:graphicData>
        </a:graphic>
      </p:graphicFrame>
      <p:sp>
        <p:nvSpPr>
          <p:cNvPr id="4" name="Объект 3"/>
          <p:cNvSpPr txBox="1">
            <a:spLocks/>
          </p:cNvSpPr>
          <p:nvPr/>
        </p:nvSpPr>
        <p:spPr>
          <a:xfrm>
            <a:off x="827584" y="764704"/>
            <a:ext cx="5688632"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комфортных условий жизнедеятельности в сельской местности; активизация участия граждан, проживающих в сельской местности, в решении вопросов местного значения; формирование позитивного отношения к сельской местности и сельскому образу жизни.</a:t>
            </a:r>
            <a:endParaRPr lang="ru-RU" sz="1200" b="1" dirty="0" smtClean="0"/>
          </a:p>
          <a:p>
            <a:pPr fontAlgn="auto"/>
            <a:r>
              <a:rPr lang="ru-RU" sz="1200" b="1" dirty="0" smtClean="0"/>
              <a:t>ЗАДАЧИ: </a:t>
            </a:r>
            <a:r>
              <a:rPr lang="ru-RU" sz="1200" dirty="0" smtClean="0"/>
              <a:t>удовлетворение потребностей сельского населения, в том числе молодых семей и молодых специалистов, в благоустроенном жилье.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822631549"/>
              </p:ext>
            </p:extLst>
          </p:nvPr>
        </p:nvGraphicFramePr>
        <p:xfrm>
          <a:off x="684650" y="3429000"/>
          <a:ext cx="7343734" cy="2593429"/>
        </p:xfrm>
        <a:graphic>
          <a:graphicData uri="http://schemas.openxmlformats.org/drawingml/2006/table">
            <a:tbl>
              <a:tblPr firstRow="1" bandRow="1">
                <a:tableStyleId>{5C22544A-7EE6-4342-B048-85BDC9FD1C3A}</a:tableStyleId>
              </a:tblPr>
              <a:tblGrid>
                <a:gridCol w="3909256"/>
                <a:gridCol w="808589"/>
                <a:gridCol w="808589"/>
                <a:gridCol w="875972"/>
                <a:gridCol w="941328"/>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360040">
                <a:tc>
                  <a:txBody>
                    <a:bodyPr/>
                    <a:lstStyle/>
                    <a:p>
                      <a:r>
                        <a:rPr lang="ru-RU" sz="1100" dirty="0" smtClean="0"/>
                        <a:t>Ввод</a:t>
                      </a:r>
                      <a:r>
                        <a:rPr lang="ru-RU" sz="1100" baseline="0" dirty="0" smtClean="0"/>
                        <a:t> 1998 </a:t>
                      </a:r>
                      <a:r>
                        <a:rPr lang="ru-RU" sz="1100" baseline="0" dirty="0" err="1" smtClean="0"/>
                        <a:t>кв.м</a:t>
                      </a:r>
                      <a:r>
                        <a:rPr lang="ru-RU" sz="1100" baseline="0" dirty="0" smtClean="0"/>
                        <a:t>. жилья для граждан, проживающих в сельской местности</a:t>
                      </a:r>
                      <a:endParaRPr lang="ru-RU" sz="1100" dirty="0"/>
                    </a:p>
                  </a:txBody>
                  <a:tcPr/>
                </a:tc>
                <a:tc>
                  <a:txBody>
                    <a:bodyPr/>
                    <a:lstStyle/>
                    <a:p>
                      <a:pPr algn="ctr"/>
                      <a:r>
                        <a:rPr lang="ru-RU" sz="1200" dirty="0" smtClean="0"/>
                        <a:t>-</a:t>
                      </a:r>
                    </a:p>
                    <a:p>
                      <a:pPr algn="ct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550912">
                <a:tc>
                  <a:txBody>
                    <a:bodyPr/>
                    <a:lstStyle/>
                    <a:p>
                      <a:r>
                        <a:rPr lang="ru-RU" sz="1100" dirty="0" smtClean="0"/>
                        <a:t>Ввод в действие 2,5 км. распределительных газовых сетей</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r h="721221">
                <a:tc>
                  <a:txBody>
                    <a:bodyPr/>
                    <a:lstStyle/>
                    <a:p>
                      <a:r>
                        <a:rPr lang="ru-RU" sz="1100" dirty="0" smtClean="0"/>
                        <a:t>Ввод в действие 42,1 </a:t>
                      </a:r>
                      <a:r>
                        <a:rPr lang="ru-RU" sz="1100" dirty="0" err="1" smtClean="0"/>
                        <a:t>км.локальных</a:t>
                      </a:r>
                      <a:r>
                        <a:rPr lang="ru-RU" sz="1100" dirty="0" smtClean="0"/>
                        <a:t> водопроводов</a:t>
                      </a:r>
                      <a:endParaRPr lang="ru-RU" sz="11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c>
                  <a:txBody>
                    <a:bodyPr/>
                    <a:lstStyle/>
                    <a:p>
                      <a:pPr algn="ctr"/>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100024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«Обеспечение жильем молодых семей на территории сельских поселений МО «</a:t>
            </a:r>
            <a:r>
              <a:rPr lang="ru-RU" sz="1200" dirty="0" err="1" smtClean="0"/>
              <a:t>Тахтамукайский</a:t>
            </a:r>
            <a:r>
              <a:rPr lang="ru-RU" sz="1200" dirty="0" smtClean="0"/>
              <a:t> район» на 2016-2020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778860506"/>
              </p:ext>
            </p:extLst>
          </p:nvPr>
        </p:nvGraphicFramePr>
        <p:xfrm>
          <a:off x="6559502" y="692696"/>
          <a:ext cx="2592288" cy="2008505"/>
        </p:xfrm>
        <a:graphic>
          <a:graphicData uri="http://schemas.openxmlformats.org/drawingml/2006/table">
            <a:tbl>
              <a:tblPr firstRow="1" bandRow="1">
                <a:tableStyleId>{5C22544A-7EE6-4342-B048-85BDC9FD1C3A}</a:tableStyleId>
              </a:tblPr>
              <a:tblGrid>
                <a:gridCol w="1584176"/>
                <a:gridCol w="1008112"/>
              </a:tblGrid>
              <a:tr h="145243">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11 </a:t>
                      </a:r>
                      <a:r>
                        <a:rPr lang="ru-RU" sz="1200" dirty="0" smtClean="0"/>
                        <a:t>704,0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14 179,0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5</a:t>
                      </a:r>
                      <a:r>
                        <a:rPr lang="ru-RU" sz="1200" baseline="0" dirty="0" smtClean="0"/>
                        <a:t> 610</a:t>
                      </a:r>
                      <a:r>
                        <a:rPr lang="ru-RU" sz="1200" dirty="0" smtClean="0"/>
                        <a:t>,0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5 310,00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0,00</a:t>
                      </a:r>
                      <a:endParaRPr lang="ru-RU" sz="1200" dirty="0"/>
                    </a:p>
                  </a:txBody>
                  <a:tcPr/>
                </a:tc>
              </a:tr>
            </a:tbl>
          </a:graphicData>
        </a:graphic>
      </p:graphicFrame>
      <p:sp>
        <p:nvSpPr>
          <p:cNvPr id="4" name="Объект 3"/>
          <p:cNvSpPr txBox="1">
            <a:spLocks/>
          </p:cNvSpPr>
          <p:nvPr/>
        </p:nvSpPr>
        <p:spPr>
          <a:xfrm>
            <a:off x="683568" y="764704"/>
            <a:ext cx="5832648"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предоставление государственной поддержки для улучшения жилищных условий молодым семьям, признанным нуждающимися в улучшении жилищных условий, улучшение демографической ситуации в МО «</a:t>
            </a:r>
            <a:r>
              <a:rPr lang="ru-RU" sz="1200" dirty="0" err="1" smtClean="0"/>
              <a:t>Тахтамукайский</a:t>
            </a:r>
            <a:r>
              <a:rPr lang="ru-RU" sz="1200" dirty="0" smtClean="0"/>
              <a:t> район»</a:t>
            </a:r>
            <a:endParaRPr lang="ru-RU" sz="1200" b="1" dirty="0" smtClean="0"/>
          </a:p>
          <a:p>
            <a:pPr fontAlgn="auto"/>
            <a:r>
              <a:rPr lang="ru-RU" sz="1200" b="1" dirty="0" smtClean="0"/>
              <a:t>ЗАДАЧИ: </a:t>
            </a:r>
            <a:r>
              <a:rPr lang="ru-RU" sz="1200" dirty="0" smtClean="0"/>
              <a:t>обеспечение первичной финансовой поддержки молодых семей для приобретения жилого помещения или строительства индивидуального жилого дома; стимулирование накопления  молодыми семьями собственных денежных средств для приобретения жилья; привлечение дополнительных финансовых и инвестиционных ресурсов для содействия молодым семьям в приобретении жилья на долгосрочную перспективу; пропаганда новых приоритетов демографического поведения молодого населения, связанных с укреплением семейных отношений и многодетностью.</a:t>
            </a:r>
          </a:p>
          <a:p>
            <a:pPr marL="45720" indent="0" fontAlgn="auto">
              <a:buNone/>
            </a:pPr>
            <a:r>
              <a:rPr lang="ru-RU" sz="1200" b="1" dirty="0"/>
              <a:t> </a:t>
            </a:r>
            <a:r>
              <a:rPr lang="ru-RU" sz="1200" b="1" dirty="0" smtClean="0"/>
              <a:t> </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350819550"/>
              </p:ext>
            </p:extLst>
          </p:nvPr>
        </p:nvGraphicFramePr>
        <p:xfrm>
          <a:off x="34349" y="3429000"/>
          <a:ext cx="9143998" cy="2376263"/>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1655042">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a:t>
                      </a:r>
                      <a:r>
                        <a:rPr lang="ru-RU" sz="1400" baseline="0" dirty="0" smtClean="0"/>
                        <a:t> </a:t>
                      </a:r>
                      <a:r>
                        <a:rPr lang="ru-RU" sz="1400" dirty="0" smtClean="0"/>
                        <a:t>год</a:t>
                      </a:r>
                      <a:endParaRPr lang="ru-RU" sz="1400" dirty="0"/>
                    </a:p>
                  </a:txBody>
                  <a:tcPr/>
                </a:tc>
              </a:tr>
              <a:tr h="721221">
                <a:tc>
                  <a:txBody>
                    <a:bodyPr/>
                    <a:lstStyle/>
                    <a:p>
                      <a:r>
                        <a:rPr lang="ru-RU" sz="1100" dirty="0" smtClean="0"/>
                        <a:t>Улучшение жилищных условий молодых семей (семьи)</a:t>
                      </a:r>
                      <a:endParaRPr lang="ru-RU" sz="1100" dirty="0"/>
                    </a:p>
                  </a:txBody>
                  <a:tcPr/>
                </a:tc>
                <a:tc>
                  <a:txBody>
                    <a:bodyPr/>
                    <a:lstStyle/>
                    <a:p>
                      <a:r>
                        <a:rPr lang="ru-RU" sz="1200" dirty="0" smtClean="0"/>
                        <a:t>12</a:t>
                      </a:r>
                      <a:endParaRPr lang="ru-RU" sz="1200" dirty="0"/>
                    </a:p>
                  </a:txBody>
                  <a:tcPr/>
                </a:tc>
                <a:tc>
                  <a:txBody>
                    <a:bodyPr/>
                    <a:lstStyle/>
                    <a:p>
                      <a:r>
                        <a:rPr lang="ru-RU" sz="1200" dirty="0" smtClean="0"/>
                        <a:t>13</a:t>
                      </a:r>
                      <a:endParaRPr lang="ru-RU" sz="1200" dirty="0"/>
                    </a:p>
                  </a:txBody>
                  <a:tcPr/>
                </a:tc>
                <a:tc>
                  <a:txBody>
                    <a:bodyPr/>
                    <a:lstStyle/>
                    <a:p>
                      <a:r>
                        <a:rPr lang="ru-RU" sz="1200" dirty="0" smtClean="0"/>
                        <a:t>28</a:t>
                      </a:r>
                      <a:endParaRPr lang="ru-RU" sz="1200" dirty="0"/>
                    </a:p>
                  </a:txBody>
                  <a:tcPr/>
                </a:tc>
                <a:tc>
                  <a:txBody>
                    <a:bodyPr/>
                    <a:lstStyle/>
                    <a:p>
                      <a:r>
                        <a:rPr lang="ru-RU" sz="1200" dirty="0" smtClean="0"/>
                        <a:t>30</a:t>
                      </a:r>
                      <a:endParaRPr lang="ru-RU" sz="1200" dirty="0"/>
                    </a:p>
                  </a:txBody>
                  <a:tcPr/>
                </a:tc>
                <a:tc>
                  <a:txBody>
                    <a:bodyPr/>
                    <a:lstStyle/>
                    <a:p>
                      <a:r>
                        <a:rPr lang="ru-RU" sz="1200" dirty="0" smtClean="0"/>
                        <a:t>32</a:t>
                      </a:r>
                      <a:endParaRPr lang="ru-RU" sz="1200" dirty="0"/>
                    </a:p>
                  </a:txBody>
                  <a:tcPr/>
                </a:tc>
              </a:tr>
            </a:tbl>
          </a:graphicData>
        </a:graphic>
      </p:graphicFrame>
    </p:spTree>
    <p:extLst>
      <p:ext uri="{BB962C8B-B14F-4D97-AF65-F5344CB8AC3E}">
        <p14:creationId xmlns:p14="http://schemas.microsoft.com/office/powerpoint/2010/main" val="1020637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«МОЛОДЕЖНАЯ ПОЛИТИКА В МО «ТАХТАМУКАЙСКИЙ РАЙОН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863571816"/>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200,0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250,0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250,0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500,0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500,0</a:t>
                      </a:r>
                      <a:endParaRPr lang="ru-RU" sz="1200" dirty="0"/>
                    </a:p>
                  </a:txBody>
                  <a:tcPr/>
                </a:tc>
              </a:tr>
            </a:tbl>
          </a:graphicData>
        </a:graphic>
      </p:graphicFrame>
      <p:sp>
        <p:nvSpPr>
          <p:cNvPr id="4" name="Объект 3"/>
          <p:cNvSpPr txBox="1">
            <a:spLocks/>
          </p:cNvSpPr>
          <p:nvPr/>
        </p:nvSpPr>
        <p:spPr>
          <a:xfrm>
            <a:off x="899592" y="764704"/>
            <a:ext cx="5616624"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решение проблем профилактики безнадзорности и правонарушений несовершеннолетних, защиты прав, социальной реабилитации и адаптации, а также адресность и эффективность средств, направленных на эти цели.</a:t>
            </a:r>
            <a:endParaRPr lang="ru-RU" sz="1200" b="1" dirty="0" smtClean="0"/>
          </a:p>
          <a:p>
            <a:pPr fontAlgn="auto"/>
            <a:r>
              <a:rPr lang="ru-RU" sz="1200" b="1" dirty="0" smtClean="0"/>
              <a:t>ЗАДАЧИ: </a:t>
            </a:r>
            <a:r>
              <a:rPr lang="ru-RU" sz="1200" dirty="0" smtClean="0"/>
              <a:t>организация эффективной воспитательной работы с несовершеннолетними,  склонными к совершению преступлений в образовательных учреждениях и по месту жительства;  создание условий для организации внеурочной занятости детей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3657941357"/>
              </p:ext>
            </p:extLst>
          </p:nvPr>
        </p:nvGraphicFramePr>
        <p:xfrm>
          <a:off x="684651" y="3429000"/>
          <a:ext cx="7702690" cy="230653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721221">
                <a:tc>
                  <a:txBody>
                    <a:bodyPr/>
                    <a:lstStyle/>
                    <a:p>
                      <a:r>
                        <a:rPr lang="ru-RU" sz="1100" dirty="0" smtClean="0"/>
                        <a:t>Доля подростков и молодежи в возрасте от 11 до</a:t>
                      </a:r>
                      <a:r>
                        <a:rPr lang="ru-RU" sz="1100" baseline="0" dirty="0" smtClean="0"/>
                        <a:t> 24 лет вовлеченных в профилактические мероприятия</a:t>
                      </a:r>
                      <a:endParaRPr lang="ru-RU" sz="1100" dirty="0"/>
                    </a:p>
                  </a:txBody>
                  <a:tcPr/>
                </a:tc>
                <a:tc>
                  <a:txBody>
                    <a:bodyPr/>
                    <a:lstStyle/>
                    <a:p>
                      <a:r>
                        <a:rPr lang="ru-RU" sz="1200" dirty="0" smtClean="0"/>
                        <a:t>40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c>
                  <a:txBody>
                    <a:bodyPr/>
                    <a:lstStyle/>
                    <a:p>
                      <a:r>
                        <a:rPr lang="ru-RU" sz="1200" dirty="0" smtClean="0"/>
                        <a:t>50</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751634438"/>
              </p:ext>
            </p:extLst>
          </p:nvPr>
        </p:nvGraphicFramePr>
        <p:xfrm>
          <a:off x="6559502" y="380739"/>
          <a:ext cx="2592288" cy="2081022"/>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976 169,0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dirty="0" smtClean="0"/>
                        <a:t>1 158 439,0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337 974,0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339 890,0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346</a:t>
                      </a:r>
                      <a:r>
                        <a:rPr lang="ru-RU" sz="1200" baseline="0" dirty="0" smtClean="0"/>
                        <a:t> 283</a:t>
                      </a:r>
                      <a:r>
                        <a:rPr lang="ru-RU" sz="1200" dirty="0" smtClean="0"/>
                        <a:t>,0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85575469"/>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769392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«ФОРМИРОВАНИЕ СОВРЕМЕННОЙ ГОРОДСКОЙ СРЕДЫ В МО «ТАХТАМУКАЙСКИЙ РАЙОН»  на 2018-2022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349159863"/>
              </p:ext>
            </p:extLst>
          </p:nvPr>
        </p:nvGraphicFramePr>
        <p:xfrm>
          <a:off x="6559502" y="620687"/>
          <a:ext cx="2592288" cy="1314831"/>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2021</a:t>
                      </a:r>
                      <a:r>
                        <a:rPr lang="ru-RU" sz="1200" baseline="0" dirty="0" smtClean="0"/>
                        <a:t> год (план)</a:t>
                      </a:r>
                      <a:endParaRPr lang="ru-RU" sz="1200" dirty="0"/>
                    </a:p>
                  </a:txBody>
                  <a:tcPr/>
                </a:tc>
                <a:tc>
                  <a:txBody>
                    <a:bodyPr/>
                    <a:lstStyle/>
                    <a:p>
                      <a:r>
                        <a:rPr lang="ru-RU" sz="1200" dirty="0" smtClean="0"/>
                        <a:t>15</a:t>
                      </a:r>
                      <a:r>
                        <a:rPr lang="ru-RU" sz="1200" baseline="0" dirty="0" smtClean="0"/>
                        <a:t> 152,0</a:t>
                      </a:r>
                      <a:endParaRPr lang="ru-RU" sz="1200" dirty="0"/>
                    </a:p>
                  </a:txBody>
                  <a:tcPr/>
                </a:tc>
              </a:tr>
              <a:tr h="346837">
                <a:tc>
                  <a:txBody>
                    <a:bodyPr/>
                    <a:lstStyle/>
                    <a:p>
                      <a:r>
                        <a:rPr lang="ru-RU" sz="1200" dirty="0" smtClean="0"/>
                        <a:t>2022</a:t>
                      </a:r>
                      <a:r>
                        <a:rPr lang="ru-RU" sz="1200" baseline="0" dirty="0" smtClean="0"/>
                        <a:t> </a:t>
                      </a:r>
                      <a:r>
                        <a:rPr lang="ru-RU" sz="1200" dirty="0" smtClean="0"/>
                        <a:t>год</a:t>
                      </a:r>
                      <a:endParaRPr lang="ru-RU" sz="1200" dirty="0"/>
                    </a:p>
                  </a:txBody>
                  <a:tcPr/>
                </a:tc>
                <a:tc>
                  <a:txBody>
                    <a:bodyPr/>
                    <a:lstStyle/>
                    <a:p>
                      <a:r>
                        <a:rPr lang="ru-RU" sz="1200" baseline="0" dirty="0" smtClean="0"/>
                        <a:t>,0</a:t>
                      </a:r>
                      <a:endParaRPr lang="ru-RU" sz="1200" dirty="0"/>
                    </a:p>
                  </a:txBody>
                  <a:tcPr/>
                </a:tc>
              </a:tr>
              <a:tr h="346837">
                <a:tc>
                  <a:txBody>
                    <a:bodyPr/>
                    <a:lstStyle/>
                    <a:p>
                      <a:r>
                        <a:rPr lang="ru-RU" sz="1200" dirty="0" smtClean="0"/>
                        <a:t>2023 год</a:t>
                      </a:r>
                      <a:endParaRPr lang="ru-RU" sz="1200" dirty="0"/>
                    </a:p>
                  </a:txBody>
                  <a:tcPr/>
                </a:tc>
                <a:tc>
                  <a:txBody>
                    <a:bodyPr/>
                    <a:lstStyle/>
                    <a:p>
                      <a:r>
                        <a:rPr lang="ru-RU" sz="1200" baseline="0" dirty="0" smtClean="0"/>
                        <a:t>,0</a:t>
                      </a:r>
                      <a:endParaRPr lang="ru-RU" sz="1200" dirty="0"/>
                    </a:p>
                  </a:txBody>
                  <a:tcPr/>
                </a:tc>
              </a:tr>
            </a:tbl>
          </a:graphicData>
        </a:graphic>
      </p:graphicFrame>
      <p:sp>
        <p:nvSpPr>
          <p:cNvPr id="4" name="Объект 3"/>
          <p:cNvSpPr txBox="1">
            <a:spLocks/>
          </p:cNvSpPr>
          <p:nvPr/>
        </p:nvSpPr>
        <p:spPr>
          <a:xfrm>
            <a:off x="0" y="764704"/>
            <a:ext cx="6516216" cy="316835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условий для обеспечения равного доступа инвалидов к объектам и услугам в сфере образования.</a:t>
            </a:r>
            <a:endParaRPr lang="ru-RU" sz="1200" b="1" dirty="0" smtClean="0"/>
          </a:p>
          <a:p>
            <a:pPr fontAlgn="auto"/>
            <a:r>
              <a:rPr lang="ru-RU" sz="1200" b="1" dirty="0" smtClean="0"/>
              <a:t>ЗАДАЧИ: </a:t>
            </a:r>
            <a:r>
              <a:rPr lang="ru-RU" sz="1200" dirty="0" smtClean="0"/>
              <a:t>повышение уровня доступности  образовательных объектов и услуг в сфере образования для инвалидов и других маломобильных групп населения.</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373742064"/>
              </p:ext>
            </p:extLst>
          </p:nvPr>
        </p:nvGraphicFramePr>
        <p:xfrm>
          <a:off x="684651" y="3429000"/>
          <a:ext cx="8135821" cy="2306538"/>
        </p:xfrm>
        <a:graphic>
          <a:graphicData uri="http://schemas.openxmlformats.org/drawingml/2006/table">
            <a:tbl>
              <a:tblPr firstRow="1" bandRow="1">
                <a:tableStyleId>{5C22544A-7EE6-4342-B048-85BDC9FD1C3A}</a:tableStyleId>
              </a:tblPr>
              <a:tblGrid>
                <a:gridCol w="3519122"/>
                <a:gridCol w="1016299"/>
                <a:gridCol w="1152128"/>
                <a:gridCol w="1152128"/>
                <a:gridCol w="1296144"/>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 </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a:t>
                      </a:r>
                      <a:r>
                        <a:rPr lang="ru-RU" sz="1400" baseline="0" dirty="0" smtClean="0"/>
                        <a:t> </a:t>
                      </a:r>
                      <a:r>
                        <a:rPr lang="ru-RU" sz="1400" dirty="0" smtClean="0"/>
                        <a:t>год</a:t>
                      </a:r>
                      <a:endParaRPr lang="ru-RU" sz="1400" dirty="0"/>
                    </a:p>
                  </a:txBody>
                  <a:tcPr/>
                </a:tc>
              </a:tr>
              <a:tr h="721221">
                <a:tc>
                  <a:txBody>
                    <a:bodyPr/>
                    <a:lstStyle/>
                    <a:p>
                      <a:r>
                        <a:rPr lang="ru-RU" sz="1100" dirty="0" smtClean="0"/>
                        <a:t>Удельный вес  учреждений, обеспечивающих физическую доступность  в общем количестве  учреждений</a:t>
                      </a:r>
                      <a:r>
                        <a:rPr lang="ru-RU" sz="1100" baseline="0" dirty="0" smtClean="0"/>
                        <a:t> </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721221">
                <a:tc>
                  <a:txBody>
                    <a:bodyPr/>
                    <a:lstStyle/>
                    <a:p>
                      <a:endParaRPr lang="ru-RU" sz="11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c>
                  <a:txBody>
                    <a:bodyPr/>
                    <a:lstStyle/>
                    <a:p>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«ПОДДЕРЖКА И РАЗВИТИЕ ПЕЧАТНОГО СРЕДСТВА МАССОВОЙ ИНФОРМАЦИИ МО «ТАХТАМУКАЙСКИЙ РАЙОН» МБУ «РЕДАКЦИЯ ГАЗЕТЫ «СОГЛАСИЕ»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58197827"/>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4 164,0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4 383,0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5</a:t>
                      </a:r>
                      <a:r>
                        <a:rPr lang="ru-RU" sz="1200" baseline="0" dirty="0" smtClean="0"/>
                        <a:t> 606</a:t>
                      </a:r>
                      <a:r>
                        <a:rPr lang="ru-RU" sz="1200" dirty="0" smtClean="0"/>
                        <a:t>,0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5</a:t>
                      </a:r>
                      <a:r>
                        <a:rPr lang="ru-RU" sz="1200" baseline="0" dirty="0" smtClean="0"/>
                        <a:t> 803</a:t>
                      </a:r>
                      <a:r>
                        <a:rPr lang="ru-RU" sz="1200" dirty="0" smtClean="0"/>
                        <a:t>,0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5</a:t>
                      </a:r>
                      <a:r>
                        <a:rPr lang="ru-RU" sz="1200" baseline="0" dirty="0" smtClean="0"/>
                        <a:t> 923</a:t>
                      </a:r>
                      <a:r>
                        <a:rPr lang="ru-RU" sz="1200" dirty="0" smtClean="0"/>
                        <a:t>,0</a:t>
                      </a:r>
                      <a:endParaRPr lang="ru-RU" sz="1200" dirty="0"/>
                    </a:p>
                  </a:txBody>
                  <a:tcPr/>
                </a:tc>
              </a:tr>
            </a:tbl>
          </a:graphicData>
        </a:graphic>
      </p:graphicFrame>
      <p:sp>
        <p:nvSpPr>
          <p:cNvPr id="4" name="Объект 3"/>
          <p:cNvSpPr txBox="1">
            <a:spLocks/>
          </p:cNvSpPr>
          <p:nvPr/>
        </p:nvSpPr>
        <p:spPr>
          <a:xfrm>
            <a:off x="899592" y="1340768"/>
            <a:ext cx="5616624" cy="208823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a:t>
            </a:r>
            <a:r>
              <a:rPr lang="ru-RU" sz="1200" dirty="0" smtClean="0"/>
              <a:t> обеспечение оперативного освещения в газете важнейших общественно-политических, социально-культурных событий в </a:t>
            </a:r>
            <a:r>
              <a:rPr lang="ru-RU" sz="1200" dirty="0" err="1" smtClean="0"/>
              <a:t>Тахтамукайском</a:t>
            </a:r>
            <a:r>
              <a:rPr lang="ru-RU" sz="1200" dirty="0" smtClean="0"/>
              <a:t> районе, деятельности органов представительной и исполнительной властей района.</a:t>
            </a:r>
            <a:r>
              <a:rPr lang="ru-RU" sz="1200" b="1" dirty="0" smtClean="0"/>
              <a:t> </a:t>
            </a:r>
          </a:p>
          <a:p>
            <a:pPr fontAlgn="auto"/>
            <a:r>
              <a:rPr lang="ru-RU" sz="1200" b="1" dirty="0" smtClean="0"/>
              <a:t>ЗАДАЧИ: </a:t>
            </a:r>
            <a:r>
              <a:rPr lang="ru-RU" sz="1200" dirty="0" smtClean="0"/>
              <a:t>повышение качества издания газеты, сохранение тиража и доступного для населения района уровня цены.</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735379491"/>
              </p:ext>
            </p:extLst>
          </p:nvPr>
        </p:nvGraphicFramePr>
        <p:xfrm>
          <a:off x="684651" y="3429000"/>
          <a:ext cx="7702690" cy="1585317"/>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r>
              <a:tr h="721221">
                <a:tc>
                  <a:txBody>
                    <a:bodyPr/>
                    <a:lstStyle/>
                    <a:p>
                      <a:r>
                        <a:rPr lang="ru-RU" sz="1100" dirty="0" smtClean="0"/>
                        <a:t>Еженедельный тираж газеты</a:t>
                      </a:r>
                      <a:endParaRPr lang="ru-RU" sz="1100" dirty="0"/>
                    </a:p>
                  </a:txBody>
                  <a:tcPr/>
                </a:tc>
                <a:tc>
                  <a:txBody>
                    <a:bodyPr/>
                    <a:lstStyle/>
                    <a:p>
                      <a:r>
                        <a:rPr lang="ru-RU" sz="1200" dirty="0" smtClean="0"/>
                        <a:t>1014</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1500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6480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ЦЕЛЕВАЯ ПРОГРАММА «РАЗВИТИЕ  ТЕЛЕВИДЕНИЯ НА ТЕРРИТОРИИ ТАХТАМУКАЙСКОГО РАЙОНА   на 2019-2024 гг.» </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734108941"/>
              </p:ext>
            </p:extLst>
          </p:nvPr>
        </p:nvGraphicFramePr>
        <p:xfrm>
          <a:off x="6559502" y="620687"/>
          <a:ext cx="2592288" cy="2008505"/>
        </p:xfrm>
        <a:graphic>
          <a:graphicData uri="http://schemas.openxmlformats.org/drawingml/2006/table">
            <a:tbl>
              <a:tblPr firstRow="1" bandRow="1">
                <a:tableStyleId>{5C22544A-7EE6-4342-B048-85BDC9FD1C3A}</a:tableStyleId>
              </a:tblPr>
              <a:tblGrid>
                <a:gridCol w="1584176"/>
                <a:gridCol w="1008112"/>
              </a:tblGrid>
              <a:tr h="217251">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2020 год (факт)</a:t>
                      </a:r>
                      <a:endParaRPr lang="ru-RU" sz="1200" dirty="0"/>
                    </a:p>
                  </a:txBody>
                  <a:tcPr/>
                </a:tc>
                <a:tc>
                  <a:txBody>
                    <a:bodyPr/>
                    <a:lstStyle/>
                    <a:p>
                      <a:r>
                        <a:rPr lang="ru-RU" sz="1200" dirty="0" smtClean="0"/>
                        <a:t>9 885,0</a:t>
                      </a:r>
                      <a:endParaRPr lang="ru-RU" sz="1200" dirty="0"/>
                    </a:p>
                  </a:txBody>
                  <a:tcPr/>
                </a:tc>
              </a:tr>
              <a:tr h="346837">
                <a:tc>
                  <a:txBody>
                    <a:bodyPr/>
                    <a:lstStyle/>
                    <a:p>
                      <a:r>
                        <a:rPr lang="ru-RU" sz="1200" dirty="0" smtClean="0"/>
                        <a:t>2021 год (план)</a:t>
                      </a:r>
                      <a:endParaRPr lang="ru-RU" sz="1200" dirty="0"/>
                    </a:p>
                  </a:txBody>
                  <a:tcPr/>
                </a:tc>
                <a:tc>
                  <a:txBody>
                    <a:bodyPr/>
                    <a:lstStyle/>
                    <a:p>
                      <a:r>
                        <a:rPr lang="ru-RU" sz="1200" baseline="0" dirty="0" smtClean="0"/>
                        <a:t>11 377,0</a:t>
                      </a:r>
                      <a:endParaRPr lang="ru-RU" sz="1200" dirty="0"/>
                    </a:p>
                  </a:txBody>
                  <a:tcPr/>
                </a:tc>
              </a:tr>
              <a:tr h="346837">
                <a:tc>
                  <a:txBody>
                    <a:bodyPr/>
                    <a:lstStyle/>
                    <a:p>
                      <a:r>
                        <a:rPr lang="ru-RU" sz="1200" dirty="0" smtClean="0"/>
                        <a:t>2022</a:t>
                      </a:r>
                      <a:r>
                        <a:rPr lang="ru-RU" sz="1200" baseline="0" dirty="0" smtClean="0"/>
                        <a:t> год</a:t>
                      </a:r>
                      <a:endParaRPr lang="ru-RU" sz="1200" dirty="0"/>
                    </a:p>
                  </a:txBody>
                  <a:tcPr/>
                </a:tc>
                <a:tc>
                  <a:txBody>
                    <a:bodyPr/>
                    <a:lstStyle/>
                    <a:p>
                      <a:r>
                        <a:rPr lang="ru-RU" sz="1200" dirty="0" smtClean="0"/>
                        <a:t>12 437,0</a:t>
                      </a:r>
                      <a:endParaRPr lang="ru-RU" sz="1200" dirty="0"/>
                    </a:p>
                  </a:txBody>
                  <a:tcPr/>
                </a:tc>
              </a:tr>
              <a:tr h="346837">
                <a:tc>
                  <a:txBody>
                    <a:bodyPr/>
                    <a:lstStyle/>
                    <a:p>
                      <a:r>
                        <a:rPr lang="ru-RU" sz="1200" dirty="0" smtClean="0"/>
                        <a:t>2023</a:t>
                      </a:r>
                      <a:r>
                        <a:rPr lang="ru-RU" sz="1200" baseline="0" dirty="0" smtClean="0"/>
                        <a:t> </a:t>
                      </a:r>
                      <a:r>
                        <a:rPr lang="ru-RU" sz="1200" dirty="0" smtClean="0"/>
                        <a:t>год</a:t>
                      </a:r>
                      <a:endParaRPr lang="ru-RU" sz="1200" dirty="0"/>
                    </a:p>
                  </a:txBody>
                  <a:tcPr/>
                </a:tc>
                <a:tc>
                  <a:txBody>
                    <a:bodyPr/>
                    <a:lstStyle/>
                    <a:p>
                      <a:r>
                        <a:rPr lang="ru-RU" sz="1200" dirty="0" smtClean="0"/>
                        <a:t>12 798,0</a:t>
                      </a:r>
                      <a:endParaRPr lang="ru-RU" sz="1200" dirty="0"/>
                    </a:p>
                  </a:txBody>
                  <a:tcPr/>
                </a:tc>
              </a:tr>
              <a:tr h="346837">
                <a:tc>
                  <a:txBody>
                    <a:bodyPr/>
                    <a:lstStyle/>
                    <a:p>
                      <a:r>
                        <a:rPr lang="ru-RU" sz="1200" dirty="0" smtClean="0"/>
                        <a:t>2024 год</a:t>
                      </a:r>
                      <a:endParaRPr lang="ru-RU" sz="1200" dirty="0"/>
                    </a:p>
                  </a:txBody>
                  <a:tcPr/>
                </a:tc>
                <a:tc>
                  <a:txBody>
                    <a:bodyPr/>
                    <a:lstStyle/>
                    <a:p>
                      <a:r>
                        <a:rPr lang="ru-RU" sz="1200" dirty="0" smtClean="0"/>
                        <a:t>12 985,0</a:t>
                      </a:r>
                      <a:endParaRPr lang="ru-RU" sz="1200" dirty="0"/>
                    </a:p>
                  </a:txBody>
                  <a:tcPr/>
                </a:tc>
              </a:tr>
            </a:tbl>
          </a:graphicData>
        </a:graphic>
      </p:graphicFrame>
      <p:sp>
        <p:nvSpPr>
          <p:cNvPr id="4" name="Объект 3"/>
          <p:cNvSpPr txBox="1">
            <a:spLocks/>
          </p:cNvSpPr>
          <p:nvPr/>
        </p:nvSpPr>
        <p:spPr>
          <a:xfrm>
            <a:off x="827584" y="764704"/>
            <a:ext cx="5688632" cy="216024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улучшение качества транслируемой на территории района телевизионной продукции за счет модернизации выпускающей аппаратуры, переход на цифровое вещание и т.д.</a:t>
            </a:r>
            <a:endParaRPr lang="ru-RU" sz="1200" dirty="0"/>
          </a:p>
          <a:p>
            <a:pPr fontAlgn="auto"/>
            <a:r>
              <a:rPr lang="ru-RU" sz="1200" b="1" dirty="0" smtClean="0"/>
              <a:t>ЗАДАЧИ: </a:t>
            </a:r>
            <a:r>
              <a:rPr lang="ru-RU" sz="1200" dirty="0" smtClean="0"/>
              <a:t>Повышение оперативности и качества отражения общественного мнения о районе, а также популяризации политики проводимой районной администрацией, создание и накопление электронной информации о развитии района с целью увеличения инвестиционной привлекательности </a:t>
            </a:r>
            <a:r>
              <a:rPr lang="ru-RU" sz="1200" dirty="0" err="1" smtClean="0"/>
              <a:t>Тахтамукайского</a:t>
            </a:r>
            <a:r>
              <a:rPr lang="ru-RU" sz="1200" dirty="0" smtClean="0"/>
              <a:t> района в экономическом пространстве.</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041879529"/>
              </p:ext>
            </p:extLst>
          </p:nvPr>
        </p:nvGraphicFramePr>
        <p:xfrm>
          <a:off x="684651" y="3429000"/>
          <a:ext cx="7702690" cy="2592288"/>
        </p:xfrm>
        <a:graphic>
          <a:graphicData uri="http://schemas.openxmlformats.org/drawingml/2006/table">
            <a:tbl>
              <a:tblPr firstRow="1" bandRow="1">
                <a:tableStyleId>{5C22544A-7EE6-4342-B048-85BDC9FD1C3A}</a:tableStyleId>
              </a:tblPr>
              <a:tblGrid>
                <a:gridCol w="3519122"/>
                <a:gridCol w="909868"/>
                <a:gridCol w="909868"/>
                <a:gridCol w="727894"/>
                <a:gridCol w="788552"/>
                <a:gridCol w="847386"/>
              </a:tblGrid>
              <a:tr h="864096">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2020 год (факт)</a:t>
                      </a:r>
                      <a:endParaRPr lang="ru-RU" sz="1400" dirty="0"/>
                    </a:p>
                  </a:txBody>
                  <a:tcPr/>
                </a:tc>
                <a:tc>
                  <a:txBody>
                    <a:bodyPr/>
                    <a:lstStyle/>
                    <a:p>
                      <a:pPr algn="ctr"/>
                      <a:r>
                        <a:rPr lang="ru-RU" sz="1400" dirty="0" smtClean="0"/>
                        <a:t>2021 год (план)</a:t>
                      </a:r>
                      <a:endParaRPr lang="ru-RU" sz="1400" dirty="0"/>
                    </a:p>
                  </a:txBody>
                  <a:tcPr/>
                </a:tc>
                <a:tc>
                  <a:txBody>
                    <a:bodyPr/>
                    <a:lstStyle/>
                    <a:p>
                      <a:pPr algn="ctr"/>
                      <a:r>
                        <a:rPr lang="ru-RU" sz="1400" dirty="0" smtClean="0"/>
                        <a:t>2022 год</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a:t>
                      </a:r>
                    </a:p>
                    <a:p>
                      <a:pPr algn="ctr"/>
                      <a:r>
                        <a:rPr lang="ru-RU" sz="1400" dirty="0" smtClean="0"/>
                        <a:t>год</a:t>
                      </a:r>
                      <a:endParaRPr lang="ru-RU" sz="1400" dirty="0"/>
                    </a:p>
                  </a:txBody>
                  <a:tcPr/>
                </a:tc>
              </a:tr>
              <a:tr h="360040">
                <a:tc>
                  <a:txBody>
                    <a:bodyPr/>
                    <a:lstStyle/>
                    <a:p>
                      <a:r>
                        <a:rPr lang="ru-RU" sz="1100" dirty="0" smtClean="0"/>
                        <a:t>Выход в эфир</a:t>
                      </a:r>
                      <a:endParaRPr lang="ru-RU" sz="11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432048">
                <a:tc>
                  <a:txBody>
                    <a:bodyPr/>
                    <a:lstStyle/>
                    <a:p>
                      <a:r>
                        <a:rPr lang="ru-RU" sz="1100" dirty="0" smtClean="0"/>
                        <a:t>Размещение на сайте ТМТ</a:t>
                      </a:r>
                      <a:endParaRPr lang="ru-RU" sz="11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504056">
                <a:tc>
                  <a:txBody>
                    <a:bodyPr/>
                    <a:lstStyle/>
                    <a:p>
                      <a:r>
                        <a:rPr lang="ru-RU" sz="1100" dirty="0" smtClean="0"/>
                        <a:t>Размещение на </a:t>
                      </a:r>
                      <a:r>
                        <a:rPr lang="ru-RU" sz="1100" dirty="0" err="1" smtClean="0"/>
                        <a:t>Ютуб</a:t>
                      </a:r>
                      <a:r>
                        <a:rPr lang="ru-RU" sz="1100" dirty="0" smtClean="0"/>
                        <a:t> канале</a:t>
                      </a:r>
                    </a:p>
                    <a:p>
                      <a:endParaRPr lang="ru-RU" sz="11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c>
                  <a:txBody>
                    <a:bodyPr/>
                    <a:lstStyle/>
                    <a:p>
                      <a:r>
                        <a:rPr lang="ru-RU" sz="1200" dirty="0" smtClean="0"/>
                        <a:t>150</a:t>
                      </a:r>
                      <a:endParaRPr lang="ru-RU" sz="1200" dirty="0"/>
                    </a:p>
                  </a:txBody>
                  <a:tcPr/>
                </a:tc>
              </a:tr>
              <a:tr h="432048">
                <a:tc>
                  <a:txBody>
                    <a:bodyPr/>
                    <a:lstStyle/>
                    <a:p>
                      <a:r>
                        <a:rPr lang="ru-RU" sz="1100" dirty="0" smtClean="0"/>
                        <a:t>Размещение</a:t>
                      </a:r>
                      <a:r>
                        <a:rPr lang="ru-RU" sz="1100" baseline="0" dirty="0" smtClean="0"/>
                        <a:t> в </a:t>
                      </a:r>
                      <a:r>
                        <a:rPr lang="ru-RU" sz="1100" baseline="0" dirty="0" err="1" smtClean="0"/>
                        <a:t>Инстаграмм</a:t>
                      </a:r>
                      <a:endParaRPr lang="ru-RU" sz="11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c>
                  <a:txBody>
                    <a:bodyPr/>
                    <a:lstStyle/>
                    <a:p>
                      <a:r>
                        <a:rPr lang="ru-RU" sz="1200" dirty="0" smtClean="0"/>
                        <a:t>600</a:t>
                      </a:r>
                      <a:endParaRPr lang="ru-RU" sz="1200" dirty="0"/>
                    </a:p>
                  </a:txBody>
                  <a:tcPr/>
                </a:tc>
              </a:tr>
            </a:tbl>
          </a:graphicData>
        </a:graphic>
      </p:graphicFrame>
    </p:spTree>
    <p:extLst>
      <p:ext uri="{BB962C8B-B14F-4D97-AF65-F5344CB8AC3E}">
        <p14:creationId xmlns:p14="http://schemas.microsoft.com/office/powerpoint/2010/main" val="1873618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548680"/>
          </a:xfrm>
        </p:spPr>
        <p:txBody>
          <a:bodyPr>
            <a:normAutofit/>
          </a:bodyPr>
          <a:lstStyle/>
          <a:p>
            <a:r>
              <a:rPr lang="ru-RU" sz="1400" dirty="0"/>
              <a:t>ОСНОВНЫЕ ПОКАЗАТЕЛИ ПО ВСЕМ ОТРАСЛЯМ ЭКОНОМИКИ НА </a:t>
            </a:r>
            <a:r>
              <a:rPr lang="ru-RU" sz="1400" dirty="0" smtClean="0"/>
              <a:t>2022 </a:t>
            </a:r>
            <a:r>
              <a:rPr lang="ru-RU" sz="1400" dirty="0"/>
              <a:t>ГОД И НА ПЕРИОД ДО </a:t>
            </a:r>
            <a:r>
              <a:rPr lang="ru-RU" sz="1400" dirty="0" smtClean="0"/>
              <a:t>2024 </a:t>
            </a:r>
            <a:r>
              <a:rPr lang="ru-RU" sz="1400" dirty="0"/>
              <a:t>ГОДА</a:t>
            </a:r>
          </a:p>
        </p:txBody>
      </p:sp>
      <p:sp>
        <p:nvSpPr>
          <p:cNvPr id="5" name="Объект 4"/>
          <p:cNvSpPr>
            <a:spLocks noGrp="1"/>
          </p:cNvSpPr>
          <p:nvPr>
            <p:ph idx="1"/>
          </p:nvPr>
        </p:nvSpPr>
        <p:spPr/>
        <p:txBody>
          <a:bodyPr/>
          <a:lstStyle/>
          <a:p>
            <a:r>
              <a:rPr lang="ru-RU" dirty="0"/>
              <a:t> </a:t>
            </a: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55650"/>
            <a:ext cx="8712968" cy="610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0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2022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1108780071"/>
              </p:ext>
            </p:extLst>
          </p:nvPr>
        </p:nvGraphicFramePr>
        <p:xfrm>
          <a:off x="395536" y="620688"/>
          <a:ext cx="8424936" cy="6277312"/>
        </p:xfrm>
        <a:graphic>
          <a:graphicData uri="http://schemas.openxmlformats.org/drawingml/2006/table">
            <a:tbl>
              <a:tblPr firstRow="1" bandRow="1">
                <a:tableStyleId>{5C22544A-7EE6-4342-B048-85BDC9FD1C3A}</a:tableStyleId>
              </a:tblPr>
              <a:tblGrid>
                <a:gridCol w="432048"/>
                <a:gridCol w="6768752"/>
                <a:gridCol w="1224136"/>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baseline="0" dirty="0" smtClean="0"/>
                        <a:t>81 674</a:t>
                      </a:r>
                      <a:r>
                        <a:rPr lang="ru-RU" sz="1200" b="1" dirty="0" smtClean="0"/>
                        <a:t>,0</a:t>
                      </a:r>
                      <a:endParaRPr lang="ru-RU" sz="1200" b="1" dirty="0"/>
                    </a:p>
                  </a:txBody>
                  <a:tcPr/>
                </a:tc>
              </a:tr>
              <a:tr h="360040">
                <a:tc>
                  <a:txBody>
                    <a:bodyPr/>
                    <a:lstStyle/>
                    <a:p>
                      <a:r>
                        <a:rPr lang="ru-RU" sz="1200" i="1" dirty="0" smtClean="0"/>
                        <a:t>1</a:t>
                      </a:r>
                      <a:endParaRPr lang="ru-RU" sz="1200" i="1" dirty="0"/>
                    </a:p>
                  </a:txBody>
                  <a:tcPr/>
                </a:tc>
                <a:tc>
                  <a:txBody>
                    <a:bodyPr/>
                    <a:lstStyle/>
                    <a:p>
                      <a:r>
                        <a:rPr lang="ru-RU" sz="1200" i="1" dirty="0" smtClean="0"/>
                        <a:t>МП МО «</a:t>
                      </a:r>
                      <a:r>
                        <a:rPr lang="ru-RU" sz="1200" i="1" dirty="0" err="1" smtClean="0"/>
                        <a:t>Тахтамукайский</a:t>
                      </a:r>
                      <a:r>
                        <a:rPr lang="ru-RU" sz="1200" i="1" dirty="0" smtClean="0"/>
                        <a:t> район» «Обеспечение деятельности учреждений физической культуры</a:t>
                      </a:r>
                      <a:r>
                        <a:rPr lang="ru-RU" sz="1200" i="1" baseline="0" dirty="0" smtClean="0"/>
                        <a:t> и спорта» на 2019-2024 гг.»</a:t>
                      </a:r>
                      <a:endParaRPr lang="ru-RU" sz="1200" i="1" dirty="0"/>
                    </a:p>
                  </a:txBody>
                  <a:tcPr/>
                </a:tc>
                <a:tc>
                  <a:txBody>
                    <a:bodyPr/>
                    <a:lstStyle/>
                    <a:p>
                      <a:r>
                        <a:rPr lang="ru-RU" sz="1200" i="1" dirty="0" smtClean="0"/>
                        <a:t>81</a:t>
                      </a:r>
                      <a:r>
                        <a:rPr lang="ru-RU" sz="1200" i="1" baseline="0" dirty="0" smtClean="0"/>
                        <a:t> 674</a:t>
                      </a:r>
                      <a:r>
                        <a:rPr lang="ru-RU" sz="1200" i="1" dirty="0" smtClean="0"/>
                        <a:t>,0</a:t>
                      </a:r>
                      <a:endParaRPr lang="ru-RU" sz="1200" i="1"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147 019,0</a:t>
                      </a:r>
                      <a:endParaRPr lang="ru-RU" sz="1200" b="1" dirty="0"/>
                    </a:p>
                  </a:txBody>
                  <a:tcPr/>
                </a:tc>
              </a:tr>
              <a:tr h="343272">
                <a:tc>
                  <a:txBody>
                    <a:bodyPr/>
                    <a:lstStyle/>
                    <a:p>
                      <a:r>
                        <a:rPr lang="ru-RU" sz="1200" i="1" dirty="0" smtClean="0"/>
                        <a:t>2</a:t>
                      </a:r>
                      <a:endParaRPr lang="ru-RU" sz="1200" i="1" dirty="0"/>
                    </a:p>
                  </a:txBody>
                  <a:tcPr/>
                </a:tc>
                <a:tc>
                  <a:txBody>
                    <a:bodyPr/>
                    <a:lstStyle/>
                    <a:p>
                      <a:r>
                        <a:rPr lang="ru-RU" sz="1200" i="1" dirty="0" smtClean="0"/>
                        <a:t>МП</a:t>
                      </a:r>
                      <a:r>
                        <a:rPr lang="ru-RU" sz="1200" i="1" baseline="0" dirty="0" smtClean="0"/>
                        <a:t> «Обеспечение деятельности учреждений культуры на 2019-2024 гг.»</a:t>
                      </a:r>
                      <a:endParaRPr lang="ru-RU" sz="1200" i="1" dirty="0"/>
                    </a:p>
                  </a:txBody>
                  <a:tcPr/>
                </a:tc>
                <a:tc>
                  <a:txBody>
                    <a:bodyPr/>
                    <a:lstStyle/>
                    <a:p>
                      <a:r>
                        <a:rPr lang="ru-RU" sz="1200" i="1" baseline="0" dirty="0" smtClean="0"/>
                        <a:t>147 019</a:t>
                      </a:r>
                      <a:r>
                        <a:rPr lang="ru-RU" sz="1200" i="1" dirty="0" smtClean="0"/>
                        <a:t>,0</a:t>
                      </a:r>
                      <a:endParaRPr lang="ru-RU" sz="1200" i="1"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3 600,0</a:t>
                      </a:r>
                      <a:endParaRPr lang="ru-RU" sz="1200" b="1" dirty="0"/>
                    </a:p>
                  </a:txBody>
                  <a:tcPr/>
                </a:tc>
              </a:tr>
              <a:tr h="343272">
                <a:tc>
                  <a:txBody>
                    <a:bodyPr/>
                    <a:lstStyle/>
                    <a:p>
                      <a:r>
                        <a:rPr lang="ru-RU" sz="1200" i="1" dirty="0" smtClean="0"/>
                        <a:t>3</a:t>
                      </a:r>
                      <a:endParaRPr lang="ru-RU" sz="1200" i="1" dirty="0"/>
                    </a:p>
                  </a:txBody>
                  <a:tcPr/>
                </a:tc>
                <a:tc>
                  <a:txBody>
                    <a:bodyPr/>
                    <a:lstStyle/>
                    <a:p>
                      <a:r>
                        <a:rPr lang="ru-RU" sz="1200" i="1" dirty="0" smtClean="0"/>
                        <a:t>МП</a:t>
                      </a:r>
                      <a:r>
                        <a:rPr lang="ru-RU" sz="1200" i="1" baseline="0" dirty="0" smtClean="0"/>
                        <a:t> «Развитие малого и среднего предпринимательства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1 600,0</a:t>
                      </a:r>
                      <a:endParaRPr lang="ru-RU" sz="1200" i="1" dirty="0"/>
                    </a:p>
                  </a:txBody>
                  <a:tcPr/>
                </a:tc>
              </a:tr>
              <a:tr h="360040">
                <a:tc>
                  <a:txBody>
                    <a:bodyPr/>
                    <a:lstStyle/>
                    <a:p>
                      <a:r>
                        <a:rPr lang="ru-RU" sz="1200" i="1" dirty="0" smtClean="0"/>
                        <a:t>4</a:t>
                      </a:r>
                      <a:endParaRPr lang="ru-RU" sz="1200" i="1" dirty="0"/>
                    </a:p>
                  </a:txBody>
                  <a:tcPr/>
                </a:tc>
                <a:tc>
                  <a:txBody>
                    <a:bodyPr/>
                    <a:lstStyle/>
                    <a:p>
                      <a:pPr algn="l"/>
                      <a:r>
                        <a:rPr lang="ru-RU" sz="1200" i="1" dirty="0" smtClean="0"/>
                        <a:t>МП «Градостроительное развитие и формирование земельных участков» на 2019-2024 гг.</a:t>
                      </a:r>
                    </a:p>
                  </a:txBody>
                  <a:tcPr/>
                </a:tc>
                <a:tc>
                  <a:txBody>
                    <a:bodyPr/>
                    <a:lstStyle/>
                    <a:p>
                      <a:r>
                        <a:rPr lang="ru-RU" sz="1200" i="1" dirty="0" smtClean="0"/>
                        <a:t>2 000,0</a:t>
                      </a:r>
                      <a:endParaRPr lang="ru-RU" sz="1200" b="0" i="1"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baseline="0" dirty="0" smtClean="0"/>
                        <a:t>43 963</a:t>
                      </a:r>
                      <a:r>
                        <a:rPr lang="ru-RU" sz="1200" b="1" dirty="0" smtClean="0"/>
                        <a:t>,0</a:t>
                      </a:r>
                      <a:endParaRPr lang="ru-RU" sz="1200" b="1" dirty="0"/>
                    </a:p>
                  </a:txBody>
                  <a:tcPr/>
                </a:tc>
              </a:tr>
              <a:tr h="345936">
                <a:tc>
                  <a:txBody>
                    <a:bodyPr/>
                    <a:lstStyle/>
                    <a:p>
                      <a:r>
                        <a:rPr lang="ru-RU" sz="1200" i="1" dirty="0" smtClean="0"/>
                        <a:t>5</a:t>
                      </a:r>
                      <a:endParaRPr lang="ru-RU" sz="1200" i="1" dirty="0"/>
                    </a:p>
                  </a:txBody>
                  <a:tcPr/>
                </a:tc>
                <a:tc>
                  <a:txBody>
                    <a:bodyPr/>
                    <a:lstStyle/>
                    <a:p>
                      <a:r>
                        <a:rPr lang="ru-RU" sz="1200" i="1" dirty="0" smtClean="0"/>
                        <a:t>МЦП</a:t>
                      </a:r>
                      <a:r>
                        <a:rPr lang="ru-RU" sz="1200" i="1" baseline="0" dirty="0" smtClean="0"/>
                        <a:t> «Профилактика правонарушений в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900,0</a:t>
                      </a:r>
                      <a:endParaRPr lang="ru-RU" sz="1200" i="1" dirty="0"/>
                    </a:p>
                  </a:txBody>
                  <a:tcPr/>
                </a:tc>
              </a:tr>
              <a:tr h="525780">
                <a:tc>
                  <a:txBody>
                    <a:bodyPr/>
                    <a:lstStyle/>
                    <a:p>
                      <a:r>
                        <a:rPr lang="ru-RU" sz="1200" i="1" dirty="0" smtClean="0"/>
                        <a:t>6</a:t>
                      </a:r>
                      <a:endParaRPr lang="ru-RU" sz="1200" i="1" dirty="0"/>
                    </a:p>
                  </a:txBody>
                  <a:tcPr/>
                </a:tc>
                <a:tc>
                  <a:txBody>
                    <a:bodyPr/>
                    <a:lstStyle/>
                    <a:p>
                      <a:r>
                        <a:rPr lang="ru-RU" sz="1200" i="1" dirty="0" smtClean="0"/>
                        <a:t>МЦП «Основные</a:t>
                      </a:r>
                      <a:r>
                        <a:rPr lang="ru-RU" sz="1200" i="1" baseline="0" dirty="0" smtClean="0"/>
                        <a:t> мероприятия по противодействию проявлений терроризма и экстремизма на территории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1 637,0</a:t>
                      </a:r>
                      <a:endParaRPr lang="ru-RU" sz="1200" i="1" dirty="0"/>
                    </a:p>
                  </a:txBody>
                  <a:tcPr/>
                </a:tc>
              </a:tr>
              <a:tr h="525780">
                <a:tc>
                  <a:txBody>
                    <a:bodyPr/>
                    <a:lstStyle/>
                    <a:p>
                      <a:r>
                        <a:rPr lang="ru-RU" sz="1200" i="1" dirty="0" smtClean="0"/>
                        <a:t>7</a:t>
                      </a:r>
                      <a:endParaRPr lang="ru-RU" sz="1200" i="1" dirty="0"/>
                    </a:p>
                  </a:txBody>
                  <a:tcPr/>
                </a:tc>
                <a:tc>
                  <a:txBody>
                    <a:bodyPr/>
                    <a:lstStyle/>
                    <a:p>
                      <a:r>
                        <a:rPr lang="ru-RU" sz="1200" i="1" dirty="0" smtClean="0"/>
                        <a:t>МЦП «Комплексные меры противодействия злоупотреблению наркотиками и их незаконному обороту на территории </a:t>
                      </a:r>
                      <a:r>
                        <a:rPr lang="ru-RU" sz="1200" i="1" dirty="0" err="1" smtClean="0"/>
                        <a:t>Тахтамукайского</a:t>
                      </a:r>
                      <a:r>
                        <a:rPr lang="ru-RU" sz="1200" i="1" dirty="0" smtClean="0"/>
                        <a:t> района» на 2019-2024 гг.</a:t>
                      </a:r>
                      <a:endParaRPr lang="ru-RU" sz="1200" i="1" dirty="0"/>
                    </a:p>
                  </a:txBody>
                  <a:tcPr/>
                </a:tc>
                <a:tc>
                  <a:txBody>
                    <a:bodyPr/>
                    <a:lstStyle/>
                    <a:p>
                      <a:r>
                        <a:rPr lang="ru-RU" sz="1200" i="1" dirty="0" smtClean="0"/>
                        <a:t>75,0</a:t>
                      </a:r>
                      <a:endParaRPr lang="ru-RU" sz="1200" i="1" dirty="0"/>
                    </a:p>
                  </a:txBody>
                  <a:tcPr/>
                </a:tc>
              </a:tr>
              <a:tr h="316592">
                <a:tc>
                  <a:txBody>
                    <a:bodyPr/>
                    <a:lstStyle/>
                    <a:p>
                      <a:r>
                        <a:rPr lang="ru-RU" sz="1200" i="1" dirty="0" smtClean="0"/>
                        <a:t>8</a:t>
                      </a:r>
                      <a:endParaRPr lang="ru-RU" sz="1200" i="1" dirty="0"/>
                    </a:p>
                  </a:txBody>
                  <a:tcPr/>
                </a:tc>
                <a:tc>
                  <a:txBody>
                    <a:bodyPr/>
                    <a:lstStyle/>
                    <a:p>
                      <a:r>
                        <a:rPr lang="ru-RU" sz="1200" i="1" dirty="0" smtClean="0"/>
                        <a:t>МЦП</a:t>
                      </a:r>
                      <a:r>
                        <a:rPr lang="ru-RU" sz="1200" i="1" baseline="0" dirty="0" smtClean="0"/>
                        <a:t> «Обеспечение безопасности дорожного движения в МО «</a:t>
                      </a:r>
                      <a:r>
                        <a:rPr lang="ru-RU" sz="1200" i="1" baseline="0" dirty="0" err="1" smtClean="0"/>
                        <a:t>Тахтамукайский</a:t>
                      </a:r>
                      <a:r>
                        <a:rPr lang="ru-RU" sz="1200" i="1" baseline="0" dirty="0" smtClean="0"/>
                        <a:t> район» на 2019-2024 гг.»</a:t>
                      </a:r>
                      <a:endParaRPr lang="ru-RU" sz="1200" i="1" dirty="0"/>
                    </a:p>
                  </a:txBody>
                  <a:tcPr/>
                </a:tc>
                <a:tc>
                  <a:txBody>
                    <a:bodyPr/>
                    <a:lstStyle/>
                    <a:p>
                      <a:r>
                        <a:rPr lang="ru-RU" sz="1200" i="1" dirty="0" smtClean="0"/>
                        <a:t>110,0</a:t>
                      </a:r>
                      <a:endParaRPr lang="ru-RU" sz="1200" i="1" dirty="0"/>
                    </a:p>
                  </a:txBody>
                  <a:tcPr/>
                </a:tc>
              </a:tr>
              <a:tr h="525780">
                <a:tc>
                  <a:txBody>
                    <a:bodyPr/>
                    <a:lstStyle/>
                    <a:p>
                      <a:r>
                        <a:rPr lang="ru-RU" sz="1200" i="1" dirty="0" smtClean="0"/>
                        <a:t>9</a:t>
                      </a:r>
                      <a:endParaRPr lang="ru-RU" sz="1200" i="1" dirty="0"/>
                    </a:p>
                  </a:txBody>
                  <a:tcPr/>
                </a:tc>
                <a:tc>
                  <a:txBody>
                    <a:bodyPr/>
                    <a:lstStyle/>
                    <a:p>
                      <a:r>
                        <a:rPr lang="ru-RU" sz="1200" i="1" dirty="0" smtClean="0"/>
                        <a:t>МЦП «Санитарное и экологическое благополучие МО «</a:t>
                      </a:r>
                      <a:r>
                        <a:rPr lang="ru-RU" sz="1200" i="1" dirty="0" err="1" smtClean="0"/>
                        <a:t>Тахтамукайский</a:t>
                      </a:r>
                      <a:r>
                        <a:rPr lang="ru-RU" sz="1200" i="1" dirty="0" smtClean="0"/>
                        <a:t> район» на 2019-2024 гг.»</a:t>
                      </a:r>
                      <a:endParaRPr lang="ru-RU" sz="1200" i="1" dirty="0"/>
                    </a:p>
                  </a:txBody>
                  <a:tcPr/>
                </a:tc>
                <a:tc>
                  <a:txBody>
                    <a:bodyPr/>
                    <a:lstStyle/>
                    <a:p>
                      <a:r>
                        <a:rPr lang="ru-RU" sz="1200" i="1" dirty="0" smtClean="0"/>
                        <a:t>75,0</a:t>
                      </a:r>
                      <a:endParaRPr lang="ru-RU" sz="1200" i="1" dirty="0"/>
                    </a:p>
                  </a:txBody>
                  <a:tcPr/>
                </a:tc>
              </a:tr>
              <a:tr h="525780">
                <a:tc>
                  <a:txBody>
                    <a:bodyPr/>
                    <a:lstStyle/>
                    <a:p>
                      <a:r>
                        <a:rPr lang="ru-RU" sz="1200" i="1" dirty="0" smtClean="0"/>
                        <a:t>10</a:t>
                      </a:r>
                      <a:endParaRPr lang="ru-RU" sz="1200" i="1" dirty="0"/>
                    </a:p>
                  </a:txBody>
                  <a:tcPr/>
                </a:tc>
                <a:tc>
                  <a:txBody>
                    <a:bodyPr/>
                    <a:lstStyle/>
                    <a:p>
                      <a:r>
                        <a:rPr lang="ru-RU" sz="1200" i="1" dirty="0" smtClean="0"/>
                        <a:t>МЦП «Профилактика безнадзорности и правонарушений среди несовершеннолетних на 2019-2024 гг.»</a:t>
                      </a:r>
                      <a:endParaRPr lang="ru-RU" sz="1200" i="1" dirty="0"/>
                    </a:p>
                  </a:txBody>
                  <a:tcPr/>
                </a:tc>
                <a:tc>
                  <a:txBody>
                    <a:bodyPr/>
                    <a:lstStyle/>
                    <a:p>
                      <a:r>
                        <a:rPr lang="ru-RU" sz="1200" i="1" dirty="0" smtClean="0"/>
                        <a:t>200,0</a:t>
                      </a:r>
                      <a:endParaRPr lang="ru-RU" sz="1200" i="1"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16223690"/>
              </p:ext>
            </p:extLst>
          </p:nvPr>
        </p:nvGraphicFramePr>
        <p:xfrm>
          <a:off x="107504" y="404664"/>
          <a:ext cx="8712968" cy="584405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11</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«Энергосбережение и </a:t>
                      </a:r>
                      <a:r>
                        <a:rPr kumimoji="0" lang="ru-RU" sz="1200" i="1" u="none" strike="noStrike" cap="none" normalizeH="0" baseline="0" dirty="0" err="1" smtClean="0">
                          <a:ln>
                            <a:noFill/>
                          </a:ln>
                          <a:effectLst/>
                        </a:rPr>
                        <a:t>энергоэффективность</a:t>
                      </a:r>
                      <a:r>
                        <a:rPr kumimoji="0" lang="ru-RU" sz="1200" i="1" u="none" strike="noStrike" cap="none" normalizeH="0" baseline="0" dirty="0" smtClean="0">
                          <a:ln>
                            <a:noFill/>
                          </a:ln>
                          <a:effectLst/>
                        </a:rPr>
                        <a:t> на объектах социальной сферы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РА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500,0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12</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100,0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13</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«Обеспечение социально-значимых объектов жизнеобеспечения резервными источниками энергосбережения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1 490,0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14</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«Управление муниципальными финансами и муниципальным долгом»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38 076,0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МЦП «Улучшение демографической ситуации в МО «</a:t>
                      </a:r>
                      <a:r>
                        <a:rPr kumimoji="0" lang="ru-RU" sz="1200" b="0" i="1" u="none" strike="noStrike" cap="none" normalizeH="0" baseline="0" dirty="0" err="1" smtClean="0">
                          <a:ln>
                            <a:noFill/>
                          </a:ln>
                          <a:solidFill>
                            <a:srgbClr val="000000"/>
                          </a:solidFill>
                          <a:effectLst/>
                          <a:latin typeface="+mn-lt"/>
                          <a:cs typeface="Arial" charset="0"/>
                        </a:rPr>
                        <a:t>Тахтамукайский</a:t>
                      </a:r>
                      <a:r>
                        <a:rPr kumimoji="0" lang="ru-RU" sz="1200" b="0" i="1" u="none" strike="noStrike" cap="none" normalizeH="0" baseline="0" dirty="0" smtClean="0">
                          <a:ln>
                            <a:noFill/>
                          </a:ln>
                          <a:solidFill>
                            <a:srgbClr val="000000"/>
                          </a:solidFill>
                          <a:effectLst/>
                          <a:latin typeface="+mn-lt"/>
                          <a:cs typeface="Arial" charset="0"/>
                        </a:rPr>
                        <a:t> район» на 2019-2024 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800,0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5 760,0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bg1"/>
                          </a:solidFill>
                          <a:effectLst/>
                        </a:rPr>
                        <a:t>16</a:t>
                      </a:r>
                      <a:endParaRPr kumimoji="0" lang="ru-RU" sz="1200" b="0" i="1" u="none" strike="noStrike" cap="none" normalizeH="0" baseline="0" dirty="0" smtClean="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bg1"/>
                          </a:solidFill>
                          <a:effectLst/>
                        </a:rPr>
                        <a:t>МЦП «Комплексное развитие сельских территорий МО «</a:t>
                      </a:r>
                      <a:r>
                        <a:rPr kumimoji="0" lang="ru-RU" sz="1200" i="1" u="none" strike="noStrike" cap="none" normalizeH="0" baseline="0" dirty="0" err="1" smtClean="0">
                          <a:ln>
                            <a:noFill/>
                          </a:ln>
                          <a:solidFill>
                            <a:schemeClr val="bg1"/>
                          </a:solidFill>
                          <a:effectLst/>
                        </a:rPr>
                        <a:t>Тахтамукайский</a:t>
                      </a:r>
                      <a:r>
                        <a:rPr kumimoji="0" lang="ru-RU" sz="1200" i="1" u="none" strike="noStrike" cap="none" normalizeH="0" baseline="0" dirty="0" smtClean="0">
                          <a:ln>
                            <a:noFill/>
                          </a:ln>
                          <a:solidFill>
                            <a:schemeClr val="bg1"/>
                          </a:solidFill>
                          <a:effectLst/>
                        </a:rPr>
                        <a:t> район» на 2021-2025 гг.»</a:t>
                      </a:r>
                      <a:endParaRPr kumimoji="0" lang="ru-RU" sz="1200" b="0" i="1" u="none" strike="noStrike" cap="none" normalizeH="0" baseline="0" dirty="0" smtClean="0">
                        <a:ln>
                          <a:noFill/>
                        </a:ln>
                        <a:solidFill>
                          <a:schemeClr val="bg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150,00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17</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«Обеспечение жильем молодых семей на территории  сельских поселений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5610,0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338 224,0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18</a:t>
                      </a: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МЦП «Молодежная политика в МО «</a:t>
                      </a:r>
                      <a:r>
                        <a:rPr kumimoji="0" lang="ru-RU" sz="1200" b="0" i="1" u="none" strike="noStrike" cap="none" normalizeH="0" baseline="0" dirty="0" err="1" smtClean="0">
                          <a:ln>
                            <a:noFill/>
                          </a:ln>
                          <a:solidFill>
                            <a:srgbClr val="000000"/>
                          </a:solidFill>
                          <a:effectLst/>
                          <a:latin typeface="+mn-lt"/>
                          <a:cs typeface="Arial" charset="0"/>
                        </a:rPr>
                        <a:t>Тахтамукайский</a:t>
                      </a:r>
                      <a:r>
                        <a:rPr kumimoji="0" lang="ru-RU" sz="1200" b="0" i="1" u="none" strike="noStrike" cap="none" normalizeH="0" baseline="0" dirty="0" smtClean="0">
                          <a:ln>
                            <a:noFill/>
                          </a:ln>
                          <a:solidFill>
                            <a:srgbClr val="000000"/>
                          </a:solidFill>
                          <a:effectLst/>
                          <a:latin typeface="+mn-lt"/>
                          <a:cs typeface="Arial" charset="0"/>
                        </a:rPr>
                        <a:t> район» на 2019-2024 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250,0</a:t>
                      </a: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latin typeface="+mn-lt"/>
                        </a:rPr>
                        <a:t>19</a:t>
                      </a: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МП «Развитие образования» на 2019-2024 гг.»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337 974,0</a:t>
                      </a: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94895363"/>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 150,0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20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МП «Формирование современной городской среды  в МО «</a:t>
                      </a:r>
                      <a:r>
                        <a:rPr kumimoji="0" lang="ru-RU" sz="1200" i="1" u="none" strike="noStrike" cap="none" normalizeH="0" baseline="0" dirty="0" err="1" smtClean="0">
                          <a:ln>
                            <a:noFill/>
                          </a:ln>
                          <a:effectLst/>
                        </a:rPr>
                        <a:t>Тахтамукайкий</a:t>
                      </a:r>
                      <a:r>
                        <a:rPr kumimoji="0" lang="ru-RU" sz="1200" i="1" u="none" strike="noStrike" cap="none" normalizeH="0" baseline="0" dirty="0" smtClean="0">
                          <a:ln>
                            <a:noFill/>
                          </a:ln>
                          <a:effectLst/>
                        </a:rPr>
                        <a:t> район» на 2018-2022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dk1"/>
                          </a:solidFill>
                          <a:effectLst/>
                          <a:latin typeface="+mn-lt"/>
                          <a:cs typeface="+mn-cs"/>
                        </a:rPr>
                        <a:t>150,0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18 043,0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21</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МЦП «Поддержка и развитие печатного средства массовой информации МО «</a:t>
                      </a:r>
                      <a:r>
                        <a:rPr kumimoji="0" lang="ru-RU" sz="1200" i="1" u="none" strike="noStrike" cap="none" normalizeH="0" baseline="0" dirty="0" err="1" smtClean="0">
                          <a:ln>
                            <a:noFill/>
                          </a:ln>
                          <a:effectLst/>
                        </a:rPr>
                        <a:t>Тахтамукайский</a:t>
                      </a:r>
                      <a:r>
                        <a:rPr kumimoji="0" lang="ru-RU" sz="1200" i="1" u="none" strike="noStrike" cap="none" normalizeH="0" baseline="0" dirty="0" smtClean="0">
                          <a:ln>
                            <a:noFill/>
                          </a:ln>
                          <a:effectLst/>
                        </a:rPr>
                        <a:t> район» на 2019-2024 гг.»</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effectLst/>
                        </a:rPr>
                        <a:t>5 606,0</a:t>
                      </a:r>
                      <a:endParaRPr kumimoji="0" lang="ru-RU" sz="1200" b="0" i="1"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МЦП «Развитие телевидения на территории </a:t>
                      </a:r>
                      <a:r>
                        <a:rPr kumimoji="0" lang="ru-RU" sz="1200" b="0" i="1" u="none" strike="noStrike" cap="none" normalizeH="0" baseline="0" dirty="0" err="1" smtClean="0">
                          <a:ln>
                            <a:noFill/>
                          </a:ln>
                          <a:solidFill>
                            <a:srgbClr val="000000"/>
                          </a:solidFill>
                          <a:effectLst/>
                          <a:latin typeface="+mn-lt"/>
                          <a:cs typeface="Arial" charset="0"/>
                        </a:rPr>
                        <a:t>Тахтамукайского</a:t>
                      </a:r>
                      <a:r>
                        <a:rPr kumimoji="0" lang="ru-RU" sz="1200" b="0" i="1" u="none" strike="noStrike" cap="none" normalizeH="0" baseline="0" dirty="0" smtClean="0">
                          <a:ln>
                            <a:noFill/>
                          </a:ln>
                          <a:solidFill>
                            <a:srgbClr val="000000"/>
                          </a:solidFill>
                          <a:effectLst/>
                          <a:latin typeface="+mn-lt"/>
                          <a:cs typeface="Arial" charset="0"/>
                        </a:rPr>
                        <a:t> района» на 2019-2024 гг.»</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000000"/>
                          </a:solidFill>
                          <a:effectLst/>
                          <a:latin typeface="+mn-lt"/>
                          <a:cs typeface="Arial" charset="0"/>
                        </a:rPr>
                        <a:t>12 437,0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638 433,0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2022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145509710"/>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2 500,0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 МО «</a:t>
                      </a:r>
                      <a:r>
                        <a:rPr lang="ru-RU" sz="1400" dirty="0" err="1" smtClean="0"/>
                        <a:t>Тахтамукайский</a:t>
                      </a:r>
                      <a:r>
                        <a:rPr lang="ru-RU" sz="1400" dirty="0" smtClean="0"/>
                        <a:t> район» на 2022-2024</a:t>
                      </a:r>
                      <a:r>
                        <a:rPr lang="ru-RU" sz="1400" baseline="0" dirty="0" smtClean="0"/>
                        <a:t> гг.</a:t>
                      </a:r>
                      <a:r>
                        <a:rPr lang="ru-RU" sz="1400" dirty="0" smtClean="0"/>
                        <a:t>»</a:t>
                      </a:r>
                      <a:endParaRPr lang="ru-RU" sz="1400" dirty="0"/>
                    </a:p>
                  </a:txBody>
                  <a:tcPr/>
                </a:tc>
                <a:tc>
                  <a:txBody>
                    <a:bodyPr/>
                    <a:lstStyle/>
                    <a:p>
                      <a:r>
                        <a:rPr lang="ru-RU" sz="1400" dirty="0" smtClean="0"/>
                        <a:t>2 500,0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5</a:t>
                      </a:r>
                      <a:r>
                        <a:rPr lang="ru-RU" sz="1400" b="1" baseline="0" dirty="0" smtClean="0"/>
                        <a:t> 000</a:t>
                      </a:r>
                      <a:r>
                        <a:rPr lang="ru-RU" sz="1400" b="1" dirty="0" smtClean="0"/>
                        <a:t>,0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 МО «</a:t>
                      </a:r>
                      <a:r>
                        <a:rPr lang="ru-RU" sz="1400" baseline="0" dirty="0" err="1" smtClean="0"/>
                        <a:t>Тахтамукайский</a:t>
                      </a:r>
                      <a:r>
                        <a:rPr lang="ru-RU" sz="1400" baseline="0" dirty="0" smtClean="0"/>
                        <a:t> район» на 2022-2024 гг.»</a:t>
                      </a:r>
                      <a:endParaRPr lang="ru-RU" sz="1400" dirty="0"/>
                    </a:p>
                  </a:txBody>
                  <a:tcPr/>
                </a:tc>
                <a:tc>
                  <a:txBody>
                    <a:bodyPr/>
                    <a:lstStyle/>
                    <a:p>
                      <a:r>
                        <a:rPr lang="ru-RU" sz="1400" dirty="0" smtClean="0"/>
                        <a:t>5</a:t>
                      </a:r>
                      <a:r>
                        <a:rPr lang="ru-RU" sz="1400" baseline="0" dirty="0" smtClean="0"/>
                        <a:t> 000,</a:t>
                      </a:r>
                      <a:r>
                        <a:rPr lang="ru-RU" sz="1400" dirty="0" smtClean="0"/>
                        <a:t>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920,0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 на 2022-2024 гг.»</a:t>
                      </a:r>
                      <a:endParaRPr lang="ru-RU" sz="1400" dirty="0"/>
                    </a:p>
                  </a:txBody>
                  <a:tcPr/>
                </a:tc>
                <a:tc>
                  <a:txBody>
                    <a:bodyPr/>
                    <a:lstStyle/>
                    <a:p>
                      <a:r>
                        <a:rPr lang="ru-RU" sz="1400" dirty="0" smtClean="0"/>
                        <a:t>920,0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6 473,0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 в МО «</a:t>
                      </a:r>
                      <a:r>
                        <a:rPr lang="ru-RU" sz="1400" dirty="0" err="1" smtClean="0"/>
                        <a:t>Тахтамукайский</a:t>
                      </a:r>
                      <a:r>
                        <a:rPr lang="ru-RU" sz="1400" dirty="0" smtClean="0"/>
                        <a:t> район» на 2022-2024 гг.»</a:t>
                      </a:r>
                      <a:endParaRPr lang="ru-RU" sz="1400" dirty="0"/>
                    </a:p>
                  </a:txBody>
                  <a:tcPr/>
                </a:tc>
                <a:tc>
                  <a:txBody>
                    <a:bodyPr/>
                    <a:lstStyle/>
                    <a:p>
                      <a:r>
                        <a:rPr lang="ru-RU" sz="1400" dirty="0" smtClean="0"/>
                        <a:t>5 673,0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 на 2022-2024 гг.»</a:t>
                      </a:r>
                      <a:endParaRPr lang="ru-RU" sz="1400" dirty="0"/>
                    </a:p>
                  </a:txBody>
                  <a:tcPr/>
                </a:tc>
                <a:tc>
                  <a:txBody>
                    <a:bodyPr/>
                    <a:lstStyle/>
                    <a:p>
                      <a:r>
                        <a:rPr lang="ru-RU" sz="1400" dirty="0" smtClean="0"/>
                        <a:t>800,0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35740122"/>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14 700,0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 на 2022-2024 гг.»</a:t>
                      </a:r>
                      <a:endParaRPr lang="ru-RU" sz="1400" dirty="0"/>
                    </a:p>
                  </a:txBody>
                  <a:tcPr/>
                </a:tc>
                <a:tc>
                  <a:txBody>
                    <a:bodyPr/>
                    <a:lstStyle/>
                    <a:p>
                      <a:r>
                        <a:rPr lang="ru-RU" sz="1400" dirty="0" smtClean="0"/>
                        <a:t>3 200,0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 на 2022-2024 гг.»</a:t>
                      </a:r>
                      <a:endParaRPr lang="ru-RU" sz="1400" dirty="0"/>
                    </a:p>
                  </a:txBody>
                  <a:tcPr/>
                </a:tc>
                <a:tc>
                  <a:txBody>
                    <a:bodyPr/>
                    <a:lstStyle/>
                    <a:p>
                      <a:r>
                        <a:rPr lang="ru-RU" sz="1400" dirty="0" smtClean="0"/>
                        <a:t>2</a:t>
                      </a:r>
                      <a:r>
                        <a:rPr lang="ru-RU" sz="1400" baseline="0" dirty="0" smtClean="0"/>
                        <a:t> 500</a:t>
                      </a:r>
                      <a:r>
                        <a:rPr lang="ru-RU" sz="1400" dirty="0" smtClean="0"/>
                        <a:t>,0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 материально- технической базы муниципальных</a:t>
                      </a:r>
                      <a:r>
                        <a:rPr lang="ru-RU" sz="1400" b="0" baseline="0" dirty="0" smtClean="0"/>
                        <a:t> бюджетных образовательных учреждений на 2022-2024 гг.»</a:t>
                      </a:r>
                      <a:endParaRPr lang="ru-RU" sz="1400" b="0" dirty="0"/>
                    </a:p>
                  </a:txBody>
                  <a:tcPr/>
                </a:tc>
                <a:tc>
                  <a:txBody>
                    <a:bodyPr/>
                    <a:lstStyle/>
                    <a:p>
                      <a:r>
                        <a:rPr lang="ru-RU" sz="1400" b="0" baseline="0" dirty="0" smtClean="0"/>
                        <a:t>9 000,0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dirty="0" smtClean="0"/>
                        <a:t>29 593,0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idx="1"/>
          </p:nvPr>
        </p:nvSpPr>
        <p:spPr>
          <a:xfrm>
            <a:off x="0" y="404664"/>
            <a:ext cx="9144000" cy="5976664"/>
          </a:xfrm>
        </p:spPr>
        <p:txBody>
          <a:bodyPr>
            <a:normAutofit/>
          </a:bodyPr>
          <a:lstStyle/>
          <a:p>
            <a:endParaRPr lang="ru-RU" sz="1400" dirty="0" smtClean="0"/>
          </a:p>
          <a:p>
            <a:endParaRPr lang="ru-RU" sz="1400" dirty="0"/>
          </a:p>
          <a:p>
            <a:r>
              <a:rPr lang="ru-RU" sz="1200" dirty="0" smtClean="0"/>
              <a:t>Ведется строительство (реконструкция) и  (или) капитальный ремонт культурно-досуговых учреждений на территории </a:t>
            </a:r>
            <a:r>
              <a:rPr lang="ru-RU" sz="1200" dirty="0" err="1" smtClean="0"/>
              <a:t>Тахтамукайского</a:t>
            </a:r>
            <a:r>
              <a:rPr lang="ru-RU" sz="1200" dirty="0" smtClean="0"/>
              <a:t> района. </a:t>
            </a:r>
            <a:r>
              <a:rPr lang="ru-RU" sz="1200" dirty="0"/>
              <a:t>В   рамках программы </a:t>
            </a:r>
            <a:r>
              <a:rPr lang="ru-RU" sz="1200" dirty="0" smtClean="0"/>
              <a:t> «Развитие культуры, искусства и художественного  образования »   </a:t>
            </a:r>
            <a:r>
              <a:rPr lang="ru-RU" sz="1200" dirty="0"/>
              <a:t>в </a:t>
            </a:r>
            <a:r>
              <a:rPr lang="ru-RU" sz="1200" dirty="0" smtClean="0"/>
              <a:t>2021 </a:t>
            </a:r>
            <a:r>
              <a:rPr lang="ru-RU" sz="1200" dirty="0"/>
              <a:t>году </a:t>
            </a:r>
            <a:r>
              <a:rPr lang="ru-RU" sz="1200" dirty="0" smtClean="0"/>
              <a:t>планируется завершить строительство  </a:t>
            </a:r>
            <a:r>
              <a:rPr lang="ru-RU" sz="1200" dirty="0"/>
              <a:t>Дома </a:t>
            </a:r>
            <a:r>
              <a:rPr lang="ru-RU" sz="1200" dirty="0" smtClean="0"/>
              <a:t>Культуры в </a:t>
            </a:r>
            <a:r>
              <a:rPr lang="ru-RU" sz="1200" dirty="0" err="1"/>
              <a:t>а.Псейтук</a:t>
            </a:r>
            <a:r>
              <a:rPr lang="ru-RU" sz="1200" dirty="0"/>
              <a:t>  </a:t>
            </a:r>
            <a:r>
              <a:rPr lang="ru-RU" sz="1200" dirty="0"/>
              <a:t>на </a:t>
            </a:r>
            <a:r>
              <a:rPr lang="ru-RU" sz="1200" dirty="0" smtClean="0"/>
              <a:t>общую сумму 44 352,4 </a:t>
            </a:r>
            <a:r>
              <a:rPr lang="ru-RU" sz="1200" dirty="0" err="1" smtClean="0"/>
              <a:t>тыс.руб</a:t>
            </a:r>
            <a:r>
              <a:rPr lang="ru-RU" sz="1200" dirty="0" smtClean="0"/>
              <a:t>. , в </a:t>
            </a:r>
            <a:r>
              <a:rPr lang="ru-RU" sz="1200" dirty="0" err="1" smtClean="0"/>
              <a:t>п.Прикубанский</a:t>
            </a:r>
            <a:r>
              <a:rPr lang="ru-RU" sz="1200" dirty="0" smtClean="0"/>
              <a:t> на общую сумму 9 978,5 </a:t>
            </a:r>
            <a:r>
              <a:rPr lang="ru-RU" sz="1200" dirty="0" err="1" smtClean="0"/>
              <a:t>тыс.руб</a:t>
            </a:r>
            <a:r>
              <a:rPr lang="ru-RU" sz="1200" dirty="0" smtClean="0"/>
              <a:t>.</a:t>
            </a:r>
          </a:p>
          <a:p>
            <a:r>
              <a:rPr lang="ru-RU" sz="1200" dirty="0" smtClean="0"/>
              <a:t>В рамках программы «Развития образования»  в 2021 году  на мероприятия по </a:t>
            </a:r>
            <a:r>
              <a:rPr lang="ru-RU" sz="1200" dirty="0"/>
              <a:t>благоустройству </a:t>
            </a:r>
            <a:r>
              <a:rPr lang="ru-RU" sz="1200" dirty="0" smtClean="0"/>
              <a:t>здания в целях соблюдения требований к воздушно-тепловому режиму водоснабжения и канализации в </a:t>
            </a:r>
            <a:r>
              <a:rPr lang="ru-RU" sz="1200" dirty="0"/>
              <a:t>МБОУ "СШ № 5" </a:t>
            </a:r>
            <a:r>
              <a:rPr lang="ru-RU" sz="1200" dirty="0" smtClean="0"/>
              <a:t>п. ЯБЛОНОВСКИЙ планируется завершить ремонт на общую сумму 39 837,6 </a:t>
            </a:r>
            <a:r>
              <a:rPr lang="ru-RU" sz="1200" dirty="0" err="1" smtClean="0"/>
              <a:t>тыс.руб</a:t>
            </a:r>
            <a:r>
              <a:rPr lang="ru-RU" sz="1200" dirty="0" smtClean="0"/>
              <a:t>.</a:t>
            </a:r>
            <a:endParaRPr lang="ru-RU" sz="1200" dirty="0"/>
          </a:p>
          <a:p>
            <a:endParaRPr lang="ru-RU" sz="1200" dirty="0" smtClean="0"/>
          </a:p>
          <a:p>
            <a:endParaRPr lang="ru-RU" sz="1200" dirty="0" smtClean="0"/>
          </a:p>
        </p:txBody>
      </p:sp>
      <p:graphicFrame>
        <p:nvGraphicFramePr>
          <p:cNvPr id="5" name="Схема 4"/>
          <p:cNvGraphicFramePr/>
          <p:nvPr>
            <p:extLst>
              <p:ext uri="{D42A27DB-BD31-4B8C-83A1-F6EECF244321}">
                <p14:modId xmlns:p14="http://schemas.microsoft.com/office/powerpoint/2010/main" val="3356250549"/>
              </p:ext>
            </p:extLst>
          </p:nvPr>
        </p:nvGraphicFramePr>
        <p:xfrm>
          <a:off x="179512" y="242088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57381792"/>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2022 году составят примерно 6 255,0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2022 году составит 10 924,0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3580731765"/>
              </p:ext>
            </p:extLst>
          </p:nvPr>
        </p:nvGraphicFramePr>
        <p:xfrm>
          <a:off x="3707904" y="1739717"/>
          <a:ext cx="5184576"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75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b="0" dirty="0" smtClean="0"/>
              <a:t>У</a:t>
            </a:r>
            <a:r>
              <a:rPr lang="ru-RU" sz="2400" dirty="0" smtClean="0"/>
              <a:t>правление финансов</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783 218,0     817 893,0       853 804,0    </a:t>
            </a:r>
            <a:br>
              <a:rPr lang="ru-RU" sz="1400" dirty="0" smtClean="0"/>
            </a:br>
            <a:r>
              <a:rPr lang="ru-RU" sz="1400" dirty="0" smtClean="0"/>
              <a:t>Расходы (</a:t>
            </a:r>
            <a:r>
              <a:rPr lang="ru-RU" sz="1400" dirty="0" err="1" smtClean="0"/>
              <a:t>т.р</a:t>
            </a:r>
            <a:r>
              <a:rPr lang="ru-RU" sz="1400" dirty="0" smtClean="0"/>
              <a:t>.)   802 798,0     838 340,0       838 340,0</a:t>
            </a:r>
            <a:br>
              <a:rPr lang="ru-RU" sz="1400" dirty="0" smtClean="0"/>
            </a:br>
            <a:r>
              <a:rPr lang="ru-RU" sz="1400" dirty="0" smtClean="0"/>
              <a:t>Дефицит (</a:t>
            </a:r>
            <a:r>
              <a:rPr lang="ru-RU" sz="1400" dirty="0" err="1" smtClean="0"/>
              <a:t>т.р</a:t>
            </a:r>
            <a:r>
              <a:rPr lang="ru-RU" sz="1400" dirty="0" smtClean="0"/>
              <a:t>.)     19 580,0       20 447,0         21 345,0</a:t>
            </a:r>
            <a:br>
              <a:rPr lang="ru-RU" sz="1400" dirty="0" smtClean="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2548187787"/>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(2020-2024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3771338441"/>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7483</TotalTime>
  <Words>7454</Words>
  <Application>Microsoft Office PowerPoint</Application>
  <PresentationFormat>Экран (4:3)</PresentationFormat>
  <Paragraphs>1524</Paragraphs>
  <Slides>59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Апекс</vt:lpstr>
      <vt:lpstr>Бюджет для граждан</vt:lpstr>
      <vt:lpstr>СОДЕРЖАНИЕ:</vt:lpstr>
      <vt:lpstr>Презентация PowerPoint</vt:lpstr>
      <vt:lpstr>ОСНОВНЫЕ ПОКАЗАТЕЛИ ПО ВСЕМ ОТРАСЛЯМ ЭКОНОМИКИ НА 2022 ГОД И НА ПЕРИОД ДО 2024 ГОДА</vt:lpstr>
      <vt:lpstr>Презентация PowerPoint</vt:lpstr>
      <vt:lpstr>       Доходы (т.р.)    783 218,0     817 893,0       853 804,0     Расходы (т.р.)   802 798,0     838 340,0       838 340,0 Дефицит (т.р.)     19 580,0       20 447,0         21 345,0 </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(2020-2024 гг.) </vt:lpstr>
      <vt:lpstr>Структура налоговых доходов в проекте бюджета МО «Тахтамукайский район»  на 2022 год</vt:lpstr>
      <vt:lpstr>КРУПНЕЙШИЕ НАЛОГОПЛАТЕЛЬЩИКИ В ТАХТАМУКАЙСКОМ РАЙОНЕ</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2022-2024 ГГ.</vt:lpstr>
      <vt:lpstr>Основные направления расходов в  бюджете МО «Тахтамукайский район» на 2022 г. (тыс.руб.)</vt:lpstr>
      <vt:lpstr>Распределение расходов в  бюджете МО «Тахтамукайский район» на 2022 год на плановый период 2023-2024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2022 г. (тыс.руб.)</vt:lpstr>
      <vt:lpstr>Презентация PowerPoint</vt:lpstr>
      <vt:lpstr>Презентация PowerPoint</vt:lpstr>
      <vt:lpstr>МУНИЦИПАЛЬНАЯ ПРОГРАММА  «Развитие малого и среднего предпринимательства МО «Тахтамукайский район»на 2019-2024 гг.» СРОК РЕАЛИЗАЦИИ :2019-2024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МО «ТАХТАМУКАЙСКИЙ РАЙОН» «УПРАВЛЕНИЕ МУНИЦИПАЛЬНЫМИ ФИНАНСАМИ И МУНИЦИПАЛЬНЫМ ДОЛГОМ» СРОК РЕАЛИЗАЦИИ :2019-2024 ГОДЫ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2022 г. (тыс.руб.)</vt:lpstr>
      <vt:lpstr>Презентация PowerPoint</vt:lpstr>
      <vt:lpstr>Презентация PowerPoint</vt:lpstr>
      <vt:lpstr>Перечень ведомственных целевых программ МО «Тахтамукайский район» на 2022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Управление финансов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655</cp:revision>
  <cp:lastPrinted>2021-11-10T09:32:54Z</cp:lastPrinted>
  <dcterms:created xsi:type="dcterms:W3CDTF">2014-08-05T05:31:38Z</dcterms:created>
  <dcterms:modified xsi:type="dcterms:W3CDTF">2021-11-10T09:39:30Z</dcterms:modified>
</cp:coreProperties>
</file>