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7" r:id="rId1"/>
  </p:sldMasterIdLst>
  <p:notesMasterIdLst>
    <p:notesMasterId r:id="rId72"/>
  </p:notesMasterIdLst>
  <p:sldIdLst>
    <p:sldId id="256" r:id="rId2"/>
    <p:sldId id="299" r:id="rId3"/>
    <p:sldId id="276" r:id="rId4"/>
    <p:sldId id="307" r:id="rId5"/>
    <p:sldId id="367" r:id="rId6"/>
    <p:sldId id="368" r:id="rId7"/>
    <p:sldId id="283" r:id="rId8"/>
    <p:sldId id="258" r:id="rId9"/>
    <p:sldId id="260" r:id="rId10"/>
    <p:sldId id="274" r:id="rId11"/>
    <p:sldId id="261" r:id="rId12"/>
    <p:sldId id="262" r:id="rId13"/>
    <p:sldId id="300" r:id="rId14"/>
    <p:sldId id="346" r:id="rId15"/>
    <p:sldId id="354" r:id="rId16"/>
    <p:sldId id="355" r:id="rId17"/>
    <p:sldId id="284" r:id="rId18"/>
    <p:sldId id="275" r:id="rId19"/>
    <p:sldId id="296" r:id="rId20"/>
    <p:sldId id="281" r:id="rId21"/>
    <p:sldId id="282" r:id="rId22"/>
    <p:sldId id="372" r:id="rId23"/>
    <p:sldId id="269" r:id="rId24"/>
    <p:sldId id="319" r:id="rId25"/>
    <p:sldId id="321" r:id="rId26"/>
    <p:sldId id="323" r:id="rId27"/>
    <p:sldId id="325" r:id="rId28"/>
    <p:sldId id="327" r:id="rId29"/>
    <p:sldId id="329" r:id="rId30"/>
    <p:sldId id="316" r:id="rId31"/>
    <p:sldId id="334" r:id="rId32"/>
    <p:sldId id="335" r:id="rId33"/>
    <p:sldId id="336" r:id="rId34"/>
    <p:sldId id="337" r:id="rId35"/>
    <p:sldId id="342" r:id="rId36"/>
    <p:sldId id="343" r:id="rId37"/>
    <p:sldId id="331" r:id="rId38"/>
    <p:sldId id="344" r:id="rId39"/>
    <p:sldId id="345" r:id="rId40"/>
    <p:sldId id="332" r:id="rId41"/>
    <p:sldId id="338" r:id="rId42"/>
    <p:sldId id="314" r:id="rId43"/>
    <p:sldId id="339" r:id="rId44"/>
    <p:sldId id="340" r:id="rId45"/>
    <p:sldId id="341" r:id="rId46"/>
    <p:sldId id="353" r:id="rId47"/>
    <p:sldId id="352" r:id="rId48"/>
    <p:sldId id="351" r:id="rId49"/>
    <p:sldId id="350" r:id="rId50"/>
    <p:sldId id="370" r:id="rId51"/>
    <p:sldId id="374" r:id="rId52"/>
    <p:sldId id="371" r:id="rId53"/>
    <p:sldId id="272" r:id="rId54"/>
    <p:sldId id="273" r:id="rId55"/>
    <p:sldId id="279" r:id="rId56"/>
    <p:sldId id="280" r:id="rId57"/>
    <p:sldId id="298" r:id="rId58"/>
    <p:sldId id="270" r:id="rId59"/>
    <p:sldId id="285" r:id="rId60"/>
    <p:sldId id="286" r:id="rId61"/>
    <p:sldId id="287" r:id="rId62"/>
    <p:sldId id="288" r:id="rId63"/>
    <p:sldId id="289" r:id="rId64"/>
    <p:sldId id="290" r:id="rId65"/>
    <p:sldId id="291" r:id="rId66"/>
    <p:sldId id="292" r:id="rId67"/>
    <p:sldId id="293" r:id="rId68"/>
    <p:sldId id="294" r:id="rId69"/>
    <p:sldId id="295" r:id="rId70"/>
    <p:sldId id="271" r:id="rId7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94" d="100"/>
          <a:sy n="94" d="100"/>
        </p:scale>
        <p:origin x="-11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2024</c:v>
                </c:pt>
                <c:pt idx="1">
                  <c:v>2025</c:v>
                </c:pt>
                <c:pt idx="2">
                  <c:v>2026</c:v>
                </c:pt>
              </c:numCache>
            </c:numRef>
          </c:cat>
          <c:val>
            <c:numRef>
              <c:f>Лист1!$B$2:$B$4</c:f>
              <c:numCache>
                <c:formatCode>General</c:formatCode>
                <c:ptCount val="3"/>
                <c:pt idx="0">
                  <c:v>4587864</c:v>
                </c:pt>
                <c:pt idx="1">
                  <c:v>2812960</c:v>
                </c:pt>
                <c:pt idx="2">
                  <c:v>2695852</c:v>
                </c:pt>
              </c:numCache>
            </c:numRef>
          </c:val>
          <c:extLst xmlns:c16r2="http://schemas.microsoft.com/office/drawing/2015/06/chart">
            <c:ext xmlns:c16="http://schemas.microsoft.com/office/drawing/2014/chart" uri="{C3380CC4-5D6E-409C-BE32-E72D297353CC}">
              <c16:uniqueId val="{00000000-24CF-48BC-9924-3E018B6FD0B2}"/>
            </c:ext>
          </c:extLst>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2024</c:v>
                </c:pt>
                <c:pt idx="1">
                  <c:v>2025</c:v>
                </c:pt>
                <c:pt idx="2">
                  <c:v>2026</c:v>
                </c:pt>
              </c:numCache>
            </c:numRef>
          </c:cat>
          <c:val>
            <c:numRef>
              <c:f>Лист1!$C$2:$C$4</c:f>
              <c:numCache>
                <c:formatCode>General</c:formatCode>
                <c:ptCount val="3"/>
                <c:pt idx="0">
                  <c:v>4684822</c:v>
                </c:pt>
                <c:pt idx="1">
                  <c:v>2841474</c:v>
                </c:pt>
                <c:pt idx="2">
                  <c:v>2724829</c:v>
                </c:pt>
              </c:numCache>
            </c:numRef>
          </c:val>
          <c:extLst xmlns:c16r2="http://schemas.microsoft.com/office/drawing/2015/06/chart">
            <c:ext xmlns:c16="http://schemas.microsoft.com/office/drawing/2014/chart" uri="{C3380CC4-5D6E-409C-BE32-E72D297353CC}">
              <c16:uniqueId val="{00000001-24CF-48BC-9924-3E018B6FD0B2}"/>
            </c:ext>
          </c:extLst>
        </c:ser>
        <c:ser>
          <c:idx val="2"/>
          <c:order val="2"/>
          <c:tx>
            <c:strRef>
              <c:f>Лист1!$D$1</c:f>
              <c:strCache>
                <c:ptCount val="1"/>
                <c:pt idx="0">
                  <c:v>Дефицит</c:v>
                </c:pt>
              </c:strCache>
            </c:strRef>
          </c:tx>
          <c:invertIfNegative val="0"/>
          <c:cat>
            <c:numRef>
              <c:f>Лист1!$A$2:$A$4</c:f>
              <c:numCache>
                <c:formatCode>General</c:formatCode>
                <c:ptCount val="3"/>
                <c:pt idx="0">
                  <c:v>2024</c:v>
                </c:pt>
                <c:pt idx="1">
                  <c:v>2025</c:v>
                </c:pt>
                <c:pt idx="2">
                  <c:v>2026</c:v>
                </c:pt>
              </c:numCache>
            </c:numRef>
          </c:cat>
          <c:val>
            <c:numRef>
              <c:f>Лист1!$D$2:$D$4</c:f>
              <c:numCache>
                <c:formatCode>General</c:formatCode>
                <c:ptCount val="3"/>
                <c:pt idx="0">
                  <c:v>96958</c:v>
                </c:pt>
                <c:pt idx="1">
                  <c:v>28514</c:v>
                </c:pt>
                <c:pt idx="2">
                  <c:v>28977</c:v>
                </c:pt>
              </c:numCache>
            </c:numRef>
          </c:val>
          <c:extLst xmlns:c16r2="http://schemas.microsoft.com/office/drawing/2015/06/chart">
            <c:ext xmlns:c16="http://schemas.microsoft.com/office/drawing/2014/chart" uri="{C3380CC4-5D6E-409C-BE32-E72D297353CC}">
              <c16:uniqueId val="{00000002-24CF-48BC-9924-3E018B6FD0B2}"/>
            </c:ext>
          </c:extLst>
        </c:ser>
        <c:ser>
          <c:idx val="3"/>
          <c:order val="3"/>
          <c:tx>
            <c:strRef>
              <c:f>Лист1!$E$1</c:f>
              <c:strCache>
                <c:ptCount val="1"/>
                <c:pt idx="0">
                  <c:v>Межбюджетные трансферты</c:v>
                </c:pt>
              </c:strCache>
            </c:strRef>
          </c:tx>
          <c:invertIfNegative val="0"/>
          <c:cat>
            <c:numRef>
              <c:f>Лист1!$A$2:$A$4</c:f>
              <c:numCache>
                <c:formatCode>General</c:formatCode>
                <c:ptCount val="3"/>
                <c:pt idx="0">
                  <c:v>2024</c:v>
                </c:pt>
                <c:pt idx="1">
                  <c:v>2025</c:v>
                </c:pt>
                <c:pt idx="2">
                  <c:v>2026</c:v>
                </c:pt>
              </c:numCache>
            </c:numRef>
          </c:cat>
          <c:val>
            <c:numRef>
              <c:f>Лист1!$E$2:$E$4</c:f>
              <c:numCache>
                <c:formatCode>General</c:formatCode>
                <c:ptCount val="3"/>
                <c:pt idx="0">
                  <c:v>2676478</c:v>
                </c:pt>
                <c:pt idx="1">
                  <c:v>1670599</c:v>
                </c:pt>
                <c:pt idx="2">
                  <c:v>1544555</c:v>
                </c:pt>
              </c:numCache>
            </c:numRef>
          </c:val>
        </c:ser>
        <c:dLbls>
          <c:showLegendKey val="0"/>
          <c:showVal val="0"/>
          <c:showCatName val="0"/>
          <c:showSerName val="0"/>
          <c:showPercent val="0"/>
          <c:showBubbleSize val="0"/>
        </c:dLbls>
        <c:gapWidth val="150"/>
        <c:shape val="cylinder"/>
        <c:axId val="222412800"/>
        <c:axId val="222414336"/>
        <c:axId val="0"/>
      </c:bar3DChart>
      <c:catAx>
        <c:axId val="222412800"/>
        <c:scaling>
          <c:orientation val="minMax"/>
        </c:scaling>
        <c:delete val="0"/>
        <c:axPos val="b"/>
        <c:numFmt formatCode="General" sourceLinked="1"/>
        <c:majorTickMark val="out"/>
        <c:minorTickMark val="none"/>
        <c:tickLblPos val="nextTo"/>
        <c:crossAx val="222414336"/>
        <c:crosses val="autoZero"/>
        <c:auto val="1"/>
        <c:lblAlgn val="ctr"/>
        <c:lblOffset val="100"/>
        <c:noMultiLvlLbl val="0"/>
      </c:catAx>
      <c:valAx>
        <c:axId val="222414336"/>
        <c:scaling>
          <c:orientation val="minMax"/>
        </c:scaling>
        <c:delete val="0"/>
        <c:axPos val="l"/>
        <c:majorGridlines/>
        <c:numFmt formatCode="General" sourceLinked="1"/>
        <c:majorTickMark val="out"/>
        <c:minorTickMark val="none"/>
        <c:tickLblPos val="nextTo"/>
        <c:crossAx val="222412800"/>
        <c:crosses val="autoZero"/>
        <c:crossBetween val="between"/>
      </c:valAx>
      <c:spPr>
        <a:noFill/>
        <a:ln w="25410">
          <a:noFill/>
        </a:ln>
      </c:spPr>
    </c:plotArea>
    <c:legend>
      <c:legendPos val="r"/>
      <c:layout>
        <c:manualLayout>
          <c:xMode val="edge"/>
          <c:yMode val="edge"/>
          <c:x val="0.8030117776344069"/>
          <c:y val="0.21351476377952755"/>
          <c:w val="0.18661433070087888"/>
          <c:h val="0.5729704724409449"/>
        </c:manualLayout>
      </c:layout>
      <c:overlay val="0"/>
    </c:legend>
    <c:plotVisOnly val="1"/>
    <c:dispBlanksAs val="gap"/>
    <c:showDLblsOverMax val="0"/>
  </c:chart>
  <c:txPr>
    <a:bodyPr/>
    <a:lstStyle/>
    <a:p>
      <a:pPr>
        <a:defRPr sz="180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Лист1!$A$2:$A$5</c:f>
              <c:numCache>
                <c:formatCode>General</c:formatCode>
                <c:ptCount val="4"/>
                <c:pt idx="0">
                  <c:v>2023</c:v>
                </c:pt>
                <c:pt idx="1">
                  <c:v>2024</c:v>
                </c:pt>
                <c:pt idx="2">
                  <c:v>2025</c:v>
                </c:pt>
                <c:pt idx="3">
                  <c:v>2026</c:v>
                </c:pt>
              </c:numCache>
            </c:numRef>
          </c:cat>
          <c:val>
            <c:numRef>
              <c:f>Лист1!$B$2:$B$5</c:f>
              <c:numCache>
                <c:formatCode>General</c:formatCode>
                <c:ptCount val="4"/>
                <c:pt idx="0">
                  <c:v>138504</c:v>
                </c:pt>
                <c:pt idx="1">
                  <c:v>277895</c:v>
                </c:pt>
                <c:pt idx="2">
                  <c:v>151355</c:v>
                </c:pt>
                <c:pt idx="3">
                  <c:v>152750</c:v>
                </c:pt>
              </c:numCache>
            </c:numRef>
          </c:val>
          <c:extLst xmlns:c16r2="http://schemas.microsoft.com/office/drawing/2015/06/chart">
            <c:ext xmlns:c16="http://schemas.microsoft.com/office/drawing/2014/chart" uri="{C3380CC4-5D6E-409C-BE32-E72D297353CC}">
              <c16:uniqueId val="{00000000-E37E-40A6-9FE1-06E8E9AD17DC}"/>
            </c:ext>
          </c:extLst>
        </c:ser>
        <c:ser>
          <c:idx val="1"/>
          <c:order val="1"/>
          <c:tx>
            <c:strRef>
              <c:f>Лист1!$C$1</c:f>
              <c:strCache>
                <c:ptCount val="1"/>
                <c:pt idx="0">
                  <c:v>Налоговые доходы (тыс.руб.)</c:v>
                </c:pt>
              </c:strCache>
            </c:strRef>
          </c:tx>
          <c:invertIfNegative val="0"/>
          <c:dLbls>
            <c:spPr>
              <a:noFill/>
              <a:ln>
                <a:noFill/>
              </a:ln>
              <a:effectLst/>
            </c:spPr>
            <c:txPr>
              <a:bodyPr/>
              <a:lstStyle/>
              <a:p>
                <a:pPr>
                  <a:defRPr sz="1399" baseline="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Лист1!$A$2:$A$5</c:f>
              <c:numCache>
                <c:formatCode>General</c:formatCode>
                <c:ptCount val="4"/>
                <c:pt idx="0">
                  <c:v>2023</c:v>
                </c:pt>
                <c:pt idx="1">
                  <c:v>2024</c:v>
                </c:pt>
                <c:pt idx="2">
                  <c:v>2025</c:v>
                </c:pt>
                <c:pt idx="3">
                  <c:v>2026</c:v>
                </c:pt>
              </c:numCache>
            </c:numRef>
          </c:cat>
          <c:val>
            <c:numRef>
              <c:f>Лист1!$C$2:$C$5</c:f>
              <c:numCache>
                <c:formatCode>General</c:formatCode>
                <c:ptCount val="4"/>
                <c:pt idx="0">
                  <c:v>984670</c:v>
                </c:pt>
                <c:pt idx="1">
                  <c:v>982576</c:v>
                </c:pt>
                <c:pt idx="2">
                  <c:v>991006</c:v>
                </c:pt>
                <c:pt idx="3">
                  <c:v>998244</c:v>
                </c:pt>
              </c:numCache>
            </c:numRef>
          </c:val>
          <c:extLst xmlns:c16r2="http://schemas.microsoft.com/office/drawing/2015/06/chart">
            <c:ext xmlns:c16="http://schemas.microsoft.com/office/drawing/2014/chart" uri="{C3380CC4-5D6E-409C-BE32-E72D297353CC}">
              <c16:uniqueId val="{00000001-E37E-40A6-9FE1-06E8E9AD17DC}"/>
            </c:ext>
          </c:extLst>
        </c:ser>
        <c:dLbls>
          <c:showLegendKey val="0"/>
          <c:showVal val="0"/>
          <c:showCatName val="0"/>
          <c:showSerName val="0"/>
          <c:showPercent val="0"/>
          <c:showBubbleSize val="0"/>
        </c:dLbls>
        <c:gapWidth val="150"/>
        <c:shape val="box"/>
        <c:axId val="222027776"/>
        <c:axId val="222029312"/>
        <c:axId val="0"/>
      </c:bar3DChart>
      <c:catAx>
        <c:axId val="222027776"/>
        <c:scaling>
          <c:orientation val="minMax"/>
        </c:scaling>
        <c:delete val="0"/>
        <c:axPos val="b"/>
        <c:numFmt formatCode="General" sourceLinked="1"/>
        <c:majorTickMark val="out"/>
        <c:minorTickMark val="none"/>
        <c:tickLblPos val="nextTo"/>
        <c:crossAx val="222029312"/>
        <c:crosses val="autoZero"/>
        <c:auto val="1"/>
        <c:lblAlgn val="ctr"/>
        <c:lblOffset val="100"/>
        <c:noMultiLvlLbl val="0"/>
      </c:catAx>
      <c:valAx>
        <c:axId val="222029312"/>
        <c:scaling>
          <c:orientation val="minMax"/>
        </c:scaling>
        <c:delete val="0"/>
        <c:axPos val="l"/>
        <c:majorGridlines/>
        <c:numFmt formatCode="General" sourceLinked="1"/>
        <c:majorTickMark val="out"/>
        <c:minorTickMark val="none"/>
        <c:tickLblPos val="nextTo"/>
        <c:crossAx val="222027776"/>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extLst xmlns:c16r2="http://schemas.microsoft.com/office/drawing/2015/06/chart">
              <c:ext xmlns:c16="http://schemas.microsoft.com/office/drawing/2014/chart" uri="{C3380CC4-5D6E-409C-BE32-E72D297353CC}">
                <c16:uniqueId val="{00000000-FE91-4C12-BCBA-7F48C4C74AAC}"/>
              </c:ext>
            </c:extLst>
          </c:dPt>
          <c:dPt>
            <c:idx val="1"/>
            <c:bubble3D val="0"/>
            <c:extLst xmlns:c16r2="http://schemas.microsoft.com/office/drawing/2015/06/chart">
              <c:ext xmlns:c16="http://schemas.microsoft.com/office/drawing/2014/chart" uri="{C3380CC4-5D6E-409C-BE32-E72D297353CC}">
                <c16:uniqueId val="{00000001-FE91-4C12-BCBA-7F48C4C74AAC}"/>
              </c:ext>
            </c:extLst>
          </c:dPt>
          <c:dPt>
            <c:idx val="2"/>
            <c:bubble3D val="0"/>
            <c:extLst xmlns:c16r2="http://schemas.microsoft.com/office/drawing/2015/06/chart">
              <c:ext xmlns:c16="http://schemas.microsoft.com/office/drawing/2014/chart" uri="{C3380CC4-5D6E-409C-BE32-E72D297353CC}">
                <c16:uniqueId val="{00000002-FE91-4C12-BCBA-7F48C4C74AAC}"/>
              </c:ext>
            </c:extLst>
          </c:dPt>
          <c:dPt>
            <c:idx val="3"/>
            <c:bubble3D val="0"/>
            <c:extLst xmlns:c16r2="http://schemas.microsoft.com/office/drawing/2015/06/chart">
              <c:ext xmlns:c16="http://schemas.microsoft.com/office/drawing/2014/chart" uri="{C3380CC4-5D6E-409C-BE32-E72D297353CC}">
                <c16:uniqueId val="{00000003-FE91-4C12-BCBA-7F48C4C74AAC}"/>
              </c:ext>
            </c:extLst>
          </c:dPt>
          <c:dPt>
            <c:idx val="4"/>
            <c:bubble3D val="0"/>
            <c:extLst xmlns:c16r2="http://schemas.microsoft.com/office/drawing/2015/06/chart">
              <c:ext xmlns:c16="http://schemas.microsoft.com/office/drawing/2014/chart" uri="{C3380CC4-5D6E-409C-BE32-E72D297353CC}">
                <c16:uniqueId val="{00000004-FE91-4C12-BCBA-7F48C4C74AAC}"/>
              </c:ext>
            </c:extLst>
          </c:dPt>
          <c:dPt>
            <c:idx val="5"/>
            <c:bubble3D val="0"/>
            <c:extLst xmlns:c16r2="http://schemas.microsoft.com/office/drawing/2015/06/chart">
              <c:ext xmlns:c16="http://schemas.microsoft.com/office/drawing/2014/chart" uri="{C3380CC4-5D6E-409C-BE32-E72D297353CC}">
                <c16:uniqueId val="{00000005-FE91-4C12-BCBA-7F48C4C74AAC}"/>
              </c:ext>
            </c:extLst>
          </c:dPt>
          <c:dPt>
            <c:idx val="6"/>
            <c:bubble3D val="0"/>
            <c:extLst xmlns:c16r2="http://schemas.microsoft.com/office/drawing/2015/06/chart">
              <c:ext xmlns:c16="http://schemas.microsoft.com/office/drawing/2014/chart" uri="{C3380CC4-5D6E-409C-BE32-E72D297353CC}">
                <c16:uniqueId val="{00000006-FE91-4C12-BCBA-7F48C4C74AAC}"/>
              </c:ext>
            </c:extLst>
          </c:dPt>
          <c:dLbls>
            <c:dLbl>
              <c:idx val="0"/>
              <c:layout/>
              <c:tx>
                <c:rich>
                  <a:bodyPr/>
                  <a:lstStyle/>
                  <a:p>
                    <a:pPr>
                      <a:defRPr/>
                    </a:pPr>
                    <a:r>
                      <a:rPr lang="ru-RU" dirty="0" smtClean="0"/>
                      <a:t>337 900,0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E91-4C12-BCBA-7F48C4C74AAC}"/>
                </c:ext>
              </c:extLst>
            </c:dLbl>
            <c:dLbl>
              <c:idx val="1"/>
              <c:layout>
                <c:manualLayout>
                  <c:x val="-0.14977448179755137"/>
                  <c:y val="0.16868305913210466"/>
                </c:manualLayout>
              </c:layout>
              <c:tx>
                <c:rich>
                  <a:bodyPr/>
                  <a:lstStyle/>
                  <a:p>
                    <a:pPr>
                      <a:defRPr/>
                    </a:pPr>
                    <a:r>
                      <a:rPr lang="ru-RU" dirty="0"/>
                      <a:t>10 </a:t>
                    </a:r>
                    <a:r>
                      <a:rPr lang="ru-RU" dirty="0" smtClean="0"/>
                      <a:t>808,0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FE91-4C12-BCBA-7F48C4C74AAC}"/>
                </c:ext>
              </c:extLst>
            </c:dLbl>
            <c:dLbl>
              <c:idx val="2"/>
              <c:layout>
                <c:manualLayout>
                  <c:x val="-0.15246257947846514"/>
                  <c:y val="4.427425539528454E-2"/>
                </c:manualLayout>
              </c:layout>
              <c:tx>
                <c:rich>
                  <a:bodyPr/>
                  <a:lstStyle/>
                  <a:p>
                    <a:pPr>
                      <a:defRPr/>
                    </a:pPr>
                    <a:r>
                      <a:rPr lang="ru-RU" dirty="0"/>
                      <a:t>14 </a:t>
                    </a:r>
                    <a:r>
                      <a:rPr lang="ru-RU" dirty="0" smtClean="0"/>
                      <a:t>665,0 </a:t>
                    </a:r>
                    <a:r>
                      <a:rPr lang="ru-RU" dirty="0" err="1"/>
                      <a:t>т.р</a:t>
                    </a:r>
                    <a:r>
                      <a:rPr lang="ru-RU" dirty="0"/>
                      <a:t>.</a:t>
                    </a:r>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FE91-4C12-BCBA-7F48C4C74AAC}"/>
                </c:ext>
              </c:extLst>
            </c:dLbl>
            <c:dLbl>
              <c:idx val="3"/>
              <c:layout/>
              <c:tx>
                <c:rich>
                  <a:bodyPr/>
                  <a:lstStyle/>
                  <a:p>
                    <a:pPr>
                      <a:defRPr/>
                    </a:pPr>
                    <a:r>
                      <a:rPr lang="ru-RU" dirty="0" smtClean="0"/>
                      <a:t>360 298,0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FE91-4C12-BCBA-7F48C4C74AAC}"/>
                </c:ext>
              </c:extLst>
            </c:dLbl>
            <c:dLbl>
              <c:idx val="4"/>
              <c:layout/>
              <c:tx>
                <c:rich>
                  <a:bodyPr/>
                  <a:lstStyle/>
                  <a:p>
                    <a:pPr>
                      <a:defRPr/>
                    </a:pPr>
                    <a:r>
                      <a:rPr lang="ru-RU" dirty="0" smtClean="0"/>
                      <a:t>239067,0 </a:t>
                    </a:r>
                    <a:r>
                      <a:rPr lang="ru-RU" dirty="0" err="1"/>
                      <a:t>т.р</a:t>
                    </a:r>
                    <a:r>
                      <a:rPr lang="ru-RU" dirty="0"/>
                      <a:t>.</a:t>
                    </a:r>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FE91-4C12-BCBA-7F48C4C74AAC}"/>
                </c:ext>
              </c:extLst>
            </c:dLbl>
            <c:dLbl>
              <c:idx val="5"/>
              <c:layout/>
              <c:tx>
                <c:rich>
                  <a:bodyPr/>
                  <a:lstStyle/>
                  <a:p>
                    <a:pPr>
                      <a:defRPr/>
                    </a:pPr>
                    <a:r>
                      <a:rPr lang="ru-RU" dirty="0"/>
                      <a:t>19</a:t>
                    </a:r>
                    <a:r>
                      <a:rPr lang="ru-RU" baseline="0" dirty="0"/>
                      <a:t> </a:t>
                    </a:r>
                    <a:r>
                      <a:rPr lang="ru-RU" baseline="0" dirty="0" smtClean="0"/>
                      <a:t>838</a:t>
                    </a:r>
                    <a:r>
                      <a:rPr lang="ru-RU" dirty="0" smtClean="0"/>
                      <a:t>,0 </a:t>
                    </a:r>
                    <a:r>
                      <a:rPr lang="ru-RU" dirty="0" err="1"/>
                      <a:t>т.р</a:t>
                    </a:r>
                    <a:endParaRPr lang="ru-RU"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FE91-4C12-BCBA-7F48C4C74AAC}"/>
                </c:ext>
              </c:extLst>
            </c:dLbl>
            <c:dLbl>
              <c:idx val="6"/>
              <c:tx>
                <c:rich>
                  <a:bodyPr/>
                  <a:lstStyle/>
                  <a:p>
                    <a:pPr>
                      <a:defRPr/>
                    </a:pPr>
                    <a:r>
                      <a:rPr lang="ru-RU" dirty="0"/>
                      <a:t>10368</a:t>
                    </a:r>
                    <a:r>
                      <a:rPr lang="en-US" dirty="0"/>
                      <a:t>,0</a:t>
                    </a:r>
                    <a:r>
                      <a:rPr lang="ru-RU" dirty="0"/>
                      <a:t> </a:t>
                    </a:r>
                    <a:r>
                      <a:rPr lang="ru-RU" dirty="0" err="1"/>
                      <a:t>т.р</a:t>
                    </a:r>
                    <a:r>
                      <a:rPr lang="ru-RU" dirty="0"/>
                      <a:t>.</a:t>
                    </a:r>
                    <a:endParaRPr lang="en-US"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FE91-4C12-BCBA-7F48C4C74AAC}"/>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Лист1!$A$2:$A$7</c:f>
              <c:strCache>
                <c:ptCount val="6"/>
                <c:pt idx="0">
                  <c:v>Налог на доходы физических лиц - уд.вес 33,4%</c:v>
                </c:pt>
                <c:pt idx="1">
                  <c:v>Единый сельхозналог -уд.вес 1,1%</c:v>
                </c:pt>
                <c:pt idx="2">
                  <c:v>Налог, взимаемый в связи с применением патентной системы налогообложения - уд.вес 1,5%</c:v>
                </c:pt>
                <c:pt idx="3">
                  <c:v>Налог, взимаемый в связи с применением  упрощенной системы налогооблажения - уд.вес 36,7%</c:v>
                </c:pt>
                <c:pt idx="4">
                  <c:v>Налог на имущество организаций - уд.вес 24,3%</c:v>
                </c:pt>
                <c:pt idx="5">
                  <c:v>Причие - уд.вес2%</c:v>
                </c:pt>
              </c:strCache>
            </c:strRef>
          </c:cat>
          <c:val>
            <c:numRef>
              <c:f>Лист1!$B$2:$B$7</c:f>
              <c:numCache>
                <c:formatCode>0.0</c:formatCode>
                <c:ptCount val="6"/>
                <c:pt idx="0" formatCode="#,##0.0">
                  <c:v>337900</c:v>
                </c:pt>
                <c:pt idx="1">
                  <c:v>10808</c:v>
                </c:pt>
                <c:pt idx="2">
                  <c:v>14665</c:v>
                </c:pt>
                <c:pt idx="3">
                  <c:v>360298</c:v>
                </c:pt>
                <c:pt idx="4">
                  <c:v>239067</c:v>
                </c:pt>
                <c:pt idx="5">
                  <c:v>19838</c:v>
                </c:pt>
              </c:numCache>
            </c:numRef>
          </c:val>
          <c:extLst xmlns:c16r2="http://schemas.microsoft.com/office/drawing/2015/06/chart">
            <c:ext xmlns:c16="http://schemas.microsoft.com/office/drawing/2014/chart" uri="{C3380CC4-5D6E-409C-BE32-E72D297353CC}">
              <c16:uniqueId val="{00000007-FE91-4C12-BCBA-7F48C4C74AAC}"/>
            </c:ext>
          </c:extLst>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3376002954869145"/>
          <c:h val="0.97318246495699101"/>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2024</c:v>
                </c:pt>
                <c:pt idx="1">
                  <c:v>2025</c:v>
                </c:pt>
                <c:pt idx="2">
                  <c:v>2026</c:v>
                </c:pt>
              </c:numCache>
            </c:numRef>
          </c:cat>
          <c:val>
            <c:numRef>
              <c:f>Лист1!$B$2:$B$4</c:f>
              <c:numCache>
                <c:formatCode>0.0</c:formatCode>
                <c:ptCount val="3"/>
                <c:pt idx="0">
                  <c:v>4684822</c:v>
                </c:pt>
                <c:pt idx="1">
                  <c:v>2841474</c:v>
                </c:pt>
                <c:pt idx="2">
                  <c:v>2724829</c:v>
                </c:pt>
              </c:numCache>
            </c:numRef>
          </c:val>
          <c:extLst xmlns:c16r2="http://schemas.microsoft.com/office/drawing/2015/06/chart">
            <c:ext xmlns:c16="http://schemas.microsoft.com/office/drawing/2014/chart" uri="{C3380CC4-5D6E-409C-BE32-E72D297353CC}">
              <c16:uniqueId val="{00000000-2CBF-45BE-A276-0EEBCAB946A4}"/>
            </c:ext>
          </c:extLst>
        </c:ser>
        <c:dLbls>
          <c:showLegendKey val="0"/>
          <c:showVal val="0"/>
          <c:showCatName val="0"/>
          <c:showSerName val="0"/>
          <c:showPercent val="0"/>
          <c:showBubbleSize val="0"/>
        </c:dLbls>
        <c:gapWidth val="150"/>
        <c:shape val="cylinder"/>
        <c:axId val="222849664"/>
        <c:axId val="222896512"/>
        <c:axId val="0"/>
      </c:bar3DChart>
      <c:catAx>
        <c:axId val="222849664"/>
        <c:scaling>
          <c:orientation val="minMax"/>
        </c:scaling>
        <c:delete val="0"/>
        <c:axPos val="b"/>
        <c:numFmt formatCode="General" sourceLinked="1"/>
        <c:majorTickMark val="out"/>
        <c:minorTickMark val="none"/>
        <c:tickLblPos val="nextTo"/>
        <c:crossAx val="222896512"/>
        <c:crosses val="autoZero"/>
        <c:auto val="1"/>
        <c:lblAlgn val="ctr"/>
        <c:lblOffset val="100"/>
        <c:noMultiLvlLbl val="0"/>
      </c:catAx>
      <c:valAx>
        <c:axId val="222896512"/>
        <c:scaling>
          <c:orientation val="minMax"/>
        </c:scaling>
        <c:delete val="1"/>
        <c:axPos val="l"/>
        <c:numFmt formatCode="0.0" sourceLinked="1"/>
        <c:majorTickMark val="out"/>
        <c:minorTickMark val="none"/>
        <c:tickLblPos val="nextTo"/>
        <c:crossAx val="22284966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1.1382909699374766E-5"/>
          <c:y val="0"/>
          <c:w val="0.99998861709030062"/>
          <c:h val="1"/>
        </c:manualLayout>
      </c:layout>
      <c:pie3DChart>
        <c:varyColors val="1"/>
        <c:ser>
          <c:idx val="0"/>
          <c:order val="0"/>
          <c:tx>
            <c:strRef>
              <c:f>Лист1!$B$1</c:f>
              <c:strCache>
                <c:ptCount val="1"/>
                <c:pt idx="0">
                  <c:v>Столбец1</c:v>
                </c:pt>
              </c:strCache>
            </c:strRef>
          </c:tx>
          <c:explosion val="24"/>
          <c:dPt>
            <c:idx val="0"/>
            <c:bubble3D val="0"/>
            <c:extLst xmlns:c16r2="http://schemas.microsoft.com/office/drawing/2015/06/chart">
              <c:ext xmlns:c16="http://schemas.microsoft.com/office/drawing/2014/chart" uri="{C3380CC4-5D6E-409C-BE32-E72D297353CC}">
                <c16:uniqueId val="{00000000-1718-4DCF-8E51-9B36E2CEB6F2}"/>
              </c:ext>
            </c:extLst>
          </c:dPt>
          <c:dPt>
            <c:idx val="1"/>
            <c:bubble3D val="0"/>
            <c:extLst xmlns:c16r2="http://schemas.microsoft.com/office/drawing/2015/06/chart">
              <c:ext xmlns:c16="http://schemas.microsoft.com/office/drawing/2014/chart" uri="{C3380CC4-5D6E-409C-BE32-E72D297353CC}">
                <c16:uniqueId val="{00000001-1718-4DCF-8E51-9B36E2CEB6F2}"/>
              </c:ext>
            </c:extLst>
          </c:dPt>
          <c:dPt>
            <c:idx val="2"/>
            <c:bubble3D val="0"/>
            <c:extLst xmlns:c16r2="http://schemas.microsoft.com/office/drawing/2015/06/chart">
              <c:ext xmlns:c16="http://schemas.microsoft.com/office/drawing/2014/chart" uri="{C3380CC4-5D6E-409C-BE32-E72D297353CC}">
                <c16:uniqueId val="{00000002-1718-4DCF-8E51-9B36E2CEB6F2}"/>
              </c:ext>
            </c:extLst>
          </c:dPt>
          <c:dPt>
            <c:idx val="3"/>
            <c:bubble3D val="0"/>
            <c:extLst xmlns:c16r2="http://schemas.microsoft.com/office/drawing/2015/06/chart">
              <c:ext xmlns:c16="http://schemas.microsoft.com/office/drawing/2014/chart" uri="{C3380CC4-5D6E-409C-BE32-E72D297353CC}">
                <c16:uniqueId val="{00000003-1718-4DCF-8E51-9B36E2CEB6F2}"/>
              </c:ext>
            </c:extLst>
          </c:dPt>
          <c:dPt>
            <c:idx val="4"/>
            <c:bubble3D val="0"/>
            <c:extLst xmlns:c16r2="http://schemas.microsoft.com/office/drawing/2015/06/chart">
              <c:ext xmlns:c16="http://schemas.microsoft.com/office/drawing/2014/chart" uri="{C3380CC4-5D6E-409C-BE32-E72D297353CC}">
                <c16:uniqueId val="{00000004-1718-4DCF-8E51-9B36E2CEB6F2}"/>
              </c:ext>
            </c:extLst>
          </c:dPt>
          <c:dPt>
            <c:idx val="5"/>
            <c:bubble3D val="0"/>
            <c:extLst xmlns:c16r2="http://schemas.microsoft.com/office/drawing/2015/06/chart">
              <c:ext xmlns:c16="http://schemas.microsoft.com/office/drawing/2014/chart" uri="{C3380CC4-5D6E-409C-BE32-E72D297353CC}">
                <c16:uniqueId val="{00000005-1718-4DCF-8E51-9B36E2CEB6F2}"/>
              </c:ext>
            </c:extLst>
          </c:dPt>
          <c:dPt>
            <c:idx val="6"/>
            <c:bubble3D val="0"/>
            <c:extLst xmlns:c16r2="http://schemas.microsoft.com/office/drawing/2015/06/chart">
              <c:ext xmlns:c16="http://schemas.microsoft.com/office/drawing/2014/chart" uri="{C3380CC4-5D6E-409C-BE32-E72D297353CC}">
                <c16:uniqueId val="{00000006-1718-4DCF-8E51-9B36E2CEB6F2}"/>
              </c:ext>
            </c:extLst>
          </c:dPt>
          <c:dPt>
            <c:idx val="7"/>
            <c:bubble3D val="0"/>
            <c:extLst xmlns:c16r2="http://schemas.microsoft.com/office/drawing/2015/06/chart">
              <c:ext xmlns:c16="http://schemas.microsoft.com/office/drawing/2014/chart" uri="{C3380CC4-5D6E-409C-BE32-E72D297353CC}">
                <c16:uniqueId val="{00000007-1718-4DCF-8E51-9B36E2CEB6F2}"/>
              </c:ext>
            </c:extLst>
          </c:dPt>
          <c:dPt>
            <c:idx val="8"/>
            <c:bubble3D val="0"/>
            <c:extLst xmlns:c16r2="http://schemas.microsoft.com/office/drawing/2015/06/chart">
              <c:ext xmlns:c16="http://schemas.microsoft.com/office/drawing/2014/chart" uri="{C3380CC4-5D6E-409C-BE32-E72D297353CC}">
                <c16:uniqueId val="{00000008-1718-4DCF-8E51-9B36E2CEB6F2}"/>
              </c:ext>
            </c:extLst>
          </c:dPt>
          <c:dPt>
            <c:idx val="9"/>
            <c:bubble3D val="0"/>
            <c:extLst xmlns:c16r2="http://schemas.microsoft.com/office/drawing/2015/06/chart">
              <c:ext xmlns:c16="http://schemas.microsoft.com/office/drawing/2014/chart" uri="{C3380CC4-5D6E-409C-BE32-E72D297353CC}">
                <c16:uniqueId val="{00000009-1718-4DCF-8E51-9B36E2CEB6F2}"/>
              </c:ext>
            </c:extLst>
          </c:dPt>
          <c:dPt>
            <c:idx val="10"/>
            <c:bubble3D val="0"/>
            <c:extLst xmlns:c16r2="http://schemas.microsoft.com/office/drawing/2015/06/chart">
              <c:ext xmlns:c16="http://schemas.microsoft.com/office/drawing/2014/chart" uri="{C3380CC4-5D6E-409C-BE32-E72D297353CC}">
                <c16:uniqueId val="{0000000A-1718-4DCF-8E51-9B36E2CEB6F2}"/>
              </c:ext>
            </c:extLst>
          </c:dPt>
          <c:dLbls>
            <c:dLbl>
              <c:idx val="0"/>
              <c:layout>
                <c:manualLayout>
                  <c:x val="-1.8488349591922686E-2"/>
                  <c:y val="-7.2422704572062277E-2"/>
                </c:manualLayout>
              </c:layout>
              <c:tx>
                <c:rich>
                  <a:bodyPr/>
                  <a:lstStyle/>
                  <a:p>
                    <a:pPr>
                      <a:defRPr sz="1200"/>
                    </a:pPr>
                    <a:r>
                      <a:rPr lang="ru-RU" sz="1200" dirty="0"/>
                      <a:t>Общегосударственные вопросы – </a:t>
                    </a:r>
                    <a:r>
                      <a:rPr lang="ru-RU" sz="1200" dirty="0" smtClean="0"/>
                      <a:t>215723,0 (4,5%)</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3917405607221318"/>
                      <c:h val="0.18221600407734651"/>
                    </c:manualLayout>
                  </c15:layout>
                  <c15:showDataLabelsRange val="0"/>
                </c:ext>
                <c:ext xmlns:c16="http://schemas.microsoft.com/office/drawing/2014/chart" uri="{C3380CC4-5D6E-409C-BE32-E72D297353CC}">
                  <c16:uniqueId val="{00000000-1718-4DCF-8E51-9B36E2CEB6F2}"/>
                </c:ext>
              </c:extLst>
            </c:dLbl>
            <c:dLbl>
              <c:idx val="1"/>
              <c:layout>
                <c:manualLayout>
                  <c:x val="-0.32767082901731343"/>
                  <c:y val="-9.8581349937139739E-2"/>
                </c:manualLayout>
              </c:layout>
              <c:tx>
                <c:rich>
                  <a:bodyPr/>
                  <a:lstStyle/>
                  <a:p>
                    <a:pPr>
                      <a:defRPr sz="1200"/>
                    </a:pPr>
                    <a:r>
                      <a:rPr lang="ru-RU" sz="1200" dirty="0"/>
                      <a:t>Средства</a:t>
                    </a:r>
                    <a:r>
                      <a:rPr lang="ru-RU" sz="1200" baseline="0" dirty="0"/>
                      <a:t> массовой информации </a:t>
                    </a:r>
                    <a:r>
                      <a:rPr lang="ru-RU" sz="1200" baseline="0" dirty="0" smtClean="0"/>
                      <a:t>-24615,0 (0,55%)</a:t>
                    </a:r>
                    <a:endParaRPr lang="ru-RU" sz="1200" dirty="0"/>
                  </a:p>
                  <a:p>
                    <a:pPr>
                      <a:defRPr sz="1200"/>
                    </a:pP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1718-4DCF-8E51-9B36E2CEB6F2}"/>
                </c:ext>
              </c:extLst>
            </c:dLbl>
            <c:dLbl>
              <c:idx val="2"/>
              <c:layout>
                <c:manualLayout>
                  <c:x val="7.4265631580744673E-2"/>
                  <c:y val="-7.4419741815920639E-3"/>
                </c:manualLayout>
              </c:layout>
              <c:tx>
                <c:rich>
                  <a:bodyPr/>
                  <a:lstStyle/>
                  <a:p>
                    <a:pPr>
                      <a:defRPr sz="1200"/>
                    </a:pPr>
                    <a:r>
                      <a:rPr lang="ru-RU" sz="1200" dirty="0"/>
                      <a:t>Национальная экономика– </a:t>
                    </a:r>
                    <a:r>
                      <a:rPr lang="ru-RU" sz="1200" dirty="0" smtClean="0"/>
                      <a:t>282110,0 (6,1%)</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1224732786194808"/>
                      <c:h val="0.14425898815632102"/>
                    </c:manualLayout>
                  </c15:layout>
                  <c15:showDataLabelsRange val="0"/>
                </c:ext>
                <c:ext xmlns:c16="http://schemas.microsoft.com/office/drawing/2014/chart" uri="{C3380CC4-5D6E-409C-BE32-E72D297353CC}">
                  <c16:uniqueId val="{00000002-1718-4DCF-8E51-9B36E2CEB6F2}"/>
                </c:ext>
              </c:extLst>
            </c:dLbl>
            <c:dLbl>
              <c:idx val="3"/>
              <c:layout>
                <c:manualLayout>
                  <c:x val="-7.1315522873957038E-2"/>
                  <c:y val="-0.16052550457213535"/>
                </c:manualLayout>
              </c:layout>
              <c:tx>
                <c:rich>
                  <a:bodyPr/>
                  <a:lstStyle/>
                  <a:p>
                    <a:pPr>
                      <a:defRPr sz="1200"/>
                    </a:pPr>
                    <a:r>
                      <a:rPr lang="ru-RU" sz="1200" dirty="0"/>
                      <a:t>Межбюджетные</a:t>
                    </a:r>
                    <a:r>
                      <a:rPr lang="ru-RU" sz="1200" baseline="0" dirty="0"/>
                      <a:t> трансферты</a:t>
                    </a:r>
                    <a:r>
                      <a:rPr lang="ru-RU" sz="1200" dirty="0"/>
                      <a:t> – </a:t>
                    </a:r>
                    <a:r>
                      <a:rPr lang="ru-RU" sz="1200" dirty="0" smtClean="0"/>
                      <a:t>25594,0 </a:t>
                    </a:r>
                    <a:r>
                      <a:rPr lang="ru-RU" sz="1200" dirty="0"/>
                      <a:t>(</a:t>
                    </a:r>
                    <a:r>
                      <a:rPr lang="ru-RU" sz="1200" dirty="0" smtClean="0"/>
                      <a:t>0,6%)</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1718-4DCF-8E51-9B36E2CEB6F2}"/>
                </c:ext>
              </c:extLst>
            </c:dLbl>
            <c:dLbl>
              <c:idx val="4"/>
              <c:layout>
                <c:manualLayout>
                  <c:x val="0.1248281749780879"/>
                  <c:y val="0.14366668993196746"/>
                </c:manualLayout>
              </c:layout>
              <c:tx>
                <c:rich>
                  <a:bodyPr/>
                  <a:lstStyle/>
                  <a:p>
                    <a:pPr>
                      <a:defRPr sz="1200"/>
                    </a:pPr>
                    <a:r>
                      <a:rPr lang="ru-RU" sz="1200" baseline="0" dirty="0"/>
                      <a:t>Образование </a:t>
                    </a:r>
                    <a:r>
                      <a:rPr lang="ru-RU" sz="1200" baseline="0" dirty="0" smtClean="0"/>
                      <a:t>–3568575,0 (76,1</a:t>
                    </a:r>
                    <a:r>
                      <a:rPr lang="ru-RU" sz="1200" dirty="0" smtClean="0"/>
                      <a:t>%)</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1718-4DCF-8E51-9B36E2CEB6F2}"/>
                </c:ext>
              </c:extLst>
            </c:dLbl>
            <c:dLbl>
              <c:idx val="6"/>
              <c:layout>
                <c:manualLayout>
                  <c:x val="-0.25211255421110745"/>
                  <c:y val="7.8620776710601747E-2"/>
                </c:manualLayout>
              </c:layout>
              <c:tx>
                <c:rich>
                  <a:bodyPr/>
                  <a:lstStyle/>
                  <a:p>
                    <a:pPr>
                      <a:defRPr sz="1200"/>
                    </a:pPr>
                    <a:r>
                      <a:rPr lang="ru-RU" sz="1200" dirty="0"/>
                      <a:t>Культура – </a:t>
                    </a:r>
                    <a:r>
                      <a:rPr lang="ru-RU" sz="1200" dirty="0" smtClean="0"/>
                      <a:t>169093,0 (3,6%)</a:t>
                    </a:r>
                    <a:endParaRPr lang="ru-RU"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1718-4DCF-8E51-9B36E2CEB6F2}"/>
                </c:ext>
              </c:extLst>
            </c:dLbl>
            <c:dLbl>
              <c:idx val="7"/>
              <c:layout>
                <c:manualLayout>
                  <c:x val="-0.28935754857656715"/>
                  <c:y val="-5.2462960263979707E-3"/>
                </c:manualLayout>
              </c:layout>
              <c:tx>
                <c:rich>
                  <a:bodyPr/>
                  <a:lstStyle/>
                  <a:p>
                    <a:pPr>
                      <a:defRPr sz="1200"/>
                    </a:pPr>
                    <a:r>
                      <a:rPr lang="ru-RU" sz="1200" dirty="0"/>
                      <a:t>Социальная политика – </a:t>
                    </a:r>
                    <a:r>
                      <a:rPr lang="ru-RU" sz="1200" dirty="0" smtClean="0"/>
                      <a:t>71 766,0 (1,6%)</a:t>
                    </a:r>
                    <a:endParaRPr lang="ru-RU" sz="1400"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manualLayout>
                      <c:w val="0.2260819662625429"/>
                      <c:h val="0.11300026916253532"/>
                    </c:manualLayout>
                  </c15:layout>
                  <c15:showDataLabelsRange val="0"/>
                </c:ext>
                <c:ext xmlns:c16="http://schemas.microsoft.com/office/drawing/2014/chart" uri="{C3380CC4-5D6E-409C-BE32-E72D297353CC}">
                  <c16:uniqueId val="{00000007-1718-4DCF-8E51-9B36E2CEB6F2}"/>
                </c:ext>
              </c:extLst>
            </c:dLbl>
            <c:dLbl>
              <c:idx val="8"/>
              <c:layout>
                <c:manualLayout>
                  <c:x val="-0.23921708347087683"/>
                  <c:y val="-8.4132015872678212E-2"/>
                </c:manualLayout>
              </c:layout>
              <c:tx>
                <c:rich>
                  <a:bodyPr/>
                  <a:lstStyle/>
                  <a:p>
                    <a:pPr>
                      <a:defRPr sz="1200"/>
                    </a:pPr>
                    <a:r>
                      <a:rPr lang="ru-RU" sz="1200" dirty="0"/>
                      <a:t>Физическая культура и спорт </a:t>
                    </a:r>
                    <a:r>
                      <a:rPr lang="ru-RU" sz="1200" dirty="0" smtClean="0"/>
                      <a:t>–263913 (5,6%)</a:t>
                    </a:r>
                    <a:endParaRPr lang="ru-RU" sz="1800"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1718-4DCF-8E51-9B36E2CEB6F2}"/>
                </c:ext>
              </c:extLst>
            </c:dLbl>
            <c:dLbl>
              <c:idx val="9"/>
              <c:layout>
                <c:manualLayout>
                  <c:x val="9.5485487838357669E-2"/>
                  <c:y val="-7.6553518406630619E-2"/>
                </c:manualLayout>
              </c:layout>
              <c:tx>
                <c:rich>
                  <a:bodyPr/>
                  <a:lstStyle/>
                  <a:p>
                    <a:pPr>
                      <a:defRPr sz="1200"/>
                    </a:pPr>
                    <a:r>
                      <a:rPr lang="ru-RU" sz="1200" dirty="0"/>
                      <a:t>Средства массовой информации – 15279,0 (2</a:t>
                    </a:r>
                    <a:r>
                      <a:rPr lang="en-US" sz="1200" dirty="0"/>
                      <a:t>%</a:t>
                    </a:r>
                    <a:r>
                      <a:rPr lang="ru-RU" sz="12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1718-4DCF-8E51-9B36E2CEB6F2}"/>
                </c:ext>
              </c:extLst>
            </c:dLbl>
            <c:dLbl>
              <c:idx val="10"/>
              <c:layout>
                <c:manualLayout>
                  <c:x val="0.20853755000592225"/>
                  <c:y val="-9.8276510367253503E-2"/>
                </c:manualLayout>
              </c:layout>
              <c:tx>
                <c:rich>
                  <a:bodyPr/>
                  <a:lstStyle/>
                  <a:p>
                    <a:pPr>
                      <a:defRPr sz="1200"/>
                    </a:pPr>
                    <a:r>
                      <a:rPr lang="ru-RU" sz="1200" dirty="0"/>
                      <a:t>Межбюджетные трансферты – 9285,0 (1,0</a:t>
                    </a:r>
                    <a:r>
                      <a:rPr lang="en-US" sz="1200" dirty="0"/>
                      <a:t>%</a:t>
                    </a:r>
                    <a:r>
                      <a:rPr lang="ru-RU" sz="1200" dirty="0"/>
                      <a:t>)</a:t>
                    </a:r>
                    <a:endParaRPr lang="en-US" dirty="0"/>
                  </a:p>
                </c:rich>
              </c:tx>
              <c:spPr/>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1718-4DCF-8E51-9B36E2CEB6F2}"/>
                </c:ext>
              </c:extLst>
            </c:dLbl>
            <c:spPr>
              <a:noFill/>
              <a:ln>
                <a:noFill/>
              </a:ln>
              <a:effectLst/>
            </c:spPr>
            <c:txPr>
              <a:bodyPr/>
              <a:lstStyle/>
              <a:p>
                <a:pPr>
                  <a:defRPr sz="1200"/>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Лист1!$A$2:$A$10</c:f>
              <c:strCache>
                <c:ptCount val="9"/>
                <c:pt idx="0">
                  <c:v>Общегосударственные расходы -215 723,0 т.р.</c:v>
                </c:pt>
                <c:pt idx="1">
                  <c:v>Межбюджетные трансферты - 25 594,0 т.р.</c:v>
                </c:pt>
                <c:pt idx="2">
                  <c:v>Национальная экономика - 282 110,0 т.р.</c:v>
                </c:pt>
                <c:pt idx="3">
                  <c:v>Жилищно-коммунальное хозяйство- 63 413,0 т.р.</c:v>
                </c:pt>
                <c:pt idx="4">
                  <c:v>Образование - 3 568 575,0 т.р.</c:v>
                </c:pt>
                <c:pt idx="5">
                  <c:v>Культура - 169 093,0 т.р</c:v>
                </c:pt>
                <c:pt idx="6">
                  <c:v>Социальная политика - 71 766,0 т.р.</c:v>
                </c:pt>
                <c:pt idx="7">
                  <c:v>Физическая культура и спорт - 263913,0 т.о.</c:v>
                </c:pt>
                <c:pt idx="8">
                  <c:v>Средства массовой информации - 24 615,0 т.р.</c:v>
                </c:pt>
              </c:strCache>
            </c:strRef>
          </c:cat>
          <c:val>
            <c:numRef>
              <c:f>Лист1!$B$2:$B$10</c:f>
              <c:numCache>
                <c:formatCode>0.00%</c:formatCode>
                <c:ptCount val="9"/>
                <c:pt idx="0">
                  <c:v>4.4999999999999998E-2</c:v>
                </c:pt>
                <c:pt idx="1">
                  <c:v>6.0000000000000001E-3</c:v>
                </c:pt>
                <c:pt idx="2">
                  <c:v>6.0999999999999999E-2</c:v>
                </c:pt>
                <c:pt idx="3">
                  <c:v>1.35E-2</c:v>
                </c:pt>
                <c:pt idx="4">
                  <c:v>0.76100000000000001</c:v>
                </c:pt>
                <c:pt idx="5">
                  <c:v>3.5999999999999997E-2</c:v>
                </c:pt>
                <c:pt idx="6">
                  <c:v>1.6E-2</c:v>
                </c:pt>
                <c:pt idx="7">
                  <c:v>5.6000000000000001E-2</c:v>
                </c:pt>
                <c:pt idx="8">
                  <c:v>5.4999999999999997E-3</c:v>
                </c:pt>
              </c:numCache>
            </c:numRef>
          </c:val>
          <c:extLst xmlns:c16r2="http://schemas.microsoft.com/office/drawing/2015/06/chart">
            <c:ext xmlns:c16="http://schemas.microsoft.com/office/drawing/2014/chart" uri="{C3380CC4-5D6E-409C-BE32-E72D297353CC}">
              <c16:uniqueId val="{0000000B-1718-4DCF-8E51-9B36E2CEB6F2}"/>
            </c:ext>
          </c:extLst>
        </c:ser>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extLst xmlns:c16r2="http://schemas.microsoft.com/office/drawing/2015/06/chart">
              <c:ext xmlns:c16="http://schemas.microsoft.com/office/drawing/2014/chart" uri="{C3380CC4-5D6E-409C-BE32-E72D297353CC}">
                <c16:uniqueId val="{00000000-FCED-466D-BC30-6AFB9520403C}"/>
              </c:ext>
            </c:extLst>
          </c:dPt>
          <c:dPt>
            <c:idx val="1"/>
            <c:bubble3D val="0"/>
            <c:extLst xmlns:c16r2="http://schemas.microsoft.com/office/drawing/2015/06/chart">
              <c:ext xmlns:c16="http://schemas.microsoft.com/office/drawing/2014/chart" uri="{C3380CC4-5D6E-409C-BE32-E72D297353CC}">
                <c16:uniqueId val="{00000001-FCED-466D-BC30-6AFB9520403C}"/>
              </c:ext>
            </c:extLst>
          </c:dPt>
          <c:dLbls>
            <c:dLbl>
              <c:idx val="0"/>
              <c:layout>
                <c:manualLayout>
                  <c:x val="0.18124999999999999"/>
                  <c:y val="6.25E-2"/>
                </c:manualLayout>
              </c:layout>
              <c:tx>
                <c:rich>
                  <a:bodyPr/>
                  <a:lstStyle/>
                  <a:p>
                    <a:pPr>
                      <a:defRPr/>
                    </a:pPr>
                    <a:r>
                      <a:rPr lang="ru-RU" sz="1400" dirty="0" smtClean="0"/>
                      <a:t>4 684</a:t>
                    </a:r>
                    <a:r>
                      <a:rPr lang="ru-RU" sz="1400" baseline="0" dirty="0" smtClean="0"/>
                      <a:t> 822</a:t>
                    </a:r>
                    <a:r>
                      <a:rPr lang="en-US" sz="1400" dirty="0" smtClean="0"/>
                      <a:t>,0</a:t>
                    </a:r>
                    <a:r>
                      <a:rPr lang="ru-RU" sz="1400" dirty="0" smtClean="0"/>
                      <a:t> </a:t>
                    </a:r>
                    <a:r>
                      <a:rPr lang="ru-RU" sz="1400" dirty="0" err="1" smtClean="0"/>
                      <a:t>т.р</a:t>
                    </a:r>
                    <a:r>
                      <a:rPr lang="ru-RU" sz="1400" dirty="0" smtClean="0"/>
                      <a:t>.</a:t>
                    </a:r>
                    <a:r>
                      <a:rPr lang="en-US" sz="1400" dirty="0" smtClean="0"/>
                      <a:t> </a:t>
                    </a:r>
                    <a:endParaRPr lang="en-US" sz="1400" dirty="0"/>
                  </a:p>
                </c:rich>
              </c:tx>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CED-466D-BC30-6AFB9520403C}"/>
                </c:ext>
              </c:extLst>
            </c:dLbl>
            <c:dLbl>
              <c:idx val="1"/>
              <c:layout>
                <c:manualLayout>
                  <c:x val="-8.124991797900262E-2"/>
                  <c:y val="-7.8125000000000028E-2"/>
                </c:manualLayout>
              </c:layout>
              <c:tx>
                <c:rich>
                  <a:bodyPr/>
                  <a:lstStyle/>
                  <a:p>
                    <a:pPr>
                      <a:defRPr sz="1400"/>
                    </a:pPr>
                    <a:r>
                      <a:rPr lang="ru-RU" dirty="0" smtClean="0"/>
                      <a:t>504</a:t>
                    </a:r>
                    <a:r>
                      <a:rPr lang="ru-RU" baseline="0" dirty="0" smtClean="0"/>
                      <a:t> 882</a:t>
                    </a:r>
                    <a:r>
                      <a:rPr lang="en-US" dirty="0" smtClean="0"/>
                      <a:t>,0</a:t>
                    </a:r>
                    <a:r>
                      <a:rPr lang="ru-RU" dirty="0" smtClean="0"/>
                      <a:t> </a:t>
                    </a:r>
                    <a:r>
                      <a:rPr lang="ru-RU" dirty="0" err="1" smtClean="0"/>
                      <a:t>т.р</a:t>
                    </a:r>
                    <a:r>
                      <a:rPr lang="ru-RU" dirty="0" smtClean="0"/>
                      <a:t>.</a:t>
                    </a:r>
                  </a:p>
                  <a:p>
                    <a:pPr>
                      <a:defRPr sz="1400"/>
                    </a:pPr>
                    <a:endParaRPr lang="en-US" dirty="0"/>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804583333333333"/>
                      <c:h val="7.7718750000000003E-2"/>
                    </c:manualLayout>
                  </c15:layout>
                  <c15:showDataLabelsRange val="0"/>
                </c:ext>
                <c:ext xmlns:c16="http://schemas.microsoft.com/office/drawing/2014/chart" uri="{C3380CC4-5D6E-409C-BE32-E72D297353CC}">
                  <c16:uniqueId val="{00000001-FCED-466D-BC30-6AFB9520403C}"/>
                </c:ext>
              </c:extLst>
            </c:dLbl>
            <c:dLbl>
              <c:idx val="2"/>
              <c:layout>
                <c:manualLayout>
                  <c:x val="-2.0833333333333524E-3"/>
                  <c:y val="-0.14374987696850394"/>
                </c:manualLayout>
              </c:layout>
              <c:tx>
                <c:rich>
                  <a:bodyPr/>
                  <a:lstStyle/>
                  <a:p>
                    <a:r>
                      <a:rPr lang="ru-RU" sz="1400" dirty="0" smtClean="0"/>
                      <a:t>585078</a:t>
                    </a:r>
                    <a:r>
                      <a:rPr lang="en-US" sz="1400" dirty="0" smtClean="0"/>
                      <a:t>,0 </a:t>
                    </a:r>
                    <a:endParaRPr lang="en-US" sz="14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343646653543307"/>
                      <c:h val="5.8968749999999986E-2"/>
                    </c:manualLayout>
                  </c15:layout>
                  <c15:showDataLabelsRange val="0"/>
                </c:ext>
                <c:ext xmlns:c16="http://schemas.microsoft.com/office/drawing/2014/chart" uri="{C3380CC4-5D6E-409C-BE32-E72D297353CC}">
                  <c16:uniqueId val="{00000002-FCED-466D-BC30-6AFB9520403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Лист1!$A$2:$A$3</c:f>
              <c:strCache>
                <c:ptCount val="2"/>
                <c:pt idx="0">
                  <c:v>Муниципальные программы МО "Тахтамукайский район" -89%</c:v>
                </c:pt>
                <c:pt idx="1">
                  <c:v>Иные расходы - 11%</c:v>
                </c:pt>
              </c:strCache>
            </c:strRef>
          </c:cat>
          <c:val>
            <c:numRef>
              <c:f>Лист1!$B$2:$B$3</c:f>
              <c:numCache>
                <c:formatCode>0.0</c:formatCode>
                <c:ptCount val="2"/>
                <c:pt idx="0">
                  <c:v>4179940</c:v>
                </c:pt>
                <c:pt idx="1">
                  <c:v>504882</c:v>
                </c:pt>
              </c:numCache>
            </c:numRef>
          </c:val>
          <c:extLst xmlns:c16r2="http://schemas.microsoft.com/office/drawing/2015/06/chart">
            <c:ext xmlns:c16="http://schemas.microsoft.com/office/drawing/2014/chart" uri="{C3380CC4-5D6E-409C-BE32-E72D297353CC}">
              <c16:uniqueId val="{00000003-FCED-466D-BC30-6AFB9520403C}"/>
            </c:ext>
          </c:extLst>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manualLayout>
          <c:xMode val="edge"/>
          <c:yMode val="edge"/>
          <c:x val="0.6530821850393701"/>
          <c:y val="0.16148080708661416"/>
          <c:w val="0.33441781496062994"/>
          <c:h val="0.70203838582677169"/>
        </c:manualLayout>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extLst xmlns:c16r2="http://schemas.microsoft.com/office/drawing/2015/06/chart">
              <c:ext xmlns:c16="http://schemas.microsoft.com/office/drawing/2014/chart" uri="{C3380CC4-5D6E-409C-BE32-E72D297353CC}">
                <c16:uniqueId val="{00000000-4AFA-430D-B469-953D22EB5915}"/>
              </c:ext>
            </c:extLst>
          </c:dPt>
          <c:cat>
            <c:strRef>
              <c:f>Лист1!$A$2:$A$3</c:f>
              <c:strCache>
                <c:ptCount val="2"/>
                <c:pt idx="0">
                  <c:v>Расходы направленные на социальную сферу - 4 097 982,0 тыс.руб. - (87,5%)</c:v>
                </c:pt>
                <c:pt idx="1">
                  <c:v>Расходы в других отраслях - 586 840,0 тыс.руб. (12,5%)</c:v>
                </c:pt>
              </c:strCache>
            </c:strRef>
          </c:cat>
          <c:val>
            <c:numRef>
              <c:f>Лист1!$B$2:$B$3</c:f>
              <c:numCache>
                <c:formatCode>General</c:formatCode>
                <c:ptCount val="2"/>
                <c:pt idx="0">
                  <c:v>4097982</c:v>
                </c:pt>
                <c:pt idx="1">
                  <c:v>586840</c:v>
                </c:pt>
              </c:numCache>
            </c:numRef>
          </c:val>
          <c:extLst xmlns:c16r2="http://schemas.microsoft.com/office/drawing/2015/06/chart">
            <c:ext xmlns:c16="http://schemas.microsoft.com/office/drawing/2014/chart" uri="{C3380CC4-5D6E-409C-BE32-E72D297353CC}">
              <c16:uniqueId val="{00000001-4AFA-430D-B469-953D22EB5915}"/>
            </c:ext>
          </c:extLst>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- 350,0 т.р.</c:v>
                </c:pt>
                <c:pt idx="1">
                  <c:v>Охрана семьи и детства - 57175,0 т.р.</c:v>
                </c:pt>
                <c:pt idx="2">
                  <c:v>Другие вопросы в области социальной политики - 8741,0 т.р.</c:v>
                </c:pt>
                <c:pt idx="3">
                  <c:v>Пенсионное обеспечение - 5 500,0 т.р.</c:v>
                </c:pt>
              </c:strCache>
            </c:strRef>
          </c:cat>
          <c:val>
            <c:numRef>
              <c:f>Лист1!$B$2:$B$5</c:f>
              <c:numCache>
                <c:formatCode>0.0</c:formatCode>
                <c:ptCount val="4"/>
                <c:pt idx="0">
                  <c:v>350</c:v>
                </c:pt>
                <c:pt idx="1">
                  <c:v>57175</c:v>
                </c:pt>
                <c:pt idx="2">
                  <c:v>8741</c:v>
                </c:pt>
                <c:pt idx="3">
                  <c:v>5500</c:v>
                </c:pt>
              </c:numCache>
            </c:numRef>
          </c:val>
          <c:extLst xmlns:c16r2="http://schemas.microsoft.com/office/drawing/2015/06/chart">
            <c:ext xmlns:c16="http://schemas.microsoft.com/office/drawing/2014/chart" uri="{C3380CC4-5D6E-409C-BE32-E72D297353CC}">
              <c16:uniqueId val="{00000000-7347-4D0C-88EC-C27F543ABDC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a:t>Доходы бюджета – </a:t>
          </a:r>
          <a:r>
            <a:rPr lang="ru-RU" sz="1600" dirty="0"/>
            <a:t>поступающие в бюджет денежные средства</a:t>
          </a:r>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a:t>Налоговые и неналоговые доходы</a:t>
          </a:r>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a:t>Налоговые доходы – </a:t>
          </a:r>
          <a:r>
            <a:rPr lang="ru-RU" sz="1200" b="0" dirty="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a:t>Неналоговые доходы –</a:t>
          </a:r>
          <a:r>
            <a:rPr lang="ru-RU" sz="1200" b="0" dirty="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a:t>Безвозмездные поступления</a:t>
          </a:r>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a:t>Федеральный уровень</a:t>
          </a:r>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a:t>Определяет масштаб проблемы, правовые и финансовые механизмы  ее решения</a:t>
          </a:r>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a:t>Региональный уровень</a:t>
          </a:r>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a:t>Местный бюджет</a:t>
          </a:r>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37425"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custLinFactNeighborX="4760" custLinFactNeighborY="23982">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6745" custLinFactNeighborY="18629"/>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2281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a:t>Доходы бюджета – </a:t>
          </a:r>
          <a:r>
            <a:rPr lang="ru-RU" sz="1600" kern="1200" dirty="0"/>
            <a:t>поступающие в бюджет денежные средства</a:t>
          </a:r>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a:t>Налоговые и неналоговые доходы</a:t>
          </a:r>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Налоговые доходы – </a:t>
          </a:r>
          <a:r>
            <a:rPr lang="ru-RU" sz="1200" b="0" kern="1200" dirty="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Неналоговые доходы –</a:t>
          </a:r>
          <a:r>
            <a:rPr lang="ru-RU" sz="1200" b="0" kern="1200" dirty="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a:t>Безвозмездные поступления</a:t>
          </a:r>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55899" y="918101"/>
          <a:ext cx="2138961" cy="17641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a:t>Определяет масштаб проблемы, правовые и финансовые механизмы  ее решения</a:t>
          </a:r>
        </a:p>
      </dsp:txBody>
      <dsp:txXfrm>
        <a:off x="396498" y="958700"/>
        <a:ext cx="2057763" cy="1304956"/>
      </dsp:txXfrm>
    </dsp:sp>
    <dsp:sp modelId="{0F0DDA91-7B1F-4086-BA22-2612ABDE1692}">
      <dsp:nvSpPr>
        <dsp:cNvPr id="0" name=""/>
        <dsp:cNvSpPr/>
      </dsp:nvSpPr>
      <dsp:spPr>
        <a:xfrm>
          <a:off x="1612643" y="1439642"/>
          <a:ext cx="2457755" cy="2457755"/>
        </a:xfrm>
        <a:prstGeom prst="leftCircularArrow">
          <a:avLst>
            <a:gd name="adj1" fmla="val 3722"/>
            <a:gd name="adj2" fmla="val 464322"/>
            <a:gd name="adj3" fmla="val 2797788"/>
            <a:gd name="adj4" fmla="val 9582445"/>
            <a:gd name="adj5" fmla="val 43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831224" y="2304256"/>
          <a:ext cx="1901299" cy="756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Федеральный уровень</a:t>
          </a:r>
        </a:p>
      </dsp:txBody>
      <dsp:txXfrm>
        <a:off x="853369" y="2326401"/>
        <a:ext cx="1857009" cy="711794"/>
      </dsp:txXfrm>
    </dsp:sp>
    <dsp:sp modelId="{5263AC0C-57E2-4B7E-9482-C55B560B3D6E}">
      <dsp:nvSpPr>
        <dsp:cNvPr id="0" name=""/>
        <dsp:cNvSpPr/>
      </dsp:nvSpPr>
      <dsp:spPr>
        <a:xfrm>
          <a:off x="3114826" y="900757"/>
          <a:ext cx="2138961" cy="242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p>
      </dsp:txBody>
      <dsp:txXfrm>
        <a:off x="3170619" y="1476074"/>
        <a:ext cx="2027375" cy="1793336"/>
      </dsp:txXfrm>
    </dsp:sp>
    <dsp:sp modelId="{9F92F024-5E80-4186-9995-DBDD6A91B4C7}">
      <dsp:nvSpPr>
        <dsp:cNvPr id="0" name=""/>
        <dsp:cNvSpPr/>
      </dsp:nvSpPr>
      <dsp:spPr>
        <a:xfrm rot="20289698">
          <a:off x="4507121" y="639257"/>
          <a:ext cx="2644254" cy="2644254"/>
        </a:xfrm>
        <a:prstGeom prst="circularArrow">
          <a:avLst>
            <a:gd name="adj1" fmla="val 3460"/>
            <a:gd name="adj2" fmla="val 428871"/>
            <a:gd name="adj3" fmla="val 19888691"/>
            <a:gd name="adj4" fmla="val 13068584"/>
            <a:gd name="adj5" fmla="val 40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733998" y="719026"/>
          <a:ext cx="1901299" cy="756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Региональный уровень</a:t>
          </a:r>
        </a:p>
      </dsp:txBody>
      <dsp:txXfrm>
        <a:off x="3756143" y="741171"/>
        <a:ext cx="1857009" cy="711794"/>
      </dsp:txXfrm>
    </dsp:sp>
    <dsp:sp modelId="{25E57405-2AE0-4827-8187-88AAC89AFD81}">
      <dsp:nvSpPr>
        <dsp:cNvPr id="0" name=""/>
        <dsp:cNvSpPr/>
      </dsp:nvSpPr>
      <dsp:spPr>
        <a:xfrm>
          <a:off x="5946092" y="1202745"/>
          <a:ext cx="2138961" cy="21666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p>
      </dsp:txBody>
      <dsp:txXfrm>
        <a:off x="5995953" y="1252606"/>
        <a:ext cx="2039239" cy="1602641"/>
      </dsp:txXfrm>
    </dsp:sp>
    <dsp:sp modelId="{CB28327E-CD5A-4BFF-A781-EBBC375FC581}">
      <dsp:nvSpPr>
        <dsp:cNvPr id="0" name=""/>
        <dsp:cNvSpPr/>
      </dsp:nvSpPr>
      <dsp:spPr>
        <a:xfrm>
          <a:off x="6105245" y="2518636"/>
          <a:ext cx="1901299" cy="756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a:t>Местный бюджет</a:t>
          </a:r>
        </a:p>
      </dsp:txBody>
      <dsp:txXfrm>
        <a:off x="6127390" y="2540781"/>
        <a:ext cx="1857009" cy="7117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0.14464</cdr:x>
      <cdr:y>0.45763</cdr:y>
    </cdr:from>
    <cdr:to>
      <cdr:x>0.33612</cdr:x>
      <cdr:y>0.54237</cdr:y>
    </cdr:to>
    <cdr:sp macro="" textlink="">
      <cdr:nvSpPr>
        <cdr:cNvPr id="2" name="TextBox 1"/>
        <cdr:cNvSpPr txBox="1"/>
      </cdr:nvSpPr>
      <cdr:spPr>
        <a:xfrm xmlns:a="http://schemas.openxmlformats.org/drawingml/2006/main">
          <a:off x="1080120" y="1944216"/>
          <a:ext cx="142989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tx1"/>
              </a:solidFill>
            </a:rPr>
            <a:t>4 684 822 </a:t>
          </a:r>
          <a:r>
            <a:rPr lang="ru-RU" sz="1400" b="1" dirty="0" err="1">
              <a:solidFill>
                <a:schemeClr val="tx1"/>
              </a:solidFill>
            </a:rPr>
            <a:t>т.р</a:t>
          </a:r>
          <a:r>
            <a:rPr lang="ru-RU" sz="1400" b="1" dirty="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0.85245</cdr:x>
      <cdr:y>0.30263</cdr:y>
    </cdr:from>
    <cdr:to>
      <cdr:x>1</cdr:x>
      <cdr:y>0.4039</cdr:y>
    </cdr:to>
    <cdr:sp macro="" textlink="">
      <cdr:nvSpPr>
        <cdr:cNvPr id="6" name="TextBox 5"/>
        <cdr:cNvSpPr txBox="1"/>
      </cdr:nvSpPr>
      <cdr:spPr>
        <a:xfrm xmlns:a="http://schemas.openxmlformats.org/drawingml/2006/main">
          <a:off x="7488832" y="1656184"/>
          <a:ext cx="1296268" cy="5542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smtClean="0">
              <a:solidFill>
                <a:schemeClr val="tx1"/>
              </a:solidFill>
            </a:rPr>
            <a:t>ЖКХ –  63413(1,35%)</a:t>
          </a:r>
          <a:endParaRPr lang="ru-RU" sz="1400" dirty="0">
            <a:solidFill>
              <a:schemeClr val="tx1"/>
            </a:solidFill>
          </a:endParaRPr>
        </a:p>
      </cdr:txBody>
    </cdr:sp>
  </cdr:relSizeAnchor>
  <cdr:relSizeAnchor xmlns:cdr="http://schemas.openxmlformats.org/drawingml/2006/chartDrawing">
    <cdr:from>
      <cdr:x>0.56557</cdr:x>
      <cdr:y>0.13158</cdr:y>
    </cdr:from>
    <cdr:to>
      <cdr:x>0.63114</cdr:x>
      <cdr:y>0.21053</cdr:y>
    </cdr:to>
    <cdr:cxnSp macro="">
      <cdr:nvCxnSpPr>
        <cdr:cNvPr id="3" name="Прямая со стрелкой 2"/>
        <cdr:cNvCxnSpPr/>
      </cdr:nvCxnSpPr>
      <cdr:spPr>
        <a:xfrm xmlns:a="http://schemas.openxmlformats.org/drawingml/2006/main" flipH="1">
          <a:off x="4968552" y="720080"/>
          <a:ext cx="576064"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0.7131</cdr:x>
      <cdr:y>0.18421</cdr:y>
    </cdr:from>
    <cdr:to>
      <cdr:x>0.81966</cdr:x>
      <cdr:y>0.23684</cdr:y>
    </cdr:to>
    <cdr:cxnSp macro="">
      <cdr:nvCxnSpPr>
        <cdr:cNvPr id="5" name="Прямая со стрелкой 4"/>
        <cdr:cNvCxnSpPr/>
      </cdr:nvCxnSpPr>
      <cdr:spPr>
        <a:xfrm xmlns:a="http://schemas.openxmlformats.org/drawingml/2006/main" flipH="1">
          <a:off x="6264696" y="1008112"/>
          <a:ext cx="936104"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0.82786</cdr:x>
      <cdr:y>0.27632</cdr:y>
    </cdr:from>
    <cdr:to>
      <cdr:x>0.88523</cdr:x>
      <cdr:y>0.31579</cdr:y>
    </cdr:to>
    <cdr:cxnSp macro="">
      <cdr:nvCxnSpPr>
        <cdr:cNvPr id="9" name="Прямая со стрелкой 8"/>
        <cdr:cNvCxnSpPr/>
      </cdr:nvCxnSpPr>
      <cdr:spPr>
        <a:xfrm xmlns:a="http://schemas.openxmlformats.org/drawingml/2006/main" flipH="1" flipV="1">
          <a:off x="7272808" y="1512168"/>
          <a:ext cx="504056"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0.58196</cdr:x>
      <cdr:y>0.73684</cdr:y>
    </cdr:from>
    <cdr:to>
      <cdr:x>0.63114</cdr:x>
      <cdr:y>0.89474</cdr:y>
    </cdr:to>
    <cdr:cxnSp macro="">
      <cdr:nvCxnSpPr>
        <cdr:cNvPr id="12" name="Прямая со стрелкой 11"/>
        <cdr:cNvCxnSpPr/>
      </cdr:nvCxnSpPr>
      <cdr:spPr>
        <a:xfrm xmlns:a="http://schemas.openxmlformats.org/drawingml/2006/main" flipH="1" flipV="1">
          <a:off x="5112568" y="4032448"/>
          <a:ext cx="432048" cy="8640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0.15574</cdr:x>
      <cdr:y>0.28947</cdr:y>
    </cdr:from>
    <cdr:to>
      <cdr:x>0.26229</cdr:x>
      <cdr:y>0.28947</cdr:y>
    </cdr:to>
    <cdr:cxnSp macro="">
      <cdr:nvCxnSpPr>
        <cdr:cNvPr id="16" name="Прямая со стрелкой 15"/>
        <cdr:cNvCxnSpPr/>
      </cdr:nvCxnSpPr>
      <cdr:spPr>
        <a:xfrm xmlns:a="http://schemas.openxmlformats.org/drawingml/2006/main">
          <a:off x="1368152" y="1584176"/>
          <a:ext cx="936104"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0.14754</cdr:x>
      <cdr:y>0.15789</cdr:y>
    </cdr:from>
    <cdr:to>
      <cdr:x>0.29508</cdr:x>
      <cdr:y>0.22368</cdr:y>
    </cdr:to>
    <cdr:cxnSp macro="">
      <cdr:nvCxnSpPr>
        <cdr:cNvPr id="21" name="Прямая со стрелкой 20"/>
        <cdr:cNvCxnSpPr/>
      </cdr:nvCxnSpPr>
      <cdr:spPr>
        <a:xfrm xmlns:a="http://schemas.openxmlformats.org/drawingml/2006/main">
          <a:off x="1296144" y="864096"/>
          <a:ext cx="1296144" cy="3600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0.27049</cdr:x>
      <cdr:y>0.10526</cdr:y>
    </cdr:from>
    <cdr:to>
      <cdr:x>0.36885</cdr:x>
      <cdr:y>0.21053</cdr:y>
    </cdr:to>
    <cdr:cxnSp macro="">
      <cdr:nvCxnSpPr>
        <cdr:cNvPr id="23" name="Прямая со стрелкой 22"/>
        <cdr:cNvCxnSpPr/>
      </cdr:nvCxnSpPr>
      <cdr:spPr>
        <a:xfrm xmlns:a="http://schemas.openxmlformats.org/drawingml/2006/main">
          <a:off x="2376264" y="576064"/>
          <a:ext cx="864096" cy="57606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0.63934</cdr:x>
      <cdr:y>0.13158</cdr:y>
    </cdr:from>
    <cdr:to>
      <cdr:x>0.77048</cdr:x>
      <cdr:y>0.22368</cdr:y>
    </cdr:to>
    <cdr:cxnSp macro="">
      <cdr:nvCxnSpPr>
        <cdr:cNvPr id="28" name="Прямая со стрелкой 27"/>
        <cdr:cNvCxnSpPr/>
      </cdr:nvCxnSpPr>
      <cdr:spPr>
        <a:xfrm xmlns:a="http://schemas.openxmlformats.org/drawingml/2006/main" flipH="1">
          <a:off x="5616624" y="720080"/>
          <a:ext cx="1152128" cy="5040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0.45081</cdr:x>
      <cdr:y>0.11842</cdr:y>
    </cdr:from>
    <cdr:to>
      <cdr:x>0.4918</cdr:x>
      <cdr:y>0.21053</cdr:y>
    </cdr:to>
    <cdr:cxnSp macro="">
      <cdr:nvCxnSpPr>
        <cdr:cNvPr id="38" name="Прямая со стрелкой 37"/>
        <cdr:cNvCxnSpPr/>
      </cdr:nvCxnSpPr>
      <cdr:spPr>
        <a:xfrm xmlns:a="http://schemas.openxmlformats.org/drawingml/2006/main">
          <a:off x="3960440" y="648072"/>
          <a:ext cx="360040" cy="5040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15.11.2023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19</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pPr>
              <a:defRPr/>
            </a:pPr>
            <a:fld id="{A09BD795-D448-4A3F-A00A-84326D04F6C5}" type="datetimeFigureOut">
              <a:rPr lang="ru-RU" smtClean="0"/>
              <a:pPr>
                <a:defRPr/>
              </a:pPr>
              <a:t>15.11.2023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15.11.2023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15.11.2023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pPr>
              <a:defRPr/>
            </a:pPr>
            <a:fld id="{CE47F05A-E00B-4E36-BA99-02540FC9A48E}" type="datetimeFigureOut">
              <a:rPr lang="ru-RU" smtClean="0"/>
              <a:pPr>
                <a:defRPr/>
              </a:pPr>
              <a:t>15.11.2023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pPr>
              <a:defRPr/>
            </a:pPr>
            <a:fld id="{17050665-8D58-46AF-BE46-03C231992A2F}" type="datetimeFigureOut">
              <a:rPr lang="ru-RU" smtClean="0"/>
              <a:pPr>
                <a:defRPr/>
              </a:pPr>
              <a:t>15.11.2023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pPr>
              <a:defRPr/>
            </a:pPr>
            <a:endParaRPr lang="ru-RU"/>
          </a:p>
        </p:txBody>
      </p:sp>
      <p:sp>
        <p:nvSpPr>
          <p:cNvPr id="6" name="Номер слайда 5"/>
          <p:cNvSpPr>
            <a:spLocks noGrp="1"/>
          </p:cNvSpPr>
          <p:nvPr>
            <p:ph type="sldNum" sz="quarter" idx="12"/>
          </p:nvPr>
        </p:nvSpPr>
        <p:spPr>
          <a:xfrm>
            <a:off x="8451056" y="809624"/>
            <a:ext cx="502920" cy="300831"/>
          </a:xfrm>
        </p:spPr>
        <p:txBody>
          <a:bodyPr/>
          <a:lstStyle/>
          <a:p>
            <a:pPr>
              <a:defRPr/>
            </a:pPr>
            <a:fld id="{23FB87C4-EB18-434E-B80B-787384100E04}" type="slidenum">
              <a:rPr lang="ru-RU" smtClean="0"/>
              <a:pPr>
                <a:defRPr/>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pPr>
              <a:defRPr/>
            </a:pPr>
            <a:fld id="{ACC79D77-351F-44DA-A01B-7056FAB89389}" type="datetimeFigureOut">
              <a:rPr lang="ru-RU" smtClean="0"/>
              <a:pPr>
                <a:defRPr/>
              </a:pPr>
              <a:t>15.11.2023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pPr>
              <a:defRPr/>
            </a:pPr>
            <a:endParaRPr lang="ru-RU"/>
          </a:p>
        </p:txBody>
      </p:sp>
      <p:sp>
        <p:nvSpPr>
          <p:cNvPr id="7" name="Номер слайда 6"/>
          <p:cNvSpPr>
            <a:spLocks noGrp="1"/>
          </p:cNvSpPr>
          <p:nvPr>
            <p:ph type="sldNum" sz="quarter" idx="12"/>
          </p:nvPr>
        </p:nvSpPr>
        <p:spPr>
          <a:xfrm>
            <a:off x="7589520" y="6480969"/>
            <a:ext cx="502920" cy="301752"/>
          </a:xfrm>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pPr>
              <a:defRPr/>
            </a:pPr>
            <a:fld id="{F721027D-4059-469F-8F00-9787C8EF1CA2}" type="datetimeFigureOut">
              <a:rPr lang="ru-RU" smtClean="0"/>
              <a:pPr>
                <a:defRPr/>
              </a:pPr>
              <a:t>15.11.2023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pPr>
              <a:defRPr/>
            </a:pPr>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pPr>
              <a:defRPr/>
            </a:pPr>
            <a:fld id="{B3BD102C-F4C8-4B06-BCC2-639851A0F63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966DB77F-2089-43E4-9221-E830DB73F88D}" type="datetimeFigureOut">
              <a:rPr lang="ru-RU" smtClean="0"/>
              <a:pPr>
                <a:defRPr/>
              </a:pPr>
              <a:t>15.11.2023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pPr>
              <a:defRPr/>
            </a:pPr>
            <a:fld id="{35933479-A60A-480E-8C6B-268551222AF2}" type="datetimeFigureOut">
              <a:rPr lang="ru-RU" smtClean="0"/>
              <a:pPr>
                <a:defRPr/>
              </a:pPr>
              <a:t>15.11.2023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pPr>
              <a:defRPr/>
            </a:pPr>
            <a:endParaRPr lang="ru-RU"/>
          </a:p>
        </p:txBody>
      </p:sp>
      <p:sp>
        <p:nvSpPr>
          <p:cNvPr id="4" name="Номер слайда 3"/>
          <p:cNvSpPr>
            <a:spLocks noGrp="1"/>
          </p:cNvSpPr>
          <p:nvPr>
            <p:ph type="sldNum" sz="quarter" idx="12"/>
          </p:nvPr>
        </p:nvSpPr>
        <p:spPr>
          <a:xfrm>
            <a:off x="7589520" y="6480969"/>
            <a:ext cx="502920" cy="301752"/>
          </a:xfrm>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pPr>
              <a:defRPr/>
            </a:pPr>
            <a:fld id="{149DAFFF-998B-4488-923B-0AB275EDB2BC}" type="datetimeFigureOut">
              <a:rPr lang="ru-RU" smtClean="0"/>
              <a:pPr>
                <a:defRPr/>
              </a:pPr>
              <a:t>15.11.2023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pPr>
              <a:defRPr/>
            </a:pPr>
            <a:fld id="{6F7D02AE-5329-41DA-9C10-C25949081A09}"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pPr>
              <a:defRPr/>
            </a:pPr>
            <a:fld id="{6F6BB943-E027-4F80-893C-9071788449DC}" type="datetimeFigureOut">
              <a:rPr lang="ru-RU" smtClean="0"/>
              <a:pPr>
                <a:defRPr/>
              </a:pPr>
              <a:t>15.11.2023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pPr>
              <a:defRPr/>
            </a:pPr>
            <a:fld id="{2115D3D8-EC33-4C94-992B-B0313F93D7AB}"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078A734A-18AB-4DE1-A352-32BB22A22F73}" type="datetimeFigureOut">
              <a:rPr lang="ru-RU" smtClean="0"/>
              <a:pPr>
                <a:defRPr/>
              </a:pPr>
              <a:t>15.11.2023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EC6A9F3C-A00C-4BF5-8980-103AC1BA867F}"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a:t>Бюджет для граждан</a:t>
            </a:r>
          </a:p>
        </p:txBody>
      </p:sp>
      <p:sp>
        <p:nvSpPr>
          <p:cNvPr id="3" name="Подзаголовок 2"/>
          <p:cNvSpPr>
            <a:spLocks noGrp="1"/>
          </p:cNvSpPr>
          <p:nvPr>
            <p:ph type="subTitle" idx="1"/>
          </p:nvPr>
        </p:nvSpPr>
        <p:spPr>
          <a:xfrm>
            <a:off x="1403350" y="5680076"/>
            <a:ext cx="6841058" cy="1277316"/>
          </a:xfrm>
        </p:spPr>
        <p:txBody>
          <a:bodyPr rtlCol="0">
            <a:normAutofit fontScale="77500" lnSpcReduction="20000"/>
          </a:bodyPr>
          <a:lstStyle/>
          <a:p>
            <a:pPr algn="ctr" fontAlgn="auto">
              <a:buClr>
                <a:schemeClr val="accent6">
                  <a:lumMod val="75000"/>
                </a:schemeClr>
              </a:buClr>
              <a:defRPr/>
            </a:pPr>
            <a:r>
              <a:rPr lang="ru-RU" dirty="0">
                <a:solidFill>
                  <a:schemeClr val="accent4">
                    <a:lumMod val="75000"/>
                  </a:schemeClr>
                </a:solidFill>
              </a:rPr>
              <a:t>Путеводитель </a:t>
            </a:r>
            <a:r>
              <a:rPr lang="ru-RU" dirty="0" smtClean="0">
                <a:solidFill>
                  <a:schemeClr val="accent4">
                    <a:lumMod val="75000"/>
                  </a:schemeClr>
                </a:solidFill>
              </a:rPr>
              <a:t>по проекту  бюджета </a:t>
            </a:r>
            <a:r>
              <a:rPr lang="ru-RU" dirty="0">
                <a:solidFill>
                  <a:schemeClr val="accent4">
                    <a:lumMod val="75000"/>
                  </a:schemeClr>
                </a:solidFill>
              </a:rPr>
              <a:t>муниципального образования «Тахтамукайский район» на </a:t>
            </a:r>
            <a:r>
              <a:rPr lang="ru-RU" dirty="0" smtClean="0">
                <a:solidFill>
                  <a:schemeClr val="accent4">
                    <a:lumMod val="75000"/>
                  </a:schemeClr>
                </a:solidFill>
              </a:rPr>
              <a:t>2024 </a:t>
            </a:r>
            <a:r>
              <a:rPr lang="ru-RU" dirty="0">
                <a:solidFill>
                  <a:schemeClr val="accent4">
                    <a:lumMod val="75000"/>
                  </a:schemeClr>
                </a:solidFill>
              </a:rPr>
              <a:t>год и плановый период </a:t>
            </a:r>
            <a:r>
              <a:rPr lang="ru-RU" dirty="0" smtClean="0">
                <a:solidFill>
                  <a:schemeClr val="accent4">
                    <a:lumMod val="75000"/>
                  </a:schemeClr>
                </a:solidFill>
              </a:rPr>
              <a:t>2025 </a:t>
            </a:r>
            <a:r>
              <a:rPr lang="ru-RU" dirty="0">
                <a:solidFill>
                  <a:schemeClr val="accent4">
                    <a:lumMod val="75000"/>
                  </a:schemeClr>
                </a:solidFill>
              </a:rPr>
              <a:t>и </a:t>
            </a:r>
            <a:r>
              <a:rPr lang="ru-RU" dirty="0" smtClean="0">
                <a:solidFill>
                  <a:schemeClr val="accent4">
                    <a:lumMod val="75000"/>
                  </a:schemeClr>
                </a:solidFill>
              </a:rPr>
              <a:t>2026 </a:t>
            </a:r>
            <a:r>
              <a:rPr lang="ru-RU" dirty="0">
                <a:solidFill>
                  <a:schemeClr val="accent4">
                    <a:lumMod val="75000"/>
                  </a:schemeClr>
                </a:solidFill>
              </a:rPr>
              <a:t>годов </a:t>
            </a: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393234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Светлана\Desktop\9OlGfkUu5x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84920"/>
            <a:ext cx="4139952" cy="20120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Светлана\Downloads\IMG_95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3317055"/>
            <a:ext cx="3932346" cy="1912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Светлана\Downloads\1666249930_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9" y="3317055"/>
            <a:ext cx="4081968"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a:t>Структура доходов  бюджета МО «Тахтамукайский район» (</a:t>
            </a:r>
            <a:r>
              <a:rPr lang="ru-RU" sz="2000" dirty="0" smtClean="0"/>
              <a:t>2023-2026 </a:t>
            </a:r>
            <a:r>
              <a:rPr lang="ru-RU" sz="2000" dirty="0"/>
              <a:t>гг.)</a:t>
            </a:r>
            <a:br>
              <a:rPr lang="ru-RU" sz="2000" dirty="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1915255212"/>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a:t>Структура налоговых доходов в проекте бюджета МО «Тахтамукайский район»  на </a:t>
            </a:r>
            <a:r>
              <a:rPr lang="ru-RU" sz="2000" dirty="0" smtClean="0"/>
              <a:t>2024 </a:t>
            </a:r>
            <a:r>
              <a:rPr lang="ru-RU" sz="2000" dirty="0"/>
              <a:t>год</a:t>
            </a:r>
          </a:p>
        </p:txBody>
      </p:sp>
      <p:graphicFrame>
        <p:nvGraphicFramePr>
          <p:cNvPr id="3" name="Диаграмма 4"/>
          <p:cNvGraphicFramePr>
            <a:graphicFrameLocks/>
          </p:cNvGraphicFramePr>
          <p:nvPr>
            <p:extLst>
              <p:ext uri="{D42A27DB-BD31-4B8C-83A1-F6EECF244321}">
                <p14:modId xmlns:p14="http://schemas.microsoft.com/office/powerpoint/2010/main" val="2420630412"/>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a:t>КРУПНЕЙШИЕ НАЛОГОПЛАТЕЛЬЩИКИ В ТАХТАМУКАЙСКОМ РАЙОНЕ</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72147" y="3088120"/>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a:t>ООО«Пластиктрейд</a:t>
            </a:r>
            <a:r>
              <a:rPr lang="ru-RU" sz="1400" b="1" dirty="0"/>
              <a:t>»</a:t>
            </a:r>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a:t>ООО «Новые технологии»</a:t>
            </a:r>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a:t>ООО «Дом </a:t>
            </a:r>
            <a:r>
              <a:rPr lang="ru-RU" sz="1400" b="1" dirty="0" err="1"/>
              <a:t>БытХим</a:t>
            </a:r>
            <a:r>
              <a:rPr lang="ru-RU" sz="1400" b="1" dirty="0"/>
              <a:t>»</a:t>
            </a:r>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a:t>ООО «</a:t>
            </a:r>
            <a:r>
              <a:rPr lang="ru-RU" sz="1400" b="1" dirty="0" err="1"/>
              <a:t>Новатек</a:t>
            </a:r>
            <a:r>
              <a:rPr lang="ru-RU" sz="1400" b="1" dirty="0"/>
              <a:t>»</a:t>
            </a:r>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a:t>ООО «Мебельная фабрика «ИВНА»</a:t>
            </a:r>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a:t>ООО «Окна – Гарант»</a:t>
            </a:r>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a:t>ООО «</a:t>
            </a:r>
            <a:r>
              <a:rPr lang="ru-RU" sz="1400" b="1" dirty="0" err="1"/>
              <a:t>Леруа-Мерлен</a:t>
            </a:r>
            <a:r>
              <a:rPr lang="ru-RU" sz="1400" b="1" dirty="0"/>
              <a:t>»</a:t>
            </a:r>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a:t>ООО «ИКЕА-МОС»</a:t>
            </a:r>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a:t>ООО Автоцентр «Юг-Авто»</a:t>
            </a:r>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sz="2000" dirty="0"/>
              <a:t>Сведения о межбюджетных трансфертах, поступающих в бюджет  муниципального образования «Тахтамукайский район»</a:t>
            </a:r>
          </a:p>
        </p:txBody>
      </p:sp>
      <p:graphicFrame>
        <p:nvGraphicFramePr>
          <p:cNvPr id="8" name="Объект 7"/>
          <p:cNvGraphicFramePr>
            <a:graphicFrameLocks noGrp="1"/>
          </p:cNvGraphicFramePr>
          <p:nvPr>
            <p:ph idx="1"/>
            <p:extLst>
              <p:ext uri="{D42A27DB-BD31-4B8C-83A1-F6EECF244321}">
                <p14:modId xmlns:p14="http://schemas.microsoft.com/office/powerpoint/2010/main" val="750095723"/>
              </p:ext>
            </p:extLst>
          </p:nvPr>
        </p:nvGraphicFramePr>
        <p:xfrm>
          <a:off x="323528" y="692695"/>
          <a:ext cx="8640960" cy="5907300"/>
        </p:xfrm>
        <a:graphic>
          <a:graphicData uri="http://schemas.openxmlformats.org/drawingml/2006/table">
            <a:tbl>
              <a:tblPr>
                <a:tableStyleId>{5C22544A-7EE6-4342-B048-85BDC9FD1C3A}</a:tableStyleId>
              </a:tblPr>
              <a:tblGrid>
                <a:gridCol w="5660605"/>
                <a:gridCol w="1014149"/>
                <a:gridCol w="993451"/>
                <a:gridCol w="972755"/>
              </a:tblGrid>
              <a:tr h="221479">
                <a:tc>
                  <a:txBody>
                    <a:bodyPr/>
                    <a:lstStyle/>
                    <a:p>
                      <a:pPr algn="ctr" fontAlgn="ctr"/>
                      <a:endParaRPr lang="ru-RU" sz="800" b="0" i="0" u="none" strike="noStrike">
                        <a:effectLst/>
                        <a:latin typeface="Century"/>
                      </a:endParaRPr>
                    </a:p>
                  </a:txBody>
                  <a:tcPr marL="0" marR="0" marT="0" marB="0" anchor="ctr"/>
                </a:tc>
                <a:tc>
                  <a:txBody>
                    <a:bodyPr/>
                    <a:lstStyle/>
                    <a:p>
                      <a:pPr algn="ctr" fontAlgn="ctr"/>
                      <a:endParaRPr lang="ru-RU" sz="800" b="0" i="0" u="none" strike="noStrike">
                        <a:effectLst/>
                        <a:latin typeface="Century"/>
                      </a:endParaRPr>
                    </a:p>
                  </a:txBody>
                  <a:tcPr marL="0" marR="0" marT="0" marB="0" anchor="ctr"/>
                </a:tc>
                <a:tc>
                  <a:txBody>
                    <a:bodyPr/>
                    <a:lstStyle/>
                    <a:p>
                      <a:pPr algn="ctr" fontAlgn="ctr"/>
                      <a:endParaRPr lang="ru-RU" sz="800" b="0" i="0" u="none" strike="noStrike">
                        <a:effectLst/>
                        <a:latin typeface="Century"/>
                      </a:endParaRPr>
                    </a:p>
                  </a:txBody>
                  <a:tcPr marL="0" marR="0" marT="0" marB="0" anchor="ctr"/>
                </a:tc>
                <a:tc>
                  <a:txBody>
                    <a:bodyPr/>
                    <a:lstStyle/>
                    <a:p>
                      <a:pPr algn="ctr" fontAlgn="ctr"/>
                      <a:r>
                        <a:rPr lang="ru-RU" sz="800" u="none" strike="noStrike">
                          <a:effectLst/>
                        </a:rPr>
                        <a:t>тыс.руб.</a:t>
                      </a:r>
                      <a:endParaRPr lang="ru-RU" sz="800" b="0" i="0" u="none" strike="noStrike">
                        <a:effectLst/>
                        <a:latin typeface="Century"/>
                      </a:endParaRPr>
                    </a:p>
                  </a:txBody>
                  <a:tcPr marL="0" marR="0" marT="0" marB="0" anchor="ctr"/>
                </a:tc>
              </a:tr>
              <a:tr h="288330">
                <a:tc>
                  <a:txBody>
                    <a:bodyPr/>
                    <a:lstStyle/>
                    <a:p>
                      <a:pPr algn="ctr" fontAlgn="ctr"/>
                      <a:r>
                        <a:rPr lang="ru-RU" sz="800" u="none" strike="noStrike">
                          <a:effectLst/>
                        </a:rPr>
                        <a:t>НАИМЕНОВАНИЕ</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2024 год</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2025 год</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2026 год</a:t>
                      </a:r>
                      <a:endParaRPr lang="ru-RU" sz="800" b="0" i="0" u="none" strike="noStrike">
                        <a:effectLst/>
                        <a:latin typeface="Century"/>
                      </a:endParaRPr>
                    </a:p>
                  </a:txBody>
                  <a:tcPr marL="0" marR="0" marT="0" marB="0" anchor="ctr"/>
                </a:tc>
              </a:tr>
              <a:tr h="232100">
                <a:tc>
                  <a:txBody>
                    <a:bodyPr/>
                    <a:lstStyle/>
                    <a:p>
                      <a:pPr algn="ctr" fontAlgn="ctr"/>
                      <a:r>
                        <a:rPr lang="ru-RU" sz="800" u="none" strike="noStrike">
                          <a:effectLst/>
                        </a:rPr>
                        <a:t>Субсидии, всего</a:t>
                      </a:r>
                      <a:endParaRPr lang="ru-RU" sz="800" b="1" i="0" u="none" strike="noStrike">
                        <a:effectLst/>
                        <a:latin typeface="Century"/>
                      </a:endParaRPr>
                    </a:p>
                  </a:txBody>
                  <a:tcPr marL="0" marR="0" marT="0" marB="0" anchor="ctr"/>
                </a:tc>
                <a:tc>
                  <a:txBody>
                    <a:bodyPr/>
                    <a:lstStyle/>
                    <a:p>
                      <a:pPr algn="ctr" fontAlgn="ctr"/>
                      <a:r>
                        <a:rPr lang="ru-RU" sz="800" u="none" strike="noStrike">
                          <a:effectLst/>
                        </a:rPr>
                        <a:t> 1 404 264,0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396 515,0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178 406,0   </a:t>
                      </a:r>
                      <a:endParaRPr lang="ru-RU" sz="800" b="0" i="0" u="none" strike="noStrike">
                        <a:effectLst/>
                        <a:latin typeface="Century"/>
                      </a:endParaRPr>
                    </a:p>
                  </a:txBody>
                  <a:tcPr marL="0" marR="0" marT="0" marB="0" anchor="ctr"/>
                </a:tc>
              </a:tr>
              <a:tr h="284893">
                <a:tc>
                  <a:txBody>
                    <a:bodyPr/>
                    <a:lstStyle/>
                    <a:p>
                      <a:pPr algn="ctr" fontAlgn="ctr"/>
                      <a:r>
                        <a:rPr lang="ru-RU" sz="800" u="none" strike="noStrike">
                          <a:effectLst/>
                        </a:rPr>
                        <a:t>в том числе:</a:t>
                      </a:r>
                      <a:endParaRPr lang="ru-RU" sz="800" b="1"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228227">
                <a:tc>
                  <a:txBody>
                    <a:bodyPr/>
                    <a:lstStyle/>
                    <a:p>
                      <a:pPr algn="ctr" fontAlgn="ctr"/>
                      <a:r>
                        <a:rPr lang="ru-RU" sz="800" u="none" strike="noStrike">
                          <a:effectLst/>
                        </a:rPr>
                        <a:t>Субсидии местным бюджетам на строительство и реконструкцию (модернизацию) объектов питьевого водоснабжения</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415,0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342340">
                <a:tc>
                  <a:txBody>
                    <a:bodyPr/>
                    <a:lstStyle/>
                    <a:p>
                      <a:pPr algn="ctr" fontAlgn="ctr"/>
                      <a:r>
                        <a:rPr lang="ru-RU" sz="800" u="none" strike="noStrike">
                          <a:effectLst/>
                        </a:rPr>
                        <a:t>Субсидии местным бюджетам на государственную поддержку отрасли культуры (государственную поддержку лучших сельских учреждений культуры)</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202,0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456453">
                <a:tc>
                  <a:txBody>
                    <a:bodyPr/>
                    <a:lstStyle/>
                    <a:p>
                      <a:pPr algn="ctr" fontAlgn="ctr"/>
                      <a:r>
                        <a:rPr lang="ru-RU" sz="800" u="none" strike="noStrike">
                          <a:effectLst/>
                        </a:rPr>
                        <a:t>Субсидии местным бюджетам на государственную поддержку отрасли культуры (обеспечение учреждений культуры специализированным автотранспортом для обслуживания населения, в том числе сельского населения)</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4 997,0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     </a:t>
                      </a:r>
                      <a:endParaRPr lang="ru-RU" sz="800" b="0" i="0" u="none" strike="noStrike">
                        <a:effectLst/>
                        <a:latin typeface="Century"/>
                      </a:endParaRPr>
                    </a:p>
                  </a:txBody>
                  <a:tcPr marL="0" marR="0" marT="0" marB="0" anchor="ctr"/>
                </a:tc>
              </a:tr>
              <a:tr h="342340">
                <a:tc>
                  <a:txBody>
                    <a:bodyPr/>
                    <a:lstStyle/>
                    <a:p>
                      <a:pPr algn="ctr" fontAlgn="ctr"/>
                      <a:r>
                        <a:rPr lang="ru-RU" sz="800" u="none" strike="noStrike">
                          <a:effectLst/>
                        </a:rPr>
                        <a:t>Субсидии местным бюджетам на обеспечение развития и укрепления материально-технической базы муниципальных домов культуры в населенных пунктах с числом жителей до 50 тысяч человек</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538,0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535,0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558,0   </a:t>
                      </a:r>
                      <a:endParaRPr lang="ru-RU" sz="800" b="0" i="0" u="none" strike="noStrike">
                        <a:effectLst/>
                        <a:latin typeface="Century"/>
                      </a:endParaRPr>
                    </a:p>
                  </a:txBody>
                  <a:tcPr marL="0" marR="0" marT="0" marB="0" anchor="ctr"/>
                </a:tc>
              </a:tr>
              <a:tr h="342340">
                <a:tc>
                  <a:txBody>
                    <a:bodyPr/>
                    <a:lstStyle/>
                    <a:p>
                      <a:pPr algn="ctr" fontAlgn="ctr"/>
                      <a:r>
                        <a:rPr lang="ru-RU" sz="800" u="none" strike="noStrike">
                          <a:effectLst/>
                        </a:rPr>
                        <a:t>Субсидии местным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67 983,0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65 483,0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64 202,0   </a:t>
                      </a:r>
                      <a:endParaRPr lang="ru-RU" sz="800" b="0" i="0" u="none" strike="noStrike">
                        <a:effectLst/>
                        <a:latin typeface="Century"/>
                      </a:endParaRPr>
                    </a:p>
                  </a:txBody>
                  <a:tcPr marL="0" marR="0" marT="0" marB="0" anchor="ctr"/>
                </a:tc>
              </a:tr>
              <a:tr h="456453">
                <a:tc>
                  <a:txBody>
                    <a:bodyPr/>
                    <a:lstStyle/>
                    <a:p>
                      <a:pPr algn="ctr" fontAlgn="ctr"/>
                      <a:r>
                        <a:rPr lang="ru-RU" sz="800" u="none" strike="noStrike">
                          <a:effectLst/>
                        </a:rPr>
                        <a:t>Субсидии местным бюджетам на поддержку отрасли культуры (комплектование книжных фондов муниципальных общедоступных библиотек и государственных центральных библиотек субъектов Российской Федерации)</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562,0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563,0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578,0   </a:t>
                      </a:r>
                      <a:endParaRPr lang="ru-RU" sz="800" b="0" i="0" u="none" strike="noStrike">
                        <a:effectLst/>
                        <a:latin typeface="Century"/>
                      </a:endParaRPr>
                    </a:p>
                  </a:txBody>
                  <a:tcPr marL="0" marR="0" marT="0" marB="0" anchor="ctr"/>
                </a:tc>
              </a:tr>
              <a:tr h="228227">
                <a:tc>
                  <a:txBody>
                    <a:bodyPr/>
                    <a:lstStyle/>
                    <a:p>
                      <a:pPr algn="ctr" fontAlgn="ctr"/>
                      <a:r>
                        <a:rPr lang="ru-RU" sz="800" u="none" strike="noStrike">
                          <a:effectLst/>
                        </a:rPr>
                        <a:t>Субсидии местным бюджетам на поддержку творческой деятельности и техническое оснащение детских и кукольных театров</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2 226,0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2 585,0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2 785,0   </a:t>
                      </a:r>
                      <a:endParaRPr lang="ru-RU" sz="800" b="0" i="0" u="none" strike="noStrike">
                        <a:effectLst/>
                        <a:latin typeface="Century"/>
                      </a:endParaRPr>
                    </a:p>
                  </a:txBody>
                  <a:tcPr marL="0" marR="0" marT="0" marB="0" anchor="ctr"/>
                </a:tc>
              </a:tr>
              <a:tr h="228227">
                <a:tc>
                  <a:txBody>
                    <a:bodyPr/>
                    <a:lstStyle/>
                    <a:p>
                      <a:pPr algn="ctr" fontAlgn="ctr"/>
                      <a:r>
                        <a:rPr lang="ru-RU" sz="800" u="none" strike="noStrike">
                          <a:effectLst/>
                        </a:rPr>
                        <a:t>Субсидии местным бюджетам на развитие сети учреждений культурно-досугового типа</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16 941,0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228227">
                <a:tc>
                  <a:txBody>
                    <a:bodyPr/>
                    <a:lstStyle/>
                    <a:p>
                      <a:pPr algn="ctr" fontAlgn="ctr"/>
                      <a:r>
                        <a:rPr lang="ru-RU" sz="800" u="none" strike="noStrike">
                          <a:effectLst/>
                        </a:rPr>
                        <a:t>Субсидии местным бюджетам на реализацию мероприятий по обеспечению жильем молодых семей</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11 885,0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427652">
                <a:tc>
                  <a:txBody>
                    <a:bodyPr/>
                    <a:lstStyle/>
                    <a:p>
                      <a:pPr algn="ctr" fontAlgn="ctr"/>
                      <a:r>
                        <a:rPr lang="ru-RU" sz="800" u="none" strike="noStrike">
                          <a:effectLst/>
                        </a:rPr>
                        <a:t>Субсидии местным бюджетам на создание новых мест в общеобразовательных организациях в связи с ростом числа обучающихся, вызванным демографическим фактором</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435 600,0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r>
              <a:tr h="427652">
                <a:tc>
                  <a:txBody>
                    <a:bodyPr/>
                    <a:lstStyle/>
                    <a:p>
                      <a:pPr algn="ctr" fontAlgn="ctr"/>
                      <a:r>
                        <a:rPr lang="ru-RU" sz="800" u="none" strike="noStrike">
                          <a:effectLst/>
                        </a:rPr>
                        <a:t>Субсидии местным бюджетам на создание новых мест в общеобразовательных организациях</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438 022,0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217 800,0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     </a:t>
                      </a:r>
                      <a:endParaRPr lang="ru-RU" sz="800" b="0" i="0" u="none" strike="noStrike">
                        <a:effectLst/>
                        <a:latin typeface="Century"/>
                      </a:endParaRPr>
                    </a:p>
                  </a:txBody>
                  <a:tcPr marL="0" marR="0" marT="0" marB="0" anchor="ctr"/>
                </a:tc>
              </a:tr>
              <a:tr h="570567">
                <a:tc>
                  <a:txBody>
                    <a:bodyPr/>
                    <a:lstStyle/>
                    <a:p>
                      <a:pPr algn="ctr" fontAlgn="ctr"/>
                      <a:r>
                        <a:rPr lang="ru-RU" sz="800" u="none" strike="noStrike">
                          <a:effectLst/>
                        </a:rPr>
                        <a:t>Субсидии местным бюджетам на софинансирование мероприятий по организации в муниципальных общеобразовательных организациях бесплатного питания обучающихся, относящихся к категориям обучающихся, для которых предусмотрено бесплатное питание</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5 548,0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5 548,0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5 548,0   </a:t>
                      </a:r>
                      <a:endParaRPr lang="ru-RU" sz="800" b="0" i="0" u="none" strike="noStrike">
                        <a:effectLst/>
                        <a:latin typeface="Century"/>
                      </a:endParaRPr>
                    </a:p>
                  </a:txBody>
                  <a:tcPr marL="0" marR="0" marT="0" marB="0" anchor="ctr"/>
                </a:tc>
              </a:tr>
              <a:tr h="570567">
                <a:tc>
                  <a:txBody>
                    <a:bodyPr/>
                    <a:lstStyle/>
                    <a:p>
                      <a:pPr algn="ctr" fontAlgn="ctr"/>
                      <a:r>
                        <a:rPr lang="ru-RU" sz="800" u="none" strike="noStrike">
                          <a:effectLst/>
                        </a:rPr>
                        <a:t>Субсидии местным бюджетам на софинансирование расходных обязательств субъектов Российской Федерации, связанных с реализацией федеральной целевой программы "Увековечение памяти погибших при защите Отечества на 2019 - 2024 годы" (проведение восстановительных работ)</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2 409,0   </a:t>
                      </a:r>
                      <a:endParaRPr lang="ru-RU" sz="800" b="0" i="0" u="none" strike="noStrike">
                        <a:effectLst/>
                        <a:latin typeface="Century"/>
                      </a:endParaRPr>
                    </a:p>
                  </a:txBody>
                  <a:tcPr marL="0" marR="0" marT="0" marB="0" anchor="ctr"/>
                </a:tc>
                <a:tc>
                  <a:txBody>
                    <a:bodyPr/>
                    <a:lstStyle/>
                    <a:p>
                      <a:pPr algn="ctr" fontAlgn="ctr"/>
                      <a:r>
                        <a:rPr lang="ru-RU" sz="800" u="none" strike="noStrike">
                          <a:effectLst/>
                        </a:rPr>
                        <a:t> </a:t>
                      </a:r>
                      <a:endParaRPr lang="ru-RU" sz="800" b="0" i="0" u="none" strike="noStrike">
                        <a:effectLst/>
                        <a:latin typeface="Century"/>
                      </a:endParaRPr>
                    </a:p>
                  </a:txBody>
                  <a:tcPr marL="0" marR="0" marT="0" marB="0" anchor="ctr"/>
                </a:tc>
                <a:tc>
                  <a:txBody>
                    <a:bodyPr/>
                    <a:lstStyle/>
                    <a:p>
                      <a:pPr algn="ctr" fontAlgn="ctr"/>
                      <a:r>
                        <a:rPr lang="ru-RU" sz="800" u="none" strike="noStrike" dirty="0">
                          <a:effectLst/>
                        </a:rPr>
                        <a:t> </a:t>
                      </a:r>
                      <a:endParaRPr lang="ru-RU" sz="800" b="0" i="0" u="none" strike="noStrike" dirty="0">
                        <a:effectLst/>
                        <a:latin typeface="Century"/>
                      </a:endParaRPr>
                    </a:p>
                  </a:txBody>
                  <a:tcPr marL="0" marR="0" marT="0" marB="0" anchor="ctr"/>
                </a:tc>
              </a:tr>
            </a:tbl>
          </a:graphicData>
        </a:graphic>
      </p:graphicFrame>
    </p:spTree>
    <p:extLst>
      <p:ext uri="{BB962C8B-B14F-4D97-AF65-F5344CB8AC3E}">
        <p14:creationId xmlns:p14="http://schemas.microsoft.com/office/powerpoint/2010/main" val="363409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903125395"/>
              </p:ext>
            </p:extLst>
          </p:nvPr>
        </p:nvGraphicFramePr>
        <p:xfrm>
          <a:off x="179513" y="188640"/>
          <a:ext cx="8712967" cy="6552728"/>
        </p:xfrm>
        <a:graphic>
          <a:graphicData uri="http://schemas.openxmlformats.org/drawingml/2006/table">
            <a:tbl>
              <a:tblPr>
                <a:tableStyleId>{5C22544A-7EE6-4342-B048-85BDC9FD1C3A}</a:tableStyleId>
              </a:tblPr>
              <a:tblGrid>
                <a:gridCol w="5707778"/>
                <a:gridCol w="1022598"/>
                <a:gridCol w="1001731"/>
                <a:gridCol w="980860"/>
              </a:tblGrid>
              <a:tr h="419790">
                <a:tc>
                  <a:txBody>
                    <a:bodyPr/>
                    <a:lstStyle/>
                    <a:p>
                      <a:pPr algn="ctr" fontAlgn="ctr"/>
                      <a:r>
                        <a:rPr lang="ru-RU" sz="600" u="none" strike="noStrike" dirty="0">
                          <a:effectLst/>
                        </a:rPr>
                        <a:t>Субсидии местным бюджетам на </a:t>
                      </a:r>
                      <a:r>
                        <a:rPr lang="ru-RU" sz="600" u="none" strike="noStrike" dirty="0" err="1">
                          <a:effectLst/>
                        </a:rPr>
                        <a:t>софинансирование</a:t>
                      </a:r>
                      <a:r>
                        <a:rPr lang="ru-RU" sz="600" u="none" strike="noStrike" dirty="0">
                          <a:effectLst/>
                        </a:rPr>
                        <a:t> расходных обязательств субъектов Российской Федерации, связанных с реализацией федеральной целевой программы "Увековечение памяти погибших при защите Отечества на 2019 - 2024 годы" (установку мемориальных знаков)</a:t>
                      </a:r>
                      <a:endParaRPr lang="ru-RU" sz="600" b="0" i="0" u="none" strike="noStrike" dirty="0">
                        <a:effectLst/>
                        <a:latin typeface="Century"/>
                      </a:endParaRPr>
                    </a:p>
                  </a:txBody>
                  <a:tcPr marL="0" marR="0" marT="0" marB="0" anchor="ctr"/>
                </a:tc>
                <a:tc>
                  <a:txBody>
                    <a:bodyPr/>
                    <a:lstStyle/>
                    <a:p>
                      <a:pPr algn="ctr" fontAlgn="ctr"/>
                      <a:r>
                        <a:rPr lang="ru-RU" sz="600" u="none" strike="noStrike">
                          <a:effectLst/>
                        </a:rPr>
                        <a:t>              32,0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472856">
                <a:tc>
                  <a:txBody>
                    <a:bodyPr/>
                    <a:lstStyle/>
                    <a:p>
                      <a:pPr algn="ctr" fontAlgn="ctr"/>
                      <a:r>
                        <a:rPr lang="ru-RU" sz="600" u="none" strike="noStrike">
                          <a:effectLst/>
                        </a:rPr>
                        <a:t>Субсидии местным бюджетам на строительство (реконструкцию), капитальный ремонт и ремонт автомобильных дорог общего пользования местного значения в рамках реализации мероприятий регионального проекта "Региональная и местная дорожная сеть (Республика Адыгея (Адыгея))"</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150 940,0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100 000,0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100 000,0   </a:t>
                      </a:r>
                      <a:endParaRPr lang="ru-RU" sz="600" b="0" i="0" u="none" strike="noStrike">
                        <a:effectLst/>
                        <a:latin typeface="Century"/>
                      </a:endParaRPr>
                    </a:p>
                  </a:txBody>
                  <a:tcPr marL="0" marR="0" marT="0" marB="0" anchor="ctr"/>
                </a:tc>
              </a:tr>
              <a:tr h="277934">
                <a:tc>
                  <a:txBody>
                    <a:bodyPr/>
                    <a:lstStyle/>
                    <a:p>
                      <a:pPr algn="ctr" fontAlgn="ctr"/>
                      <a:r>
                        <a:rPr lang="ru-RU" sz="600" u="none" strike="noStrike">
                          <a:effectLst/>
                        </a:rPr>
                        <a:t>Субсидии местным бюджетам на строительство (реконструкцию), капитальный ремонт и ремонт автомобильных дорог общего пользования местного значения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112 252,0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302628">
                <a:tc>
                  <a:txBody>
                    <a:bodyPr/>
                    <a:lstStyle/>
                    <a:p>
                      <a:pPr algn="ctr" fontAlgn="ctr"/>
                      <a:r>
                        <a:rPr lang="ru-RU" sz="600" u="none" strike="noStrike">
                          <a:effectLst/>
                        </a:rPr>
                        <a:t>Субсидии местным бюджетам на создание и модернизацию объектов спортивной инфраструктуры муниципальной собственности для занятий физической культурой и спортом</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82 372,0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189142">
                <a:tc>
                  <a:txBody>
                    <a:bodyPr/>
                    <a:lstStyle/>
                    <a:p>
                      <a:pPr algn="ctr" fontAlgn="ctr"/>
                      <a:r>
                        <a:rPr lang="ru-RU" sz="600" u="none" strike="noStrike">
                          <a:effectLst/>
                        </a:rPr>
                        <a:t>Субсидии местным бюджетам на техническое оснащение муниципальных музеев</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189142">
                <a:tc>
                  <a:txBody>
                    <a:bodyPr/>
                    <a:lstStyle/>
                    <a:p>
                      <a:pPr algn="ctr" fontAlgn="ctr"/>
                      <a:r>
                        <a:rPr lang="ru-RU" sz="600" u="none" strike="noStrike">
                          <a:effectLst/>
                        </a:rPr>
                        <a:t>Субсидии местным бюджетам на частичную компенсацию расходов на повышение оплаты труда работников бюджетной сферы</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18 501,0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388267">
                <a:tc>
                  <a:txBody>
                    <a:bodyPr/>
                    <a:lstStyle/>
                    <a:p>
                      <a:pPr algn="ctr" fontAlgn="ctr"/>
                      <a:r>
                        <a:rPr lang="ru-RU" sz="600" u="none" strike="noStrike">
                          <a:effectLst/>
                        </a:rPr>
                        <a:t>Субсидии местным бюджетам на обеспечение мероприятий по переселению граждан из аварийного жилищного фонда за счет средств республиканского бюджета Республики Адыгея</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36 980,0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388267">
                <a:tc>
                  <a:txBody>
                    <a:bodyPr/>
                    <a:lstStyle/>
                    <a:p>
                      <a:pPr algn="ctr" fontAlgn="ctr"/>
                      <a:r>
                        <a:rPr lang="ru-RU" sz="600" u="none" strike="noStrike">
                          <a:effectLst/>
                        </a:rPr>
                        <a:t>Субсидии местным бюджетам на 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11 939,0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388267">
                <a:tc>
                  <a:txBody>
                    <a:bodyPr/>
                    <a:lstStyle/>
                    <a:p>
                      <a:pPr algn="ctr" fontAlgn="ctr"/>
                      <a:r>
                        <a:rPr lang="ru-RU" sz="600" u="none" strike="noStrike">
                          <a:effectLst/>
                        </a:rPr>
                        <a:t>Субсидии местным бюджетам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3 920,0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4 001,0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4 735,0   </a:t>
                      </a:r>
                      <a:endParaRPr lang="ru-RU" sz="600" b="0" i="0" u="none" strike="noStrike">
                        <a:effectLst/>
                        <a:latin typeface="Century"/>
                      </a:endParaRPr>
                    </a:p>
                  </a:txBody>
                  <a:tcPr marL="0" marR="0" marT="0" marB="0" anchor="ctr"/>
                </a:tc>
              </a:tr>
              <a:tr h="289755">
                <a:tc>
                  <a:txBody>
                    <a:bodyPr/>
                    <a:lstStyle/>
                    <a:p>
                      <a:pPr algn="ctr" fontAlgn="ctr"/>
                      <a:r>
                        <a:rPr lang="ru-RU" sz="600" u="none" strike="noStrike">
                          <a:effectLst/>
                        </a:rPr>
                        <a:t>Субвенции, всего</a:t>
                      </a:r>
                      <a:endParaRPr lang="ru-RU" sz="600" b="1" i="0" u="none" strike="noStrike">
                        <a:effectLst/>
                        <a:latin typeface="Century"/>
                      </a:endParaRPr>
                    </a:p>
                  </a:txBody>
                  <a:tcPr marL="0" marR="0" marT="0" marB="0" anchor="ctr"/>
                </a:tc>
                <a:tc>
                  <a:txBody>
                    <a:bodyPr/>
                    <a:lstStyle/>
                    <a:p>
                      <a:pPr algn="ctr" fontAlgn="ctr"/>
                      <a:r>
                        <a:rPr lang="ru-RU" sz="600" u="none" strike="noStrike">
                          <a:effectLst/>
                        </a:rPr>
                        <a:t> 1 227 603,0   </a:t>
                      </a:r>
                      <a:endParaRPr lang="ru-RU" sz="600" b="0" i="0" u="none" strike="noStrike">
                        <a:effectLst/>
                        <a:latin typeface="Century"/>
                      </a:endParaRPr>
                    </a:p>
                  </a:txBody>
                  <a:tcPr marL="0" marR="0" marT="0" marB="0" anchor="ctr"/>
                </a:tc>
                <a:tc>
                  <a:txBody>
                    <a:bodyPr/>
                    <a:lstStyle/>
                    <a:p>
                      <a:pPr algn="ctr" fontAlgn="ctr"/>
                      <a:r>
                        <a:rPr lang="ru-RU" sz="600" b="0" i="0" u="none" strike="noStrike" dirty="0">
                          <a:effectLst/>
                          <a:latin typeface="Century"/>
                        </a:rPr>
                        <a:t>   396 515,0   </a:t>
                      </a:r>
                    </a:p>
                  </a:txBody>
                  <a:tcPr marL="0" marR="0" marT="0" marB="0" anchor="ctr"/>
                </a:tc>
                <a:tc>
                  <a:txBody>
                    <a:bodyPr/>
                    <a:lstStyle/>
                    <a:p>
                      <a:pPr algn="ctr" fontAlgn="ctr"/>
                      <a:r>
                        <a:rPr lang="ru-RU" sz="600" b="0" i="0" u="none" strike="noStrike" dirty="0">
                          <a:effectLst/>
                          <a:latin typeface="Century"/>
                        </a:rPr>
                        <a:t>   178 406,0   </a:t>
                      </a:r>
                    </a:p>
                  </a:txBody>
                  <a:tcPr marL="0" marR="0" marT="0" marB="0" anchor="ctr"/>
                </a:tc>
              </a:tr>
              <a:tr h="94571">
                <a:tc>
                  <a:txBody>
                    <a:bodyPr/>
                    <a:lstStyle/>
                    <a:p>
                      <a:pPr algn="ctr" fontAlgn="ctr"/>
                      <a:r>
                        <a:rPr lang="ru-RU" sz="600" u="none" strike="noStrike">
                          <a:effectLst/>
                        </a:rPr>
                        <a:t>в том числе:</a:t>
                      </a:r>
                      <a:endParaRPr lang="ru-RU" sz="600" b="1"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378284">
                <a:tc>
                  <a:txBody>
                    <a:bodyPr/>
                    <a:lstStyle/>
                    <a:p>
                      <a:pPr algn="ctr" fontAlgn="ctr"/>
                      <a:r>
                        <a:rPr lang="ru-RU" sz="600" u="none" strike="noStrike">
                          <a:effectLst/>
                        </a:rPr>
                        <a:t>Субвенции местным бюджетам на осуществление государственных полномочий Республики Адыгея по обеспечению жилыми помещениями детей-сирот и детей, оставшихся без попечения родителей, лиц из числа детей-сирот и детей, оставшихся без попечения родителей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15 927,0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16 581,0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21 022,0   </a:t>
                      </a:r>
                      <a:endParaRPr lang="ru-RU" sz="600" b="0" i="0" u="none" strike="noStrike">
                        <a:effectLst/>
                        <a:latin typeface="Century"/>
                      </a:endParaRPr>
                    </a:p>
                  </a:txBody>
                  <a:tcPr marL="0" marR="0" marT="0" marB="0" anchor="ctr"/>
                </a:tc>
              </a:tr>
              <a:tr h="472856">
                <a:tc>
                  <a:txBody>
                    <a:bodyPr/>
                    <a:lstStyle/>
                    <a:p>
                      <a:pPr algn="ctr" fontAlgn="ctr"/>
                      <a:r>
                        <a:rPr lang="ru-RU" sz="600" u="none" strike="noStrike">
                          <a:effectLst/>
                        </a:rPr>
                        <a:t>Субвенции бюджетам муниципальных районов на осуществление полномочий Республики Адыгея по расчету и предоставлению субвенций бюджетам городских, сельских поселений, входящих в состав территорий муниципальных районов, на осуществление государственных полномочий Республики Адыгея в сфере административных правоотношений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1,0   </a:t>
                      </a:r>
                      <a:endParaRPr lang="ru-RU" sz="600" b="0" i="0" u="none" strike="noStrike">
                        <a:effectLst/>
                        <a:latin typeface="Century"/>
                      </a:endParaRPr>
                    </a:p>
                  </a:txBody>
                  <a:tcPr marL="0" marR="0" marT="0" marB="0" anchor="ctr"/>
                </a:tc>
              </a:tr>
              <a:tr h="359633">
                <a:tc>
                  <a:txBody>
                    <a:bodyPr/>
                    <a:lstStyle/>
                    <a:p>
                      <a:pPr algn="ctr" fontAlgn="ctr"/>
                      <a:r>
                        <a:rPr lang="ru-RU" sz="600" u="none" strike="noStrike">
                          <a:effectLst/>
                        </a:rPr>
                        <a:t>Субвенции местным бюджетам на выполнение государственных полномочий Республики Адыгея по выплате ежемесячного вознаграждения и ежемесячного дополнительного вознаграждения приемным родителям</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5 914,0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5 914,0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5 914,0   </a:t>
                      </a:r>
                      <a:endParaRPr lang="ru-RU" sz="600" b="0" i="0" u="none" strike="noStrike">
                        <a:effectLst/>
                        <a:latin typeface="Century"/>
                      </a:endParaRPr>
                    </a:p>
                  </a:txBody>
                  <a:tcPr marL="0" marR="0" marT="0" marB="0" anchor="ctr"/>
                </a:tc>
              </a:tr>
              <a:tr h="696675">
                <a:tc>
                  <a:txBody>
                    <a:bodyPr/>
                    <a:lstStyle/>
                    <a:p>
                      <a:pPr algn="ctr" fontAlgn="ctr"/>
                      <a:r>
                        <a:rPr lang="ru-RU" sz="600" u="none" strike="noStrike">
                          <a:effectLst/>
                        </a:rPr>
                        <a:t>Субвенции местным бюджетам на выполнение государственных полномочий Республики Адыгея по социальной поддержке детей-сирот, детей, оставшихся без попечения родителей (за исключением детей, обучающихся в федеральных образовательных учреждениях) (ежемесячные выплаты денежных средств на содержание детей, оставшихся без попечения родителей)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17 729,0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17 729,0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17 729,0   </a:t>
                      </a:r>
                      <a:endParaRPr lang="ru-RU" sz="600" b="0" i="0" u="none" strike="noStrike">
                        <a:effectLst/>
                        <a:latin typeface="Century"/>
                      </a:endParaRPr>
                    </a:p>
                  </a:txBody>
                  <a:tcPr marL="0" marR="0" marT="0" marB="0" anchor="ctr"/>
                </a:tc>
              </a:tr>
              <a:tr h="602103">
                <a:tc>
                  <a:txBody>
                    <a:bodyPr/>
                    <a:lstStyle/>
                    <a:p>
                      <a:pPr algn="ctr" fontAlgn="ctr"/>
                      <a:r>
                        <a:rPr lang="ru-RU" sz="600" u="none" strike="noStrike">
                          <a:effectLst/>
                        </a:rPr>
                        <a:t>Субвенции местным бюджетам на выполнение отдельных государственных полномочий Республики Адыгея по выплате компенсации родительской платы за присмотр и уход за детьми, посещающими образовательные организации, реализующие образовательную программу дошкольного образования</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67,0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67,0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67,0   </a:t>
                      </a:r>
                      <a:endParaRPr lang="ru-RU" sz="600" b="0" i="0" u="none" strike="noStrike">
                        <a:effectLst/>
                        <a:latin typeface="Century"/>
                      </a:endParaRPr>
                    </a:p>
                  </a:txBody>
                  <a:tcPr marL="0" marR="0" marT="0" marB="0" anchor="ctr"/>
                </a:tc>
              </a:tr>
              <a:tr h="321279">
                <a:tc>
                  <a:txBody>
                    <a:bodyPr/>
                    <a:lstStyle/>
                    <a:p>
                      <a:pPr algn="ctr" fontAlgn="ctr"/>
                      <a:r>
                        <a:rPr lang="ru-RU" sz="600" u="none" strike="noStrike">
                          <a:effectLst/>
                        </a:rPr>
                        <a:t>Субвенции местным бюджетам на организацию мероприятий при осуществлении деятельности по обращению с животными без владельцев</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6 447,0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6 447,0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6 447,0   </a:t>
                      </a:r>
                      <a:endParaRPr lang="ru-RU" sz="600" b="0" i="0" u="none" strike="noStrike">
                        <a:effectLst/>
                        <a:latin typeface="Century"/>
                      </a:endParaRPr>
                    </a:p>
                  </a:txBody>
                  <a:tcPr marL="0" marR="0" marT="0" marB="0" anchor="ctr"/>
                </a:tc>
              </a:tr>
              <a:tr h="321279">
                <a:tc>
                  <a:txBody>
                    <a:bodyPr/>
                    <a:lstStyle/>
                    <a:p>
                      <a:pPr algn="ctr" fontAlgn="ctr"/>
                      <a:r>
                        <a:rPr lang="ru-RU" sz="600" u="none" strike="noStrike">
                          <a:effectLst/>
                        </a:rPr>
                        <a:t>Субвенции местным бюджетам на осуществление государственных полномочий Республики Адыгея в сфере административных правоотношений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263,0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263,0   </a:t>
                      </a:r>
                      <a:endParaRPr lang="ru-RU" sz="600" b="0" i="0" u="none" strike="noStrike">
                        <a:effectLst/>
                        <a:latin typeface="Century"/>
                      </a:endParaRPr>
                    </a:p>
                  </a:txBody>
                  <a:tcPr marL="0" marR="0" marT="0" marB="0" anchor="ctr"/>
                </a:tc>
                <a:tc>
                  <a:txBody>
                    <a:bodyPr/>
                    <a:lstStyle/>
                    <a:p>
                      <a:pPr algn="ctr" fontAlgn="ctr"/>
                      <a:r>
                        <a:rPr lang="ru-RU" sz="600" u="none" strike="noStrike" dirty="0">
                          <a:effectLst/>
                        </a:rPr>
                        <a:t>          263,0   </a:t>
                      </a:r>
                      <a:endParaRPr lang="ru-RU" sz="600" b="0" i="0" u="none" strike="noStrike" dirty="0">
                        <a:effectLst/>
                        <a:latin typeface="Century"/>
                      </a:endParaRPr>
                    </a:p>
                  </a:txBody>
                  <a:tcPr marL="0" marR="0" marT="0" marB="0" anchor="ctr"/>
                </a:tc>
              </a:tr>
            </a:tbl>
          </a:graphicData>
        </a:graphic>
      </p:graphicFrame>
    </p:spTree>
    <p:extLst>
      <p:ext uri="{BB962C8B-B14F-4D97-AF65-F5344CB8AC3E}">
        <p14:creationId xmlns:p14="http://schemas.microsoft.com/office/powerpoint/2010/main" val="2215096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2267520096"/>
              </p:ext>
            </p:extLst>
          </p:nvPr>
        </p:nvGraphicFramePr>
        <p:xfrm>
          <a:off x="0" y="-99392"/>
          <a:ext cx="9036496" cy="6957392"/>
        </p:xfrm>
        <a:graphic>
          <a:graphicData uri="http://schemas.openxmlformats.org/drawingml/2006/table">
            <a:tbl>
              <a:tblPr>
                <a:tableStyleId>{5C22544A-7EE6-4342-B048-85BDC9FD1C3A}</a:tableStyleId>
              </a:tblPr>
              <a:tblGrid>
                <a:gridCol w="5772946"/>
                <a:gridCol w="1034277"/>
                <a:gridCol w="1013168"/>
                <a:gridCol w="1216105"/>
              </a:tblGrid>
              <a:tr h="297950">
                <a:tc>
                  <a:txBody>
                    <a:bodyPr/>
                    <a:lstStyle/>
                    <a:p>
                      <a:pPr algn="ctr" fontAlgn="ctr"/>
                      <a:r>
                        <a:rPr lang="ru-RU" sz="600" u="none" strike="noStrike" dirty="0">
                          <a:effectLst/>
                        </a:rPr>
                        <a:t>Субвенции местным бюджетам на осуществление государственных полномочий Республики Адыгея по созданию комиссий по делам несовершеннолетних и защите их прав</a:t>
                      </a:r>
                      <a:endParaRPr lang="ru-RU" sz="600" b="0" i="0" u="none" strike="noStrike" dirty="0">
                        <a:effectLst/>
                        <a:latin typeface="Century"/>
                      </a:endParaRPr>
                    </a:p>
                  </a:txBody>
                  <a:tcPr marL="0" marR="0" marT="0" marB="0" anchor="ctr"/>
                </a:tc>
                <a:tc>
                  <a:txBody>
                    <a:bodyPr/>
                    <a:lstStyle/>
                    <a:p>
                      <a:pPr algn="ctr" fontAlgn="ctr"/>
                      <a:r>
                        <a:rPr lang="ru-RU" sz="600" u="none" strike="noStrike">
                          <a:effectLst/>
                        </a:rPr>
                        <a:t>        1 529,0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1 589,0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1 652,0   </a:t>
                      </a:r>
                      <a:endParaRPr lang="ru-RU" sz="600" b="0" i="0" u="none" strike="noStrike">
                        <a:effectLst/>
                        <a:latin typeface="Century"/>
                      </a:endParaRPr>
                    </a:p>
                  </a:txBody>
                  <a:tcPr marL="0" marR="0" marT="0" marB="0" anchor="ctr"/>
                </a:tc>
              </a:tr>
              <a:tr h="303717">
                <a:tc>
                  <a:txBody>
                    <a:bodyPr/>
                    <a:lstStyle/>
                    <a:p>
                      <a:pPr algn="ctr" fontAlgn="ctr"/>
                      <a:r>
                        <a:rPr lang="ru-RU" sz="6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несовершеннолетних лиц</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2 197,0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2 285,0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2 375,0   </a:t>
                      </a:r>
                      <a:endParaRPr lang="ru-RU" sz="600" b="0" i="0" u="none" strike="noStrike">
                        <a:effectLst/>
                        <a:latin typeface="Century"/>
                      </a:endParaRPr>
                    </a:p>
                  </a:txBody>
                  <a:tcPr marL="0" marR="0" marT="0" marB="0" anchor="ctr"/>
                </a:tc>
              </a:tr>
              <a:tr h="362065">
                <a:tc>
                  <a:txBody>
                    <a:bodyPr/>
                    <a:lstStyle/>
                    <a:p>
                      <a:pPr algn="ctr" fontAlgn="ctr"/>
                      <a:r>
                        <a:rPr lang="ru-RU" sz="6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отдельных категорий совершеннолетних лиц</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763,0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793,0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825,0   </a:t>
                      </a:r>
                      <a:endParaRPr lang="ru-RU" sz="600" b="0" i="0" u="none" strike="noStrike">
                        <a:effectLst/>
                        <a:latin typeface="Century"/>
                      </a:endParaRPr>
                    </a:p>
                  </a:txBody>
                  <a:tcPr marL="0" marR="0" marT="0" marB="0" anchor="ctr"/>
                </a:tc>
              </a:tr>
              <a:tr h="444373">
                <a:tc>
                  <a:txBody>
                    <a:bodyPr/>
                    <a:lstStyle/>
                    <a:p>
                      <a:pPr algn="ctr" fontAlgn="ctr"/>
                      <a:r>
                        <a:rPr lang="ru-RU" sz="600" u="none" strike="noStrike">
                          <a:effectLst/>
                        </a:rPr>
                        <a:t>Субвенции местным бюджетам на осуществление отдельных государственных полномочий Республики Адыгея по предоставлению компенсаций на оплату жилья и коммунальных услуг отдельным категориям граждан в Республике Адыгея</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15 912,0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15 912,0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15 912,0   </a:t>
                      </a:r>
                      <a:endParaRPr lang="ru-RU" sz="600" b="0" i="0" u="none" strike="noStrike">
                        <a:effectLst/>
                        <a:latin typeface="Century"/>
                      </a:endParaRPr>
                    </a:p>
                  </a:txBody>
                  <a:tcPr marL="0" marR="0" marT="0" marB="0" anchor="ctr"/>
                </a:tc>
              </a:tr>
              <a:tr h="354521">
                <a:tc>
                  <a:txBody>
                    <a:bodyPr/>
                    <a:lstStyle/>
                    <a:p>
                      <a:pPr algn="ctr" fontAlgn="ctr"/>
                      <a:r>
                        <a:rPr lang="ru-RU" sz="600" u="none" strike="noStrike">
                          <a:effectLst/>
                        </a:rPr>
                        <a:t>Субвенции муниципальным районам на осуществление государственных полномочий по расчету и предоставлению дотаций на выравнивание бюджетной обеспеченности поселений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19 094,0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19 094,0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19 094,0   </a:t>
                      </a:r>
                      <a:endParaRPr lang="ru-RU" sz="600" b="0" i="0" u="none" strike="noStrike">
                        <a:effectLst/>
                        <a:latin typeface="Century"/>
                      </a:endParaRPr>
                    </a:p>
                  </a:txBody>
                  <a:tcPr marL="0" marR="0" marT="0" marB="0" anchor="ctr"/>
                </a:tc>
              </a:tr>
              <a:tr h="599004">
                <a:tc>
                  <a:txBody>
                    <a:bodyPr/>
                    <a:lstStyle/>
                    <a:p>
                      <a:pPr algn="ctr" fontAlgn="ctr"/>
                      <a:r>
                        <a:rPr lang="ru-RU" sz="600" u="none" strike="noStrike">
                          <a:effectLst/>
                        </a:rPr>
                        <a:t>Субвенции, предоставляемые местным бюджетам из республиканского бюджета РА на осуществление органами местного самоуправленияотдельных государственных полномочий РА по выплате компенсации за работу по подготовке и проведению государственной итоговой аттестации по образовательным программам основного общего и среднего общего образования педагогическим работникам, участвующим в проведении государственной итоговой аттестации по образовательным программам основного общего и среднего общего образования</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929,0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929,0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929,0   </a:t>
                      </a:r>
                      <a:endParaRPr lang="ru-RU" sz="600" b="0" i="0" u="none" strike="noStrike">
                        <a:effectLst/>
                        <a:latin typeface="Century"/>
                      </a:endParaRPr>
                    </a:p>
                  </a:txBody>
                  <a:tcPr marL="0" marR="0" marT="0" marB="0" anchor="ctr"/>
                </a:tc>
              </a:tr>
              <a:tr h="678873">
                <a:tc>
                  <a:txBody>
                    <a:bodyPr/>
                    <a:lstStyle/>
                    <a:p>
                      <a:pPr algn="ctr" fontAlgn="ctr"/>
                      <a:r>
                        <a:rPr lang="ru-RU" sz="6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407 152,0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407 152,0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427 510,0   </a:t>
                      </a:r>
                      <a:endParaRPr lang="ru-RU" sz="600" b="0" i="0" u="none" strike="noStrike">
                        <a:effectLst/>
                        <a:latin typeface="Century"/>
                      </a:endParaRPr>
                    </a:p>
                  </a:txBody>
                  <a:tcPr marL="0" marR="0" marT="0" marB="0" anchor="ctr"/>
                </a:tc>
              </a:tr>
              <a:tr h="881202">
                <a:tc>
                  <a:txBody>
                    <a:bodyPr/>
                    <a:lstStyle/>
                    <a:p>
                      <a:pPr algn="ctr" fontAlgn="ctr"/>
                      <a:r>
                        <a:rPr lang="ru-RU" sz="6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обеспечения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721 542,0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722 420,0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789 564,0   </a:t>
                      </a:r>
                      <a:endParaRPr lang="ru-RU" sz="600" b="0" i="0" u="none" strike="noStrike">
                        <a:effectLst/>
                        <a:latin typeface="Century"/>
                      </a:endParaRPr>
                    </a:p>
                  </a:txBody>
                  <a:tcPr marL="0" marR="0" marT="0" marB="0" anchor="ctr"/>
                </a:tc>
              </a:tr>
              <a:tr h="612316">
                <a:tc>
                  <a:txBody>
                    <a:bodyPr/>
                    <a:lstStyle/>
                    <a:p>
                      <a:pPr algn="ctr" fontAlgn="ctr"/>
                      <a:r>
                        <a:rPr lang="ru-RU" sz="600" u="none" strike="noStrike">
                          <a:effectLst/>
                        </a:rPr>
                        <a:t>Субвенции, предоставляемые местным бюджетам для обеспечения получения дошкольного образования в частных дошкольных образовательных организациях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9 000,0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9 000,0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9 000,0   </a:t>
                      </a:r>
                      <a:endParaRPr lang="ru-RU" sz="600" b="0" i="0" u="none" strike="noStrike">
                        <a:effectLst/>
                        <a:latin typeface="Century"/>
                      </a:endParaRPr>
                    </a:p>
                  </a:txBody>
                  <a:tcPr marL="0" marR="0" marT="0" marB="0" anchor="ctr"/>
                </a:tc>
              </a:tr>
              <a:tr h="838607">
                <a:tc>
                  <a:txBody>
                    <a:bodyPr/>
                    <a:lstStyle/>
                    <a:p>
                      <a:pPr algn="ctr" fontAlgn="ctr"/>
                      <a:r>
                        <a:rPr lang="ru-RU" sz="600" u="none" strike="noStrike">
                          <a:effectLst/>
                        </a:rPr>
                        <a:t>Субвенции, предоставляемые местным бюджетам для обеспечения получения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3 117,0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3 117,0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3 117,0   </a:t>
                      </a:r>
                      <a:endParaRPr lang="ru-RU" sz="600" b="0" i="0" u="none" strike="noStrike">
                        <a:effectLst/>
                        <a:latin typeface="Century"/>
                      </a:endParaRPr>
                    </a:p>
                  </a:txBody>
                  <a:tcPr marL="0" marR="0" marT="0" marB="0" anchor="ctr"/>
                </a:tc>
              </a:tr>
              <a:tr h="434388">
                <a:tc>
                  <a:txBody>
                    <a:bodyPr/>
                    <a:lstStyle/>
                    <a:p>
                      <a:pPr algn="ctr" fontAlgn="ctr"/>
                      <a:r>
                        <a:rPr lang="ru-RU" sz="600" u="none" strike="noStrike">
                          <a:effectLst/>
                        </a:rPr>
                        <a:t>Субвенция на предоставление единовременной выплаты на ремонт жилого помещения, принадлежащего на праве собственности детям-сиротам и детям, оставшимся без попечения родителей, лицам из числа детей-сирот и детей, оставшихся без попечения родителей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20,0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20,0   </a:t>
                      </a:r>
                      <a:endParaRPr lang="ru-RU" sz="600" b="0" i="0" u="none" strike="noStrike">
                        <a:effectLst/>
                        <a:latin typeface="Century"/>
                      </a:endParaRPr>
                    </a:p>
                  </a:txBody>
                  <a:tcPr marL="0" marR="0" marT="0" marB="0" anchor="ctr"/>
                </a:tc>
              </a:tr>
              <a:tr h="191460">
                <a:tc>
                  <a:txBody>
                    <a:bodyPr/>
                    <a:lstStyle/>
                    <a:p>
                      <a:pPr algn="ctr" fontAlgn="ctr"/>
                      <a:r>
                        <a:rPr lang="ru-RU" sz="600" u="none" strike="noStrike">
                          <a:effectLst/>
                        </a:rPr>
                        <a:t>Иные межбюджетные трансферты, всего</a:t>
                      </a:r>
                      <a:endParaRPr lang="ru-RU" sz="600" b="1" i="0" u="none" strike="noStrike">
                        <a:effectLst/>
                        <a:latin typeface="Century"/>
                      </a:endParaRPr>
                    </a:p>
                  </a:txBody>
                  <a:tcPr marL="0" marR="0" marT="0" marB="0" anchor="ctr"/>
                </a:tc>
                <a:tc>
                  <a:txBody>
                    <a:bodyPr/>
                    <a:lstStyle/>
                    <a:p>
                      <a:pPr algn="ctr" fontAlgn="ctr"/>
                      <a:r>
                        <a:rPr lang="ru-RU" sz="600" u="none" strike="noStrike">
                          <a:effectLst/>
                        </a:rPr>
                        <a:t>      44 611,0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44 771,0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45 011,0   </a:t>
                      </a:r>
                      <a:endParaRPr lang="ru-RU" sz="600" b="0" i="0" u="none" strike="noStrike">
                        <a:effectLst/>
                        <a:latin typeface="Century"/>
                      </a:endParaRPr>
                    </a:p>
                  </a:txBody>
                  <a:tcPr marL="0" marR="0" marT="0" marB="0" anchor="ctr"/>
                </a:tc>
              </a:tr>
              <a:tr h="97551">
                <a:tc>
                  <a:txBody>
                    <a:bodyPr/>
                    <a:lstStyle/>
                    <a:p>
                      <a:pPr algn="ctr" fontAlgn="ctr"/>
                      <a:r>
                        <a:rPr lang="ru-RU" sz="600" u="none" strike="noStrike">
                          <a:effectLst/>
                        </a:rPr>
                        <a:t>в том числе:</a:t>
                      </a:r>
                      <a:endParaRPr lang="ru-RU" sz="600" b="1"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a:t>
                      </a:r>
                      <a:endParaRPr lang="ru-RU" sz="600" b="0" i="0" u="none" strike="noStrike">
                        <a:effectLst/>
                        <a:latin typeface="Century"/>
                      </a:endParaRPr>
                    </a:p>
                  </a:txBody>
                  <a:tcPr marL="0" marR="0" marT="0" marB="0" anchor="ctr"/>
                </a:tc>
              </a:tr>
              <a:tr h="381145">
                <a:tc>
                  <a:txBody>
                    <a:bodyPr/>
                    <a:lstStyle/>
                    <a:p>
                      <a:pPr algn="ctr" fontAlgn="ctr"/>
                      <a:r>
                        <a:rPr lang="ru-RU" sz="600" u="none" strike="noStrike">
                          <a:effectLst/>
                        </a:rPr>
                        <a:t>Иные межбюджетные трансферты местным бюджетам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42 575,0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42 654,0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42 810,0   </a:t>
                      </a:r>
                      <a:endParaRPr lang="ru-RU" sz="600" b="0" i="0" u="none" strike="noStrike">
                        <a:effectLst/>
                        <a:latin typeface="Century"/>
                      </a:endParaRPr>
                    </a:p>
                  </a:txBody>
                  <a:tcPr marL="0" marR="0" marT="0" marB="0" anchor="ctr"/>
                </a:tc>
              </a:tr>
              <a:tr h="282993">
                <a:tc>
                  <a:txBody>
                    <a:bodyPr/>
                    <a:lstStyle/>
                    <a:p>
                      <a:pPr algn="ctr" fontAlgn="ctr"/>
                      <a:r>
                        <a:rPr lang="ru-RU" sz="600" u="none" strike="noStrike">
                          <a:effectLst/>
                        </a:rPr>
                        <a:t>Иные межбюджетные трансферты местным бюджетам на обеспечение отдыха и оздоровления детей в оздоровительных лагерях с дневным пребыванием детей на базе образовательных организаций</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2 036,0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2 117,0   </a:t>
                      </a:r>
                      <a:endParaRPr lang="ru-RU" sz="600" b="0" i="0" u="none" strike="noStrike">
                        <a:effectLst/>
                        <a:latin typeface="Century"/>
                      </a:endParaRPr>
                    </a:p>
                  </a:txBody>
                  <a:tcPr marL="0" marR="0" marT="0" marB="0" anchor="ctr"/>
                </a:tc>
                <a:tc>
                  <a:txBody>
                    <a:bodyPr/>
                    <a:lstStyle/>
                    <a:p>
                      <a:pPr algn="ctr" fontAlgn="ctr"/>
                      <a:r>
                        <a:rPr lang="ru-RU" sz="600" u="none" strike="noStrike">
                          <a:effectLst/>
                        </a:rPr>
                        <a:t>       2 201,0   </a:t>
                      </a:r>
                      <a:endParaRPr lang="ru-RU" sz="600" b="0" i="0" u="none" strike="noStrike">
                        <a:effectLst/>
                        <a:latin typeface="Century"/>
                      </a:endParaRPr>
                    </a:p>
                  </a:txBody>
                  <a:tcPr marL="0" marR="0" marT="0" marB="0" anchor="ctr"/>
                </a:tc>
              </a:tr>
              <a:tr h="197227">
                <a:tc>
                  <a:txBody>
                    <a:bodyPr/>
                    <a:lstStyle/>
                    <a:p>
                      <a:pPr algn="ctr" fontAlgn="ctr"/>
                      <a:r>
                        <a:rPr lang="ru-RU" sz="600" b="1" u="none" strike="noStrike" dirty="0">
                          <a:effectLst/>
                        </a:rPr>
                        <a:t>ИТОГО</a:t>
                      </a:r>
                      <a:endParaRPr lang="ru-RU" sz="600" b="1" i="0" u="none" strike="noStrike" dirty="0">
                        <a:effectLst/>
                        <a:latin typeface="Century"/>
                      </a:endParaRPr>
                    </a:p>
                  </a:txBody>
                  <a:tcPr marL="0" marR="0" marT="0" marB="0" anchor="ctr"/>
                </a:tc>
                <a:tc>
                  <a:txBody>
                    <a:bodyPr/>
                    <a:lstStyle/>
                    <a:p>
                      <a:pPr algn="ctr" fontAlgn="ctr"/>
                      <a:r>
                        <a:rPr lang="ru-RU" sz="800" b="1" u="none" strike="noStrike" dirty="0">
                          <a:effectLst/>
                        </a:rPr>
                        <a:t> 2 676 478,0   </a:t>
                      </a:r>
                      <a:endParaRPr lang="ru-RU" sz="800" b="1" i="0" u="none" strike="noStrike" dirty="0">
                        <a:effectLst/>
                        <a:latin typeface="Century"/>
                      </a:endParaRPr>
                    </a:p>
                  </a:txBody>
                  <a:tcPr marL="0" marR="0" marT="0" marB="0" anchor="ctr"/>
                </a:tc>
                <a:tc>
                  <a:txBody>
                    <a:bodyPr/>
                    <a:lstStyle/>
                    <a:p>
                      <a:pPr algn="ctr" fontAlgn="ctr"/>
                      <a:r>
                        <a:rPr lang="ru-RU" sz="800" b="1" i="0" u="none" strike="noStrike" dirty="0" smtClean="0">
                          <a:effectLst/>
                          <a:latin typeface="Century"/>
                        </a:rPr>
                        <a:t>1 670 599</a:t>
                      </a:r>
                      <a:endParaRPr lang="ru-RU" sz="800" b="1" i="0" u="none" strike="noStrike" dirty="0">
                        <a:effectLst/>
                        <a:latin typeface="Century"/>
                      </a:endParaRPr>
                    </a:p>
                  </a:txBody>
                  <a:tcPr marL="0" marR="0" marT="0" marB="0" anchor="ctr"/>
                </a:tc>
                <a:tc>
                  <a:txBody>
                    <a:bodyPr/>
                    <a:lstStyle/>
                    <a:p>
                      <a:pPr algn="ctr" fontAlgn="ctr"/>
                      <a:r>
                        <a:rPr lang="ru-RU" sz="800" b="1" i="0" u="none" strike="noStrike" dirty="0" smtClean="0">
                          <a:effectLst/>
                          <a:latin typeface="Century"/>
                        </a:rPr>
                        <a:t>1 544 858</a:t>
                      </a:r>
                      <a:endParaRPr lang="ru-RU" sz="800" b="1" i="0" u="none" strike="noStrike" dirty="0">
                        <a:effectLst/>
                        <a:latin typeface="Century"/>
                      </a:endParaRPr>
                    </a:p>
                  </a:txBody>
                  <a:tcPr marL="0" marR="0" marT="0" marB="0" anchor="ctr"/>
                </a:tc>
              </a:tr>
            </a:tbl>
          </a:graphicData>
        </a:graphic>
      </p:graphicFrame>
    </p:spTree>
    <p:extLst>
      <p:ext uri="{BB962C8B-B14F-4D97-AF65-F5344CB8AC3E}">
        <p14:creationId xmlns:p14="http://schemas.microsoft.com/office/powerpoint/2010/main" val="3106855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a:t>МУНИЦИПАЛЬНЫЙ ДОЛГ</a:t>
            </a:r>
            <a:r>
              <a:rPr lang="ru-RU" sz="1400" u="sng" dirty="0"/>
              <a:t/>
            </a:r>
            <a:br>
              <a:rPr lang="ru-RU" sz="1400" u="sng" dirty="0"/>
            </a:br>
            <a:r>
              <a:rPr lang="ru-RU" sz="1400" u="sng" dirty="0"/>
              <a:t/>
            </a:r>
            <a:br>
              <a:rPr lang="ru-RU" sz="1400" u="sng" dirty="0"/>
            </a:br>
            <a:r>
              <a:rPr lang="ru-RU" sz="1400" b="1" dirty="0"/>
              <a:t>Муниципальный долг   -    </a:t>
            </a:r>
            <a:r>
              <a:rPr lang="ru-RU" sz="1400" dirty="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a:t>
            </a:r>
            <a:br>
              <a:rPr lang="ru-RU" sz="1400" dirty="0"/>
            </a:br>
            <a:r>
              <a:rPr lang="ru-RU" sz="1400" b="1" dirty="0"/>
              <a:t>Предельный объем муниципального долга </a:t>
            </a:r>
            <a:r>
              <a:rPr lang="ru-RU" sz="1400" dirty="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a:br>
            <a:r>
              <a:rPr lang="ru-RU" sz="1400" dirty="0"/>
              <a:t/>
            </a:r>
            <a:br>
              <a:rPr lang="ru-RU" sz="1400" dirty="0"/>
            </a:br>
            <a:r>
              <a:rPr lang="ru-RU" sz="1400" dirty="0"/>
              <a:t/>
            </a:r>
            <a:br>
              <a:rPr lang="ru-RU" sz="1400" dirty="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35587395"/>
              </p:ext>
            </p:extLst>
          </p:nvPr>
        </p:nvGraphicFramePr>
        <p:xfrm>
          <a:off x="395536" y="4077072"/>
          <a:ext cx="8280920" cy="1407160"/>
        </p:xfrm>
        <a:graphic>
          <a:graphicData uri="http://schemas.openxmlformats.org/drawingml/2006/table">
            <a:tbl>
              <a:tblPr firstRow="1" bandRow="1">
                <a:tableStyleId>{5C22544A-7EE6-4342-B048-85BDC9FD1C3A}</a:tableStyleId>
              </a:tblPr>
              <a:tblGrid>
                <a:gridCol w="3744416">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512168">
                  <a:extLst>
                    <a:ext uri="{9D8B030D-6E8A-4147-A177-3AD203B41FA5}">
                      <a16:colId xmlns="" xmlns:a16="http://schemas.microsoft.com/office/drawing/2014/main" val="20003"/>
                    </a:ext>
                  </a:extLst>
                </a:gridCol>
              </a:tblGrid>
              <a:tr h="370840">
                <a:tc>
                  <a:txBody>
                    <a:bodyPr/>
                    <a:lstStyle/>
                    <a:p>
                      <a:r>
                        <a:rPr lang="ru-RU" sz="1400" dirty="0"/>
                        <a:t>НАИМЕНОВАНИЕ</a:t>
                      </a:r>
                    </a:p>
                  </a:txBody>
                  <a:tcPr/>
                </a:tc>
                <a:tc>
                  <a:txBody>
                    <a:bodyPr/>
                    <a:lstStyle/>
                    <a:p>
                      <a:pPr algn="ctr"/>
                      <a:r>
                        <a:rPr lang="ru-RU" sz="1400" dirty="0"/>
                        <a:t>1 января </a:t>
                      </a:r>
                      <a:r>
                        <a:rPr lang="ru-RU" sz="1400" dirty="0" smtClean="0"/>
                        <a:t>2025.</a:t>
                      </a:r>
                      <a:endParaRPr lang="ru-RU" sz="1400" dirty="0"/>
                    </a:p>
                  </a:txBody>
                  <a:tcPr/>
                </a:tc>
                <a:tc>
                  <a:txBody>
                    <a:bodyPr/>
                    <a:lstStyle/>
                    <a:p>
                      <a:pPr algn="ctr"/>
                      <a:r>
                        <a:rPr lang="ru-RU" sz="1400" dirty="0"/>
                        <a:t>1 января </a:t>
                      </a:r>
                      <a:r>
                        <a:rPr lang="ru-RU" sz="1400" dirty="0" smtClean="0"/>
                        <a:t>2026г</a:t>
                      </a:r>
                      <a:r>
                        <a:rPr lang="ru-RU" sz="1400" dirty="0"/>
                        <a:t>.</a:t>
                      </a:r>
                    </a:p>
                  </a:txBody>
                  <a:tcPr/>
                </a:tc>
                <a:tc>
                  <a:txBody>
                    <a:bodyPr/>
                    <a:lstStyle/>
                    <a:p>
                      <a:pPr algn="ctr"/>
                      <a:r>
                        <a:rPr lang="ru-RU" sz="1400" dirty="0"/>
                        <a:t>1 января </a:t>
                      </a:r>
                      <a:r>
                        <a:rPr lang="ru-RU" sz="1400" dirty="0" smtClean="0"/>
                        <a:t>2027г</a:t>
                      </a:r>
                      <a:r>
                        <a:rPr lang="ru-RU" sz="1400" dirty="0"/>
                        <a:t>.</a:t>
                      </a:r>
                    </a:p>
                  </a:txBody>
                  <a:tcPr/>
                </a:tc>
                <a:extLst>
                  <a:ext uri="{0D108BD9-81ED-4DB2-BD59-A6C34878D82A}">
                    <a16:rowId xmlns="" xmlns:a16="http://schemas.microsoft.com/office/drawing/2014/main" val="10000"/>
                  </a:ext>
                </a:extLst>
              </a:tr>
              <a:tr h="370840">
                <a:tc>
                  <a:txBody>
                    <a:bodyPr/>
                    <a:lstStyle/>
                    <a:p>
                      <a:r>
                        <a:rPr lang="ru-RU" sz="1400" dirty="0"/>
                        <a:t>Муниципальный долг</a:t>
                      </a:r>
                    </a:p>
                  </a:txBody>
                  <a:tcPr/>
                </a:tc>
                <a:tc>
                  <a:txBody>
                    <a:bodyPr/>
                    <a:lstStyle/>
                    <a:p>
                      <a:r>
                        <a:rPr lang="ru-RU" sz="1400" dirty="0"/>
                        <a:t>0</a:t>
                      </a:r>
                    </a:p>
                  </a:txBody>
                  <a:tcPr/>
                </a:tc>
                <a:tc>
                  <a:txBody>
                    <a:bodyPr/>
                    <a:lstStyle/>
                    <a:p>
                      <a:r>
                        <a:rPr lang="ru-RU" sz="1400" dirty="0"/>
                        <a:t>0</a:t>
                      </a:r>
                    </a:p>
                  </a:txBody>
                  <a:tcPr/>
                </a:tc>
                <a:tc>
                  <a:txBody>
                    <a:bodyPr/>
                    <a:lstStyle/>
                    <a:p>
                      <a:r>
                        <a:rPr lang="ru-RU" sz="1400"/>
                        <a:t>0</a:t>
                      </a:r>
                      <a:endParaRPr lang="ru-RU" sz="1400" dirty="0"/>
                    </a:p>
                  </a:txBody>
                  <a:tcPr/>
                </a:tc>
                <a:extLst>
                  <a:ext uri="{0D108BD9-81ED-4DB2-BD59-A6C34878D82A}">
                    <a16:rowId xmlns="" xmlns:a16="http://schemas.microsoft.com/office/drawing/2014/main" val="10001"/>
                  </a:ext>
                </a:extLst>
              </a:tr>
              <a:tr h="370840">
                <a:tc>
                  <a:txBody>
                    <a:bodyPr/>
                    <a:lstStyle/>
                    <a:p>
                      <a:r>
                        <a:rPr lang="ru-RU" sz="1400" dirty="0"/>
                        <a:t>Верхний предел муниципального</a:t>
                      </a:r>
                      <a:r>
                        <a:rPr lang="ru-RU" sz="1400" baseline="0" dirty="0"/>
                        <a:t> долга</a:t>
                      </a:r>
                      <a:endParaRPr lang="ru-RU" sz="1400" dirty="0"/>
                    </a:p>
                  </a:txBody>
                  <a:tcPr/>
                </a:tc>
                <a:tc>
                  <a:txBody>
                    <a:bodyPr/>
                    <a:lstStyle/>
                    <a:p>
                      <a:r>
                        <a:rPr lang="ru-RU" sz="1400" baseline="0" dirty="0" smtClean="0"/>
                        <a:t>630 235 </a:t>
                      </a:r>
                      <a:r>
                        <a:rPr lang="ru-RU" sz="1400" baseline="0" dirty="0"/>
                        <a:t>руб.</a:t>
                      </a:r>
                      <a:endParaRPr lang="ru-RU" sz="1400" dirty="0"/>
                    </a:p>
                  </a:txBody>
                  <a:tcPr/>
                </a:tc>
                <a:tc>
                  <a:txBody>
                    <a:bodyPr/>
                    <a:lstStyle/>
                    <a:p>
                      <a:r>
                        <a:rPr lang="ru-RU" sz="1400" baseline="0" dirty="0" smtClean="0"/>
                        <a:t>571 180 </a:t>
                      </a:r>
                      <a:r>
                        <a:rPr lang="ru-RU" sz="1400" baseline="0" dirty="0"/>
                        <a:t>руб.</a:t>
                      </a:r>
                      <a:endParaRPr lang="ru-RU" sz="1400" dirty="0"/>
                    </a:p>
                  </a:txBody>
                  <a:tcPr/>
                </a:tc>
                <a:tc>
                  <a:txBody>
                    <a:bodyPr/>
                    <a:lstStyle/>
                    <a:p>
                      <a:r>
                        <a:rPr lang="ru-RU" sz="1400" baseline="0" dirty="0" smtClean="0"/>
                        <a:t>575 497 </a:t>
                      </a:r>
                      <a:r>
                        <a:rPr lang="ru-RU" sz="1400" baseline="0" dirty="0"/>
                        <a:t>руб.</a:t>
                      </a:r>
                      <a:endParaRPr lang="ru-RU" sz="14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a:t>ДИНАМИКА  ИЗМЕНЕНИЯ ОБЪЕМА РАСХОДОВ  В  БЮДЖЕТЕ МО «ТАХТАМУКАЙСКИЙ РАЙОН» НА </a:t>
            </a:r>
            <a:r>
              <a:rPr lang="ru-RU" sz="1600" b="1" dirty="0" smtClean="0"/>
              <a:t>2024-2026 </a:t>
            </a:r>
            <a:r>
              <a:rPr lang="ru-RU" sz="1600" b="1" dirty="0"/>
              <a:t>ГГ.</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1754208604"/>
              </p:ext>
            </p:extLst>
          </p:nvPr>
        </p:nvGraphicFramePr>
        <p:xfrm>
          <a:off x="467544" y="1916832"/>
          <a:ext cx="74676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347864" y="3573016"/>
            <a:ext cx="1440160" cy="307777"/>
          </a:xfrm>
          <a:prstGeom prst="rect">
            <a:avLst/>
          </a:prstGeom>
          <a:noFill/>
        </p:spPr>
        <p:txBody>
          <a:bodyPr wrap="square" rtlCol="0">
            <a:spAutoFit/>
          </a:bodyPr>
          <a:lstStyle/>
          <a:p>
            <a:r>
              <a:rPr lang="ru-RU" sz="1400" b="1" dirty="0" smtClean="0">
                <a:latin typeface="+mn-lt"/>
              </a:rPr>
              <a:t>2 841 474 </a:t>
            </a:r>
            <a:r>
              <a:rPr lang="ru-RU" sz="1400" b="1" dirty="0" err="1">
                <a:latin typeface="+mn-lt"/>
              </a:rPr>
              <a:t>т.р</a:t>
            </a:r>
            <a:r>
              <a:rPr lang="ru-RU" sz="1400" dirty="0"/>
              <a:t>.</a:t>
            </a:r>
          </a:p>
        </p:txBody>
      </p:sp>
      <p:sp>
        <p:nvSpPr>
          <p:cNvPr id="13" name="TextBox 12"/>
          <p:cNvSpPr txBox="1"/>
          <p:nvPr/>
        </p:nvSpPr>
        <p:spPr>
          <a:xfrm>
            <a:off x="5436096" y="3689638"/>
            <a:ext cx="1440160" cy="307777"/>
          </a:xfrm>
          <a:prstGeom prst="rect">
            <a:avLst/>
          </a:prstGeom>
          <a:noFill/>
        </p:spPr>
        <p:txBody>
          <a:bodyPr wrap="square" rtlCol="0">
            <a:spAutoFit/>
          </a:bodyPr>
          <a:lstStyle/>
          <a:p>
            <a:r>
              <a:rPr lang="ru-RU" sz="1400" b="1" dirty="0">
                <a:latin typeface="+mn-lt"/>
              </a:rPr>
              <a:t> </a:t>
            </a:r>
            <a:r>
              <a:rPr lang="ru-RU" sz="1400" b="1" dirty="0" smtClean="0">
                <a:latin typeface="+mn-lt"/>
              </a:rPr>
              <a:t>2 724 829 </a:t>
            </a:r>
            <a:r>
              <a:rPr lang="ru-RU" sz="1400" b="1" dirty="0" err="1">
                <a:latin typeface="+mn-lt"/>
              </a:rPr>
              <a:t>т.р</a:t>
            </a:r>
            <a:r>
              <a:rPr lang="ru-RU" sz="1400" b="1" dirty="0">
                <a:latin typeface="+mn-lt"/>
              </a:rPr>
              <a:t>.</a:t>
            </a: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a:t>Основные направления расходов в  бюджете МО «Тахтамукайский район» на </a:t>
            </a:r>
            <a:r>
              <a:rPr lang="ru-RU" sz="1400" b="1" dirty="0" smtClean="0"/>
              <a:t>2024 </a:t>
            </a:r>
            <a:r>
              <a:rPr lang="ru-RU" sz="1400" b="1" dirty="0"/>
              <a:t>г. (</a:t>
            </a:r>
            <a:r>
              <a:rPr lang="ru-RU" sz="1400" b="1" dirty="0" err="1"/>
              <a:t>тыс.руб</a:t>
            </a:r>
            <a:r>
              <a:rPr lang="ru-RU" sz="1400" b="1" dirty="0"/>
              <a:t>.)</a:t>
            </a:r>
          </a:p>
        </p:txBody>
      </p:sp>
      <p:graphicFrame>
        <p:nvGraphicFramePr>
          <p:cNvPr id="3" name="Диаграмма 2"/>
          <p:cNvGraphicFramePr>
            <a:graphicFrameLocks/>
          </p:cNvGraphicFramePr>
          <p:nvPr>
            <p:extLst>
              <p:ext uri="{D42A27DB-BD31-4B8C-83A1-F6EECF244321}">
                <p14:modId xmlns:p14="http://schemas.microsoft.com/office/powerpoint/2010/main" val="4219514576"/>
              </p:ext>
            </p:extLst>
          </p:nvPr>
        </p:nvGraphicFramePr>
        <p:xfrm>
          <a:off x="179512" y="836712"/>
          <a:ext cx="8785100" cy="5472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normAutofit/>
          </a:bodyPr>
          <a:lstStyle/>
          <a:p>
            <a:pPr algn="ctr"/>
            <a:r>
              <a:rPr lang="ru-RU" sz="1600" dirty="0"/>
              <a:t>СОДЕРЖАНИЕ:</a:t>
            </a:r>
          </a:p>
        </p:txBody>
      </p:sp>
      <p:sp>
        <p:nvSpPr>
          <p:cNvPr id="3" name="Объект 2"/>
          <p:cNvSpPr>
            <a:spLocks noGrp="1"/>
          </p:cNvSpPr>
          <p:nvPr>
            <p:ph idx="1"/>
          </p:nvPr>
        </p:nvSpPr>
        <p:spPr>
          <a:xfrm>
            <a:off x="539552" y="620688"/>
            <a:ext cx="8352928" cy="5976664"/>
          </a:xfrm>
        </p:spPr>
        <p:txBody>
          <a:bodyPr>
            <a:normAutofit fontScale="77500" lnSpcReduction="20000"/>
          </a:bodyPr>
          <a:lstStyle/>
          <a:p>
            <a:pPr algn="just"/>
            <a:r>
              <a:rPr lang="ru-RU" sz="1400" b="1" dirty="0"/>
              <a:t>Введение</a:t>
            </a:r>
            <a:r>
              <a:rPr lang="ru-RU" sz="1400" b="1" dirty="0" smtClean="0"/>
              <a:t>………………………………………………..…………………………………………………………………….………3</a:t>
            </a:r>
            <a:endParaRPr lang="ru-RU" sz="1400" b="1" dirty="0"/>
          </a:p>
          <a:p>
            <a:pPr algn="just"/>
            <a:r>
              <a:rPr lang="ru-RU" sz="1400" dirty="0"/>
              <a:t>Стадии бюджета</a:t>
            </a:r>
            <a:r>
              <a:rPr lang="ru-RU" sz="1400" dirty="0" smtClean="0"/>
              <a:t>……………………………………………………………………………………………..……………………...</a:t>
            </a:r>
            <a:r>
              <a:rPr lang="ru-RU" sz="1400" dirty="0"/>
              <a:t>3</a:t>
            </a:r>
          </a:p>
          <a:p>
            <a:pPr algn="just"/>
            <a:r>
              <a:rPr lang="ru-RU" sz="1400" dirty="0"/>
              <a:t>Основные показатели по всем отраслям экономики</a:t>
            </a:r>
            <a:r>
              <a:rPr lang="ru-RU" sz="1400" dirty="0" smtClean="0"/>
              <a:t>……………………………………………………………….…4-6</a:t>
            </a:r>
            <a:endParaRPr lang="ru-RU" sz="1400" dirty="0"/>
          </a:p>
          <a:p>
            <a:pPr algn="just"/>
            <a:r>
              <a:rPr lang="ru-RU" sz="1400" dirty="0"/>
              <a:t>Основные термины</a:t>
            </a:r>
            <a:r>
              <a:rPr lang="ru-RU" sz="1400" dirty="0" smtClean="0"/>
              <a:t>…………………………………………………………………………………………….………….………..7</a:t>
            </a:r>
            <a:endParaRPr lang="ru-RU" sz="1400" dirty="0"/>
          </a:p>
          <a:p>
            <a:pPr algn="just"/>
            <a:r>
              <a:rPr lang="ru-RU" sz="1400" dirty="0"/>
              <a:t>Основные параметры бюджета МО «Тахтамукайский район</a:t>
            </a:r>
            <a:r>
              <a:rPr lang="ru-RU" sz="1400" dirty="0" smtClean="0"/>
              <a:t>»…………………………………….…………………..8</a:t>
            </a:r>
            <a:endParaRPr lang="ru-RU" sz="1400" dirty="0"/>
          </a:p>
          <a:p>
            <a:pPr algn="just"/>
            <a:r>
              <a:rPr lang="ru-RU" sz="1400" b="1" dirty="0"/>
              <a:t>Доходы бюджета МО «Тахтамукайский район</a:t>
            </a:r>
            <a:r>
              <a:rPr lang="ru-RU" sz="1400" b="1" dirty="0" smtClean="0"/>
              <a:t>»……………………………………….…….…………………..….........9</a:t>
            </a:r>
            <a:endParaRPr lang="ru-RU" sz="1400" b="1" dirty="0"/>
          </a:p>
          <a:p>
            <a:pPr algn="just"/>
            <a:r>
              <a:rPr lang="ru-RU" sz="1400" dirty="0"/>
              <a:t>Структура доходов </a:t>
            </a:r>
            <a:r>
              <a:rPr lang="ru-RU" sz="1400" dirty="0" smtClean="0"/>
              <a:t>……………………………………………………………………………………….……………………….11</a:t>
            </a:r>
            <a:endParaRPr lang="ru-RU" sz="1400" dirty="0"/>
          </a:p>
          <a:p>
            <a:pPr algn="just"/>
            <a:r>
              <a:rPr lang="ru-RU" sz="1400" dirty="0"/>
              <a:t>Сведения о межбюджетных трансфертах, поступающих в бюджет муниципального </a:t>
            </a:r>
            <a:r>
              <a:rPr lang="ru-RU" sz="1400" dirty="0" smtClean="0"/>
              <a:t>образования….14-16</a:t>
            </a:r>
            <a:endParaRPr lang="ru-RU" sz="1400" dirty="0"/>
          </a:p>
          <a:p>
            <a:pPr algn="just"/>
            <a:r>
              <a:rPr lang="ru-RU" sz="1400" dirty="0"/>
              <a:t>Муниципальный долг</a:t>
            </a:r>
            <a:r>
              <a:rPr lang="ru-RU" sz="1400" dirty="0" smtClean="0"/>
              <a:t>……………………………………………………………………………….………………….…………17</a:t>
            </a:r>
            <a:endParaRPr lang="ru-RU" sz="1400" dirty="0"/>
          </a:p>
          <a:p>
            <a:pPr algn="just"/>
            <a:r>
              <a:rPr lang="ru-RU" sz="1400" b="1" dirty="0"/>
              <a:t>Расходы бюджета МО «Тахтамукайский район</a:t>
            </a:r>
            <a:r>
              <a:rPr lang="ru-RU" sz="1400" b="1" dirty="0" smtClean="0"/>
              <a:t>»…………………………………………………….…………........…18</a:t>
            </a:r>
            <a:endParaRPr lang="ru-RU" sz="1400" b="1" dirty="0"/>
          </a:p>
          <a:p>
            <a:pPr algn="just"/>
            <a:r>
              <a:rPr lang="ru-RU" sz="1400" dirty="0"/>
              <a:t>Динамика объема расходов  бюджета </a:t>
            </a:r>
            <a:r>
              <a:rPr lang="ru-RU" sz="1400" dirty="0" smtClean="0"/>
              <a:t>……..…………………………………………………………..……….………..18</a:t>
            </a:r>
            <a:endParaRPr lang="ru-RU" sz="1400" dirty="0"/>
          </a:p>
          <a:p>
            <a:pPr algn="just"/>
            <a:r>
              <a:rPr lang="ru-RU" sz="1400" dirty="0"/>
              <a:t>Основные направления расходов бюджета</a:t>
            </a:r>
            <a:r>
              <a:rPr lang="ru-RU" sz="1400" dirty="0" smtClean="0"/>
              <a:t>……………………………………………………………..………………...19</a:t>
            </a:r>
            <a:endParaRPr lang="ru-RU" sz="1400" dirty="0"/>
          </a:p>
          <a:p>
            <a:pPr algn="just"/>
            <a:r>
              <a:rPr lang="ru-RU" sz="1400" dirty="0"/>
              <a:t>Распределение расходов бюджета</a:t>
            </a:r>
            <a:r>
              <a:rPr lang="ru-RU" sz="1400" dirty="0" smtClean="0"/>
              <a:t>…………………………………………………………………….…….………….20-22</a:t>
            </a:r>
            <a:endParaRPr lang="ru-RU" sz="1400" dirty="0"/>
          </a:p>
          <a:p>
            <a:pPr algn="just"/>
            <a:r>
              <a:rPr lang="ru-RU" sz="1400" dirty="0"/>
              <a:t>Соотношение программных и непрограммных расходов бюджета</a:t>
            </a:r>
            <a:r>
              <a:rPr lang="ru-RU" sz="1400" dirty="0" smtClean="0"/>
              <a:t>…………………………………………...….23</a:t>
            </a:r>
            <a:endParaRPr lang="ru-RU" sz="1400" dirty="0"/>
          </a:p>
          <a:p>
            <a:pPr algn="just"/>
            <a:r>
              <a:rPr lang="ru-RU" sz="1400" dirty="0"/>
              <a:t>Перечень муниципальных программ</a:t>
            </a:r>
            <a:r>
              <a:rPr lang="ru-RU" sz="1400" dirty="0" smtClean="0"/>
              <a:t>……………………………………………………………………….……………24-52</a:t>
            </a:r>
            <a:endParaRPr lang="ru-RU" sz="1400" dirty="0"/>
          </a:p>
          <a:p>
            <a:pPr algn="just"/>
            <a:r>
              <a:rPr lang="ru-RU" sz="1400" dirty="0" smtClean="0"/>
              <a:t>Общественно-значимые </a:t>
            </a:r>
            <a:r>
              <a:rPr lang="ru-RU" sz="1400" dirty="0"/>
              <a:t>проекты</a:t>
            </a:r>
            <a:r>
              <a:rPr lang="ru-RU" sz="1400" dirty="0" smtClean="0"/>
              <a:t>………………………………………………………………………………….…..…….56</a:t>
            </a:r>
            <a:endParaRPr lang="ru-RU" sz="1400" dirty="0"/>
          </a:p>
          <a:p>
            <a:pPr algn="just"/>
            <a:r>
              <a:rPr lang="ru-RU" sz="1400" dirty="0"/>
              <a:t>Объем социальных расходов бюджета</a:t>
            </a:r>
            <a:r>
              <a:rPr lang="ru-RU" sz="1400" dirty="0" smtClean="0"/>
              <a:t>……………………………………………………………………..……………..57</a:t>
            </a:r>
            <a:endParaRPr lang="ru-RU" sz="1400" dirty="0"/>
          </a:p>
          <a:p>
            <a:pPr algn="just"/>
            <a:r>
              <a:rPr lang="ru-RU" sz="1400" dirty="0"/>
              <a:t>Информация о расходах бюджета с учетом интересов  целевых групп</a:t>
            </a:r>
            <a:r>
              <a:rPr lang="ru-RU" sz="1400" dirty="0" smtClean="0"/>
              <a:t>………………………………………...58</a:t>
            </a:r>
            <a:endParaRPr lang="ru-RU" sz="1400" dirty="0"/>
          </a:p>
          <a:p>
            <a:pPr algn="just"/>
            <a:r>
              <a:rPr lang="ru-RU" sz="1400" dirty="0"/>
              <a:t>Глоссарий</a:t>
            </a:r>
            <a:r>
              <a:rPr lang="ru-RU" sz="1400" dirty="0" smtClean="0"/>
              <a:t>……………………………………………………………………………………………………………...............59-69</a:t>
            </a:r>
            <a:endParaRPr lang="ru-RU" sz="1400" dirty="0"/>
          </a:p>
          <a:p>
            <a:pPr algn="just"/>
            <a:endParaRPr lang="ru-RU" sz="1400" b="1" dirty="0"/>
          </a:p>
          <a:p>
            <a:endParaRPr lang="ru-RU" sz="1400" dirty="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a:t>Распределение расходов в  бюджете МО «Тахтамукайский район» на </a:t>
            </a:r>
            <a:r>
              <a:rPr lang="ru-RU" sz="1600" b="1" dirty="0" smtClean="0"/>
              <a:t>202 </a:t>
            </a:r>
            <a:r>
              <a:rPr lang="ru-RU" sz="1600" b="1" dirty="0"/>
              <a:t>год на плановый период </a:t>
            </a:r>
            <a:r>
              <a:rPr lang="ru-RU" sz="1600" b="1" dirty="0" smtClean="0"/>
              <a:t>2025-2026 </a:t>
            </a:r>
            <a:r>
              <a:rPr lang="ru-RU" sz="1600" b="1" dirty="0"/>
              <a:t>гг. по разделам и подразделам классификаций расходов бюджетов Российской Федерации (</a:t>
            </a:r>
            <a:r>
              <a:rPr lang="ru-RU" sz="1600" b="1" dirty="0" err="1"/>
              <a:t>тыс.руб</a:t>
            </a:r>
            <a:r>
              <a:rPr lang="ru-RU" sz="1600" b="1" dirty="0"/>
              <a:t>.)</a:t>
            </a:r>
          </a:p>
        </p:txBody>
      </p:sp>
      <p:graphicFrame>
        <p:nvGraphicFramePr>
          <p:cNvPr id="4" name="Таблица 3"/>
          <p:cNvGraphicFramePr>
            <a:graphicFrameLocks noGrp="1"/>
          </p:cNvGraphicFramePr>
          <p:nvPr>
            <p:extLst>
              <p:ext uri="{D42A27DB-BD31-4B8C-83A1-F6EECF244321}">
                <p14:modId xmlns:p14="http://schemas.microsoft.com/office/powerpoint/2010/main" val="1316252697"/>
              </p:ext>
            </p:extLst>
          </p:nvPr>
        </p:nvGraphicFramePr>
        <p:xfrm>
          <a:off x="179514" y="764702"/>
          <a:ext cx="8784974" cy="6176802"/>
        </p:xfrm>
        <a:graphic>
          <a:graphicData uri="http://schemas.openxmlformats.org/drawingml/2006/table">
            <a:tbl>
              <a:tblPr firstRow="1" bandRow="1">
                <a:tableStyleId>{5C22544A-7EE6-4342-B048-85BDC9FD1C3A}</a:tableStyleId>
              </a:tblPr>
              <a:tblGrid>
                <a:gridCol w="4798516">
                  <a:extLst>
                    <a:ext uri="{9D8B030D-6E8A-4147-A177-3AD203B41FA5}">
                      <a16:colId xmlns="" xmlns:a16="http://schemas.microsoft.com/office/drawing/2014/main" val="20000"/>
                    </a:ext>
                  </a:extLst>
                </a:gridCol>
                <a:gridCol w="738233">
                  <a:extLst>
                    <a:ext uri="{9D8B030D-6E8A-4147-A177-3AD203B41FA5}">
                      <a16:colId xmlns="" xmlns:a16="http://schemas.microsoft.com/office/drawing/2014/main" val="20001"/>
                    </a:ext>
                  </a:extLst>
                </a:gridCol>
                <a:gridCol w="664410">
                  <a:extLst>
                    <a:ext uri="{9D8B030D-6E8A-4147-A177-3AD203B41FA5}">
                      <a16:colId xmlns="" xmlns:a16="http://schemas.microsoft.com/office/drawing/2014/main" val="20002"/>
                    </a:ext>
                  </a:extLst>
                </a:gridCol>
                <a:gridCol w="855625">
                  <a:extLst>
                    <a:ext uri="{9D8B030D-6E8A-4147-A177-3AD203B41FA5}">
                      <a16:colId xmlns="" xmlns:a16="http://schemas.microsoft.com/office/drawing/2014/main" val="20003"/>
                    </a:ext>
                  </a:extLst>
                </a:gridCol>
                <a:gridCol w="878032">
                  <a:extLst>
                    <a:ext uri="{9D8B030D-6E8A-4147-A177-3AD203B41FA5}">
                      <a16:colId xmlns="" xmlns:a16="http://schemas.microsoft.com/office/drawing/2014/main" val="20004"/>
                    </a:ext>
                  </a:extLst>
                </a:gridCol>
                <a:gridCol w="850158">
                  <a:extLst>
                    <a:ext uri="{9D8B030D-6E8A-4147-A177-3AD203B41FA5}">
                      <a16:colId xmlns="" xmlns:a16="http://schemas.microsoft.com/office/drawing/2014/main" val="20005"/>
                    </a:ext>
                  </a:extLst>
                </a:gridCol>
              </a:tblGrid>
              <a:tr h="576066">
                <a:tc>
                  <a:txBody>
                    <a:bodyPr/>
                    <a:lstStyle/>
                    <a:p>
                      <a:pPr algn="ctr"/>
                      <a:r>
                        <a:rPr lang="ru-RU" sz="1100" dirty="0"/>
                        <a:t>Наименование</a:t>
                      </a:r>
                    </a:p>
                  </a:txBody>
                  <a:tcPr/>
                </a:tc>
                <a:tc>
                  <a:txBody>
                    <a:bodyPr/>
                    <a:lstStyle/>
                    <a:p>
                      <a:pPr algn="ctr"/>
                      <a:r>
                        <a:rPr lang="ru-RU" sz="1100" dirty="0"/>
                        <a:t>Раздел</a:t>
                      </a:r>
                    </a:p>
                  </a:txBody>
                  <a:tcPr/>
                </a:tc>
                <a:tc>
                  <a:txBody>
                    <a:bodyPr/>
                    <a:lstStyle/>
                    <a:p>
                      <a:pPr algn="ctr"/>
                      <a:r>
                        <a:rPr lang="ru-RU" sz="1100" dirty="0"/>
                        <a:t>Подраздел</a:t>
                      </a:r>
                    </a:p>
                  </a:txBody>
                  <a:tcPr/>
                </a:tc>
                <a:tc>
                  <a:txBody>
                    <a:bodyPr/>
                    <a:lstStyle/>
                    <a:p>
                      <a:pPr algn="ctr"/>
                      <a:r>
                        <a:rPr lang="ru-RU" sz="1100" dirty="0" smtClean="0"/>
                        <a:t>2024 </a:t>
                      </a:r>
                      <a:r>
                        <a:rPr lang="ru-RU" sz="1100" dirty="0"/>
                        <a:t>г.</a:t>
                      </a:r>
                    </a:p>
                  </a:txBody>
                  <a:tcPr/>
                </a:tc>
                <a:tc>
                  <a:txBody>
                    <a:bodyPr/>
                    <a:lstStyle/>
                    <a:p>
                      <a:pPr algn="ctr"/>
                      <a:r>
                        <a:rPr lang="ru-RU" sz="1100" dirty="0" smtClean="0"/>
                        <a:t>2025 </a:t>
                      </a:r>
                      <a:r>
                        <a:rPr lang="ru-RU" sz="1100" dirty="0"/>
                        <a:t>г.</a:t>
                      </a:r>
                    </a:p>
                  </a:txBody>
                  <a:tcPr/>
                </a:tc>
                <a:tc>
                  <a:txBody>
                    <a:bodyPr/>
                    <a:lstStyle/>
                    <a:p>
                      <a:pPr algn="ctr"/>
                      <a:r>
                        <a:rPr lang="ru-RU" sz="1100" dirty="0" smtClean="0"/>
                        <a:t>2026 </a:t>
                      </a:r>
                      <a:r>
                        <a:rPr lang="ru-RU" sz="1100" dirty="0"/>
                        <a:t>г.</a:t>
                      </a:r>
                    </a:p>
                  </a:txBody>
                  <a:tcPr/>
                </a:tc>
                <a:extLst>
                  <a:ext uri="{0D108BD9-81ED-4DB2-BD59-A6C34878D82A}">
                    <a16:rowId xmlns="" xmlns:a16="http://schemas.microsoft.com/office/drawing/2014/main" val="10000"/>
                  </a:ext>
                </a:extLst>
              </a:tr>
              <a:tr h="309202">
                <a:tc>
                  <a:txBody>
                    <a:bodyPr/>
                    <a:lstStyle/>
                    <a:p>
                      <a:r>
                        <a:rPr lang="ru-RU" sz="1100" b="1" dirty="0"/>
                        <a:t>ОБЩЕГОСУДАРСТВЕННЫЕ</a:t>
                      </a:r>
                      <a:r>
                        <a:rPr lang="ru-RU" sz="1100" b="1" baseline="0" dirty="0"/>
                        <a:t> ВОПРОСЫ</a:t>
                      </a:r>
                      <a:endParaRPr lang="ru-RU" sz="1100" b="1" dirty="0"/>
                    </a:p>
                  </a:txBody>
                  <a:tcPr/>
                </a:tc>
                <a:tc>
                  <a:txBody>
                    <a:bodyPr/>
                    <a:lstStyle/>
                    <a:p>
                      <a:r>
                        <a:rPr lang="ru-RU" sz="1100" b="1" dirty="0"/>
                        <a:t>01</a:t>
                      </a:r>
                    </a:p>
                  </a:txBody>
                  <a:tcPr/>
                </a:tc>
                <a:tc>
                  <a:txBody>
                    <a:bodyPr/>
                    <a:lstStyle/>
                    <a:p>
                      <a:r>
                        <a:rPr lang="ru-RU" sz="1100" b="1" dirty="0"/>
                        <a:t>00</a:t>
                      </a:r>
                    </a:p>
                  </a:txBody>
                  <a:tcPr/>
                </a:tc>
                <a:tc>
                  <a:txBody>
                    <a:bodyPr/>
                    <a:lstStyle/>
                    <a:p>
                      <a:r>
                        <a:rPr lang="ru-RU" sz="1100" b="1" dirty="0" smtClean="0"/>
                        <a:t>215</a:t>
                      </a:r>
                      <a:r>
                        <a:rPr lang="ru-RU" sz="1100" b="1" baseline="0" dirty="0" smtClean="0"/>
                        <a:t> 723</a:t>
                      </a:r>
                      <a:endParaRPr lang="ru-RU" sz="1100" b="1" dirty="0"/>
                    </a:p>
                  </a:txBody>
                  <a:tcPr/>
                </a:tc>
                <a:tc>
                  <a:txBody>
                    <a:bodyPr/>
                    <a:lstStyle/>
                    <a:p>
                      <a:pPr algn="l"/>
                      <a:r>
                        <a:rPr lang="ru-RU" sz="1100" b="1" dirty="0" smtClean="0"/>
                        <a:t>243 034</a:t>
                      </a:r>
                      <a:endParaRPr lang="ru-RU" sz="1100" b="1" dirty="0"/>
                    </a:p>
                  </a:txBody>
                  <a:tcPr/>
                </a:tc>
                <a:tc>
                  <a:txBody>
                    <a:bodyPr/>
                    <a:lstStyle/>
                    <a:p>
                      <a:r>
                        <a:rPr lang="ru-RU" sz="1100" b="1" dirty="0" smtClean="0"/>
                        <a:t>272 267</a:t>
                      </a:r>
                      <a:endParaRPr lang="ru-RU" sz="1100" b="1" dirty="0"/>
                    </a:p>
                  </a:txBody>
                  <a:tcPr/>
                </a:tc>
                <a:extLst>
                  <a:ext uri="{0D108BD9-81ED-4DB2-BD59-A6C34878D82A}">
                    <a16:rowId xmlns="" xmlns:a16="http://schemas.microsoft.com/office/drawing/2014/main" val="10001"/>
                  </a:ext>
                </a:extLst>
              </a:tr>
              <a:tr h="362609">
                <a:tc>
                  <a:txBody>
                    <a:bodyPr/>
                    <a:lstStyle/>
                    <a:p>
                      <a:r>
                        <a:rPr lang="ru-RU" sz="1100" dirty="0"/>
                        <a:t>Функционирование высшего должностного лица  МО</a:t>
                      </a:r>
                    </a:p>
                  </a:txBody>
                  <a:tcPr/>
                </a:tc>
                <a:tc>
                  <a:txBody>
                    <a:bodyPr/>
                    <a:lstStyle/>
                    <a:p>
                      <a:r>
                        <a:rPr lang="ru-RU" sz="1100" dirty="0"/>
                        <a:t>01</a:t>
                      </a:r>
                    </a:p>
                  </a:txBody>
                  <a:tcPr/>
                </a:tc>
                <a:tc>
                  <a:txBody>
                    <a:bodyPr/>
                    <a:lstStyle/>
                    <a:p>
                      <a:r>
                        <a:rPr lang="ru-RU" sz="1100" dirty="0"/>
                        <a:t>02</a:t>
                      </a:r>
                    </a:p>
                  </a:txBody>
                  <a:tcPr/>
                </a:tc>
                <a:tc>
                  <a:txBody>
                    <a:bodyPr/>
                    <a:lstStyle/>
                    <a:p>
                      <a:r>
                        <a:rPr lang="ru-RU" sz="1100" dirty="0" smtClean="0"/>
                        <a:t>2</a:t>
                      </a:r>
                      <a:r>
                        <a:rPr lang="ru-RU" sz="1100" baseline="0" dirty="0" smtClean="0"/>
                        <a:t> 039</a:t>
                      </a:r>
                      <a:endParaRPr lang="ru-RU" sz="1100" dirty="0"/>
                    </a:p>
                  </a:txBody>
                  <a:tcPr/>
                </a:tc>
                <a:tc>
                  <a:txBody>
                    <a:bodyPr/>
                    <a:lstStyle/>
                    <a:p>
                      <a:r>
                        <a:rPr lang="ru-RU" sz="1100" dirty="0" smtClean="0"/>
                        <a:t>2</a:t>
                      </a:r>
                      <a:r>
                        <a:rPr lang="ru-RU" sz="1100" baseline="0" dirty="0" smtClean="0"/>
                        <a:t> 335</a:t>
                      </a:r>
                      <a:endParaRPr lang="ru-RU" sz="1100" dirty="0"/>
                    </a:p>
                  </a:txBody>
                  <a:tcPr/>
                </a:tc>
                <a:tc>
                  <a:txBody>
                    <a:bodyPr/>
                    <a:lstStyle/>
                    <a:p>
                      <a:r>
                        <a:rPr lang="ru-RU" sz="1100" dirty="0" smtClean="0"/>
                        <a:t>2</a:t>
                      </a:r>
                      <a:r>
                        <a:rPr lang="ru-RU" sz="1100" baseline="0" dirty="0" smtClean="0"/>
                        <a:t> 474</a:t>
                      </a:r>
                      <a:endParaRPr lang="ru-RU" sz="1100" dirty="0"/>
                    </a:p>
                  </a:txBody>
                  <a:tcPr/>
                </a:tc>
                <a:extLst>
                  <a:ext uri="{0D108BD9-81ED-4DB2-BD59-A6C34878D82A}">
                    <a16:rowId xmlns="" xmlns:a16="http://schemas.microsoft.com/office/drawing/2014/main" val="10002"/>
                  </a:ext>
                </a:extLst>
              </a:tr>
              <a:tr h="357471">
                <a:tc>
                  <a:txBody>
                    <a:bodyPr/>
                    <a:lstStyle/>
                    <a:p>
                      <a:r>
                        <a:rPr lang="ru-RU" sz="1100" dirty="0" err="1"/>
                        <a:t>Функц-ние</a:t>
                      </a:r>
                      <a:r>
                        <a:rPr lang="ru-RU" sz="1100" dirty="0"/>
                        <a:t> законодательных</a:t>
                      </a:r>
                      <a:r>
                        <a:rPr lang="ru-RU" sz="1100" baseline="0" dirty="0"/>
                        <a:t> (представительных)</a:t>
                      </a:r>
                      <a:r>
                        <a:rPr lang="ru-RU" sz="1100" dirty="0"/>
                        <a:t>лиц МО</a:t>
                      </a:r>
                    </a:p>
                    <a:p>
                      <a:endParaRPr lang="ru-RU" sz="1100" dirty="0"/>
                    </a:p>
                  </a:txBody>
                  <a:tcPr/>
                </a:tc>
                <a:tc>
                  <a:txBody>
                    <a:bodyPr/>
                    <a:lstStyle/>
                    <a:p>
                      <a:r>
                        <a:rPr lang="ru-RU" sz="1100" dirty="0"/>
                        <a:t>01</a:t>
                      </a:r>
                    </a:p>
                  </a:txBody>
                  <a:tcPr/>
                </a:tc>
                <a:tc>
                  <a:txBody>
                    <a:bodyPr/>
                    <a:lstStyle/>
                    <a:p>
                      <a:r>
                        <a:rPr lang="ru-RU" sz="1100" dirty="0"/>
                        <a:t>03</a:t>
                      </a:r>
                    </a:p>
                    <a:p>
                      <a:endParaRPr lang="ru-RU" sz="1100" dirty="0"/>
                    </a:p>
                  </a:txBody>
                  <a:tcPr/>
                </a:tc>
                <a:tc>
                  <a:txBody>
                    <a:bodyPr/>
                    <a:lstStyle/>
                    <a:p>
                      <a:r>
                        <a:rPr lang="ru-RU" sz="1100" dirty="0" smtClean="0"/>
                        <a:t>9</a:t>
                      </a:r>
                      <a:r>
                        <a:rPr lang="ru-RU" sz="1100" baseline="0" dirty="0" smtClean="0"/>
                        <a:t> 323</a:t>
                      </a:r>
                      <a:endParaRPr lang="ru-RU" sz="1100" dirty="0"/>
                    </a:p>
                  </a:txBody>
                  <a:tcPr/>
                </a:tc>
                <a:tc>
                  <a:txBody>
                    <a:bodyPr/>
                    <a:lstStyle/>
                    <a:p>
                      <a:pPr algn="l"/>
                      <a:r>
                        <a:rPr lang="ru-RU" sz="1100" b="0" dirty="0" smtClean="0"/>
                        <a:t>9 363</a:t>
                      </a:r>
                      <a:endParaRPr lang="ru-RU" sz="1100" b="0" dirty="0"/>
                    </a:p>
                  </a:txBody>
                  <a:tcPr/>
                </a:tc>
                <a:tc>
                  <a:txBody>
                    <a:bodyPr/>
                    <a:lstStyle/>
                    <a:p>
                      <a:pPr algn="l"/>
                      <a:r>
                        <a:rPr lang="ru-RU" sz="1100" b="0" dirty="0" smtClean="0"/>
                        <a:t>9 737</a:t>
                      </a:r>
                      <a:endParaRPr lang="ru-RU" sz="1100" b="0" dirty="0"/>
                    </a:p>
                  </a:txBody>
                  <a:tcPr/>
                </a:tc>
                <a:extLst>
                  <a:ext uri="{0D108BD9-81ED-4DB2-BD59-A6C34878D82A}">
                    <a16:rowId xmlns="" xmlns:a16="http://schemas.microsoft.com/office/drawing/2014/main" val="10003"/>
                  </a:ext>
                </a:extLst>
              </a:tr>
              <a:tr h="260311">
                <a:tc>
                  <a:txBody>
                    <a:bodyPr/>
                    <a:lstStyle/>
                    <a:p>
                      <a:r>
                        <a:rPr lang="ru-RU" sz="1100" dirty="0"/>
                        <a:t>Функционирование органов местной администрации</a:t>
                      </a:r>
                    </a:p>
                  </a:txBody>
                  <a:tcPr/>
                </a:tc>
                <a:tc>
                  <a:txBody>
                    <a:bodyPr/>
                    <a:lstStyle/>
                    <a:p>
                      <a:r>
                        <a:rPr lang="ru-RU" sz="1100" dirty="0"/>
                        <a:t>01</a:t>
                      </a:r>
                    </a:p>
                  </a:txBody>
                  <a:tcPr/>
                </a:tc>
                <a:tc>
                  <a:txBody>
                    <a:bodyPr/>
                    <a:lstStyle/>
                    <a:p>
                      <a:r>
                        <a:rPr lang="ru-RU" sz="1100" dirty="0"/>
                        <a:t>04</a:t>
                      </a:r>
                    </a:p>
                  </a:txBody>
                  <a:tcPr/>
                </a:tc>
                <a:tc>
                  <a:txBody>
                    <a:bodyPr/>
                    <a:lstStyle/>
                    <a:p>
                      <a:r>
                        <a:rPr lang="ru-RU" sz="1100" dirty="0" smtClean="0"/>
                        <a:t>86</a:t>
                      </a:r>
                      <a:r>
                        <a:rPr lang="ru-RU" sz="1100" baseline="0" dirty="0" smtClean="0"/>
                        <a:t> 033</a:t>
                      </a:r>
                      <a:endParaRPr lang="ru-RU" sz="1100" dirty="0"/>
                    </a:p>
                  </a:txBody>
                  <a:tcPr/>
                </a:tc>
                <a:tc>
                  <a:txBody>
                    <a:bodyPr/>
                    <a:lstStyle/>
                    <a:p>
                      <a:r>
                        <a:rPr lang="ru-RU" sz="1100" dirty="0" smtClean="0"/>
                        <a:t>80 845</a:t>
                      </a:r>
                      <a:endParaRPr lang="ru-RU" sz="1100" dirty="0"/>
                    </a:p>
                  </a:txBody>
                  <a:tcPr/>
                </a:tc>
                <a:tc>
                  <a:txBody>
                    <a:bodyPr/>
                    <a:lstStyle/>
                    <a:p>
                      <a:r>
                        <a:rPr lang="ru-RU" sz="1100" dirty="0" smtClean="0"/>
                        <a:t>80 784</a:t>
                      </a:r>
                      <a:endParaRPr lang="ru-RU" sz="1100" dirty="0"/>
                    </a:p>
                  </a:txBody>
                  <a:tcPr/>
                </a:tc>
                <a:extLst>
                  <a:ext uri="{0D108BD9-81ED-4DB2-BD59-A6C34878D82A}">
                    <a16:rowId xmlns="" xmlns:a16="http://schemas.microsoft.com/office/drawing/2014/main" val="10004"/>
                  </a:ext>
                </a:extLst>
              </a:tr>
              <a:tr h="482888">
                <a:tc>
                  <a:txBody>
                    <a:bodyPr/>
                    <a:lstStyle/>
                    <a:p>
                      <a:r>
                        <a:rPr lang="ru-RU" sz="1100" dirty="0"/>
                        <a:t>Обеспечение</a:t>
                      </a:r>
                      <a:r>
                        <a:rPr lang="ru-RU" sz="1100" baseline="0" dirty="0"/>
                        <a:t> деятельности финансовых, налоговых и таможенных органов и органов надзора</a:t>
                      </a:r>
                      <a:endParaRPr lang="ru-RU" sz="1100" dirty="0"/>
                    </a:p>
                  </a:txBody>
                  <a:tcPr/>
                </a:tc>
                <a:tc>
                  <a:txBody>
                    <a:bodyPr/>
                    <a:lstStyle/>
                    <a:p>
                      <a:r>
                        <a:rPr lang="ru-RU" sz="1100" dirty="0"/>
                        <a:t>01</a:t>
                      </a:r>
                    </a:p>
                  </a:txBody>
                  <a:tcPr/>
                </a:tc>
                <a:tc>
                  <a:txBody>
                    <a:bodyPr/>
                    <a:lstStyle/>
                    <a:p>
                      <a:r>
                        <a:rPr lang="ru-RU" sz="1100" dirty="0"/>
                        <a:t>06</a:t>
                      </a:r>
                    </a:p>
                  </a:txBody>
                  <a:tcPr/>
                </a:tc>
                <a:tc>
                  <a:txBody>
                    <a:bodyPr/>
                    <a:lstStyle/>
                    <a:p>
                      <a:r>
                        <a:rPr lang="ru-RU" sz="1100" dirty="0" smtClean="0"/>
                        <a:t>28</a:t>
                      </a:r>
                      <a:r>
                        <a:rPr lang="ru-RU" sz="1100" baseline="0" dirty="0" smtClean="0"/>
                        <a:t> 749</a:t>
                      </a:r>
                      <a:endParaRPr lang="ru-RU" sz="1100" dirty="0"/>
                    </a:p>
                  </a:txBody>
                  <a:tcPr/>
                </a:tc>
                <a:tc>
                  <a:txBody>
                    <a:bodyPr/>
                    <a:lstStyle/>
                    <a:p>
                      <a:pPr algn="l"/>
                      <a:r>
                        <a:rPr lang="ru-RU" sz="1100" b="0" dirty="0" smtClean="0"/>
                        <a:t>28 990</a:t>
                      </a:r>
                      <a:endParaRPr lang="ru-RU" sz="1100" b="0" dirty="0"/>
                    </a:p>
                  </a:txBody>
                  <a:tcPr/>
                </a:tc>
                <a:tc>
                  <a:txBody>
                    <a:bodyPr/>
                    <a:lstStyle/>
                    <a:p>
                      <a:pPr algn="l"/>
                      <a:r>
                        <a:rPr lang="ru-RU" sz="1100" b="0" dirty="0" smtClean="0"/>
                        <a:t>30 673</a:t>
                      </a:r>
                      <a:endParaRPr lang="ru-RU" sz="1100" b="0" dirty="0"/>
                    </a:p>
                  </a:txBody>
                  <a:tcPr/>
                </a:tc>
                <a:extLst>
                  <a:ext uri="{0D108BD9-81ED-4DB2-BD59-A6C34878D82A}">
                    <a16:rowId xmlns="" xmlns:a16="http://schemas.microsoft.com/office/drawing/2014/main" val="10005"/>
                  </a:ext>
                </a:extLst>
              </a:tr>
              <a:tr h="309511">
                <a:tc>
                  <a:txBody>
                    <a:bodyPr/>
                    <a:lstStyle/>
                    <a:p>
                      <a:r>
                        <a:rPr lang="ru-RU" sz="1100" dirty="0" smtClean="0"/>
                        <a:t>Обеспечение проведения выборов и референдумов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100</a:t>
                      </a:r>
                      <a:endParaRPr lang="ru-RU" sz="1100" dirty="0"/>
                    </a:p>
                  </a:txBody>
                  <a:tcPr/>
                </a:tc>
                <a:tc>
                  <a:txBody>
                    <a:bodyPr/>
                    <a:lstStyle/>
                    <a:p>
                      <a:r>
                        <a:rPr lang="ru-RU" sz="1100" dirty="0" smtClean="0"/>
                        <a:t>100</a:t>
                      </a:r>
                      <a:endParaRPr lang="ru-RU" sz="1100" dirty="0"/>
                    </a:p>
                  </a:txBody>
                  <a:tcPr/>
                </a:tc>
                <a:tc>
                  <a:txBody>
                    <a:bodyPr/>
                    <a:lstStyle/>
                    <a:p>
                      <a:r>
                        <a:rPr lang="ru-RU" sz="1100" dirty="0" smtClean="0"/>
                        <a:t>100</a:t>
                      </a:r>
                      <a:endParaRPr lang="ru-RU" sz="1100" dirty="0"/>
                    </a:p>
                  </a:txBody>
                  <a:tcPr/>
                </a:tc>
              </a:tr>
              <a:tr h="309511">
                <a:tc>
                  <a:txBody>
                    <a:bodyPr/>
                    <a:lstStyle/>
                    <a:p>
                      <a:r>
                        <a:rPr lang="ru-RU" sz="1100" dirty="0"/>
                        <a:t>Резервные</a:t>
                      </a:r>
                      <a:r>
                        <a:rPr lang="ru-RU" sz="1100" baseline="0" dirty="0"/>
                        <a:t> фонды</a:t>
                      </a:r>
                      <a:endParaRPr lang="ru-RU" sz="1100" dirty="0"/>
                    </a:p>
                  </a:txBody>
                  <a:tcPr/>
                </a:tc>
                <a:tc>
                  <a:txBody>
                    <a:bodyPr/>
                    <a:lstStyle/>
                    <a:p>
                      <a:r>
                        <a:rPr lang="ru-RU" sz="1100" dirty="0"/>
                        <a:t>01</a:t>
                      </a:r>
                    </a:p>
                  </a:txBody>
                  <a:tcPr/>
                </a:tc>
                <a:tc>
                  <a:txBody>
                    <a:bodyPr/>
                    <a:lstStyle/>
                    <a:p>
                      <a:r>
                        <a:rPr lang="ru-RU" sz="1100" dirty="0"/>
                        <a:t>11</a:t>
                      </a:r>
                    </a:p>
                  </a:txBody>
                  <a:tcPr/>
                </a:tc>
                <a:tc>
                  <a:txBody>
                    <a:bodyPr/>
                    <a:lstStyle/>
                    <a:p>
                      <a:r>
                        <a:rPr lang="ru-RU" sz="1100" dirty="0" smtClean="0"/>
                        <a:t>20 000</a:t>
                      </a:r>
                      <a:endParaRPr lang="ru-RU" sz="1100" dirty="0"/>
                    </a:p>
                  </a:txBody>
                  <a:tcPr/>
                </a:tc>
                <a:tc>
                  <a:txBody>
                    <a:bodyPr/>
                    <a:lstStyle/>
                    <a:p>
                      <a:r>
                        <a:rPr lang="ru-RU" sz="1100" dirty="0" smtClean="0"/>
                        <a:t>20 000</a:t>
                      </a:r>
                      <a:endParaRPr lang="ru-RU" sz="1100" dirty="0"/>
                    </a:p>
                  </a:txBody>
                  <a:tcPr/>
                </a:tc>
                <a:tc>
                  <a:txBody>
                    <a:bodyPr/>
                    <a:lstStyle/>
                    <a:p>
                      <a:r>
                        <a:rPr lang="ru-RU" sz="1100" dirty="0" smtClean="0"/>
                        <a:t>10 000</a:t>
                      </a:r>
                      <a:endParaRPr lang="ru-RU" sz="1100" dirty="0"/>
                    </a:p>
                  </a:txBody>
                  <a:tcPr/>
                </a:tc>
                <a:extLst>
                  <a:ext uri="{0D108BD9-81ED-4DB2-BD59-A6C34878D82A}">
                    <a16:rowId xmlns="" xmlns:a16="http://schemas.microsoft.com/office/drawing/2014/main" val="10006"/>
                  </a:ext>
                </a:extLst>
              </a:tr>
              <a:tr h="362609">
                <a:tc>
                  <a:txBody>
                    <a:bodyPr/>
                    <a:lstStyle/>
                    <a:p>
                      <a:r>
                        <a:rPr lang="ru-RU" sz="1100" dirty="0"/>
                        <a:t>Другие общегосударственные вопросы</a:t>
                      </a:r>
                    </a:p>
                  </a:txBody>
                  <a:tcPr/>
                </a:tc>
                <a:tc>
                  <a:txBody>
                    <a:bodyPr/>
                    <a:lstStyle/>
                    <a:p>
                      <a:r>
                        <a:rPr lang="ru-RU" sz="1100" dirty="0"/>
                        <a:t>01</a:t>
                      </a:r>
                    </a:p>
                  </a:txBody>
                  <a:tcPr/>
                </a:tc>
                <a:tc>
                  <a:txBody>
                    <a:bodyPr/>
                    <a:lstStyle/>
                    <a:p>
                      <a:r>
                        <a:rPr lang="ru-RU" sz="1100" dirty="0"/>
                        <a:t>13</a:t>
                      </a:r>
                    </a:p>
                  </a:txBody>
                  <a:tcPr/>
                </a:tc>
                <a:tc>
                  <a:txBody>
                    <a:bodyPr/>
                    <a:lstStyle/>
                    <a:p>
                      <a:r>
                        <a:rPr lang="ru-RU" sz="1100" dirty="0" smtClean="0"/>
                        <a:t>69</a:t>
                      </a:r>
                      <a:r>
                        <a:rPr lang="ru-RU" sz="1100" baseline="0" dirty="0" smtClean="0"/>
                        <a:t> 479</a:t>
                      </a:r>
                      <a:endParaRPr lang="ru-RU" sz="1100" dirty="0"/>
                    </a:p>
                  </a:txBody>
                  <a:tcPr/>
                </a:tc>
                <a:tc>
                  <a:txBody>
                    <a:bodyPr/>
                    <a:lstStyle/>
                    <a:p>
                      <a:pPr algn="l"/>
                      <a:r>
                        <a:rPr lang="ru-RU" sz="1100" dirty="0" smtClean="0"/>
                        <a:t>101 401</a:t>
                      </a:r>
                      <a:endParaRPr lang="ru-RU" sz="1100" dirty="0"/>
                    </a:p>
                  </a:txBody>
                  <a:tcPr/>
                </a:tc>
                <a:tc>
                  <a:txBody>
                    <a:bodyPr/>
                    <a:lstStyle/>
                    <a:p>
                      <a:r>
                        <a:rPr lang="ru-RU" sz="1100" b="0" dirty="0" smtClean="0"/>
                        <a:t>138499</a:t>
                      </a:r>
                      <a:endParaRPr lang="ru-RU" sz="1100" b="0" dirty="0"/>
                    </a:p>
                  </a:txBody>
                  <a:tcPr/>
                </a:tc>
                <a:extLst>
                  <a:ext uri="{0D108BD9-81ED-4DB2-BD59-A6C34878D82A}">
                    <a16:rowId xmlns="" xmlns:a16="http://schemas.microsoft.com/office/drawing/2014/main" val="10007"/>
                  </a:ext>
                </a:extLst>
              </a:tr>
              <a:tr h="318852">
                <a:tc>
                  <a:txBody>
                    <a:bodyPr/>
                    <a:lstStyle/>
                    <a:p>
                      <a:r>
                        <a:rPr lang="ru-RU" sz="1100" b="1" dirty="0"/>
                        <a:t>НАЦИОНАЛЬНАЯ ЭКОНОМИКА</a:t>
                      </a:r>
                    </a:p>
                  </a:txBody>
                  <a:tcPr/>
                </a:tc>
                <a:tc>
                  <a:txBody>
                    <a:bodyPr/>
                    <a:lstStyle/>
                    <a:p>
                      <a:r>
                        <a:rPr lang="ru-RU" sz="1100" b="1" dirty="0"/>
                        <a:t>04</a:t>
                      </a:r>
                    </a:p>
                  </a:txBody>
                  <a:tcPr/>
                </a:tc>
                <a:tc>
                  <a:txBody>
                    <a:bodyPr/>
                    <a:lstStyle/>
                    <a:p>
                      <a:r>
                        <a:rPr lang="ru-RU" sz="1100" b="1" dirty="0"/>
                        <a:t>00</a:t>
                      </a:r>
                    </a:p>
                  </a:txBody>
                  <a:tcPr/>
                </a:tc>
                <a:tc>
                  <a:txBody>
                    <a:bodyPr/>
                    <a:lstStyle/>
                    <a:p>
                      <a:r>
                        <a:rPr lang="ru-RU" sz="1100" b="1" dirty="0" smtClean="0"/>
                        <a:t>282 110</a:t>
                      </a:r>
                      <a:endParaRPr lang="ru-RU" sz="1100" b="1" dirty="0"/>
                    </a:p>
                  </a:txBody>
                  <a:tcPr/>
                </a:tc>
                <a:tc>
                  <a:txBody>
                    <a:bodyPr/>
                    <a:lstStyle/>
                    <a:p>
                      <a:r>
                        <a:rPr lang="ru-RU" sz="1100" b="1" dirty="0" smtClean="0"/>
                        <a:t>118</a:t>
                      </a:r>
                      <a:r>
                        <a:rPr lang="ru-RU" sz="1100" b="1" baseline="0" dirty="0" smtClean="0"/>
                        <a:t> 462</a:t>
                      </a:r>
                      <a:endParaRPr lang="ru-RU" sz="1100" b="1" dirty="0"/>
                    </a:p>
                  </a:txBody>
                  <a:tcPr/>
                </a:tc>
                <a:tc>
                  <a:txBody>
                    <a:bodyPr/>
                    <a:lstStyle/>
                    <a:p>
                      <a:r>
                        <a:rPr lang="ru-RU" sz="1100" b="1" dirty="0" smtClean="0"/>
                        <a:t>118</a:t>
                      </a:r>
                      <a:r>
                        <a:rPr lang="ru-RU" sz="1100" b="1" baseline="0" dirty="0" smtClean="0"/>
                        <a:t> 703</a:t>
                      </a:r>
                      <a:endParaRPr lang="ru-RU" sz="1100" b="1" dirty="0"/>
                    </a:p>
                  </a:txBody>
                  <a:tcPr/>
                </a:tc>
                <a:extLst>
                  <a:ext uri="{0D108BD9-81ED-4DB2-BD59-A6C34878D82A}">
                    <a16:rowId xmlns="" xmlns:a16="http://schemas.microsoft.com/office/drawing/2014/main" val="10008"/>
                  </a:ext>
                </a:extLst>
              </a:tr>
              <a:tr h="289733">
                <a:tc>
                  <a:txBody>
                    <a:bodyPr/>
                    <a:lstStyle/>
                    <a:p>
                      <a:r>
                        <a:rPr lang="ru-RU" sz="1100" dirty="0"/>
                        <a:t>Сельское хозяйство и рыболовство</a:t>
                      </a:r>
                    </a:p>
                  </a:txBody>
                  <a:tcPr/>
                </a:tc>
                <a:tc>
                  <a:txBody>
                    <a:bodyPr/>
                    <a:lstStyle/>
                    <a:p>
                      <a:r>
                        <a:rPr lang="ru-RU" sz="1100" dirty="0"/>
                        <a:t>04</a:t>
                      </a:r>
                    </a:p>
                  </a:txBody>
                  <a:tcPr/>
                </a:tc>
                <a:tc>
                  <a:txBody>
                    <a:bodyPr/>
                    <a:lstStyle/>
                    <a:p>
                      <a:r>
                        <a:rPr lang="ru-RU" sz="1100" dirty="0"/>
                        <a:t>05</a:t>
                      </a:r>
                    </a:p>
                  </a:txBody>
                  <a:tcPr/>
                </a:tc>
                <a:tc>
                  <a:txBody>
                    <a:bodyPr/>
                    <a:lstStyle/>
                    <a:p>
                      <a:r>
                        <a:rPr lang="ru-RU" sz="1100" dirty="0" smtClean="0"/>
                        <a:t>14 879</a:t>
                      </a:r>
                      <a:endParaRPr lang="ru-RU" sz="1100" dirty="0"/>
                    </a:p>
                  </a:txBody>
                  <a:tcPr/>
                </a:tc>
                <a:tc>
                  <a:txBody>
                    <a:bodyPr/>
                    <a:lstStyle/>
                    <a:p>
                      <a:r>
                        <a:rPr lang="ru-RU" sz="1100" dirty="0" smtClean="0"/>
                        <a:t>15 217</a:t>
                      </a:r>
                      <a:endParaRPr lang="ru-RU" sz="1100" dirty="0"/>
                    </a:p>
                  </a:txBody>
                  <a:tcPr/>
                </a:tc>
                <a:tc>
                  <a:txBody>
                    <a:bodyPr/>
                    <a:lstStyle/>
                    <a:p>
                      <a:r>
                        <a:rPr lang="ru-RU" sz="1100" dirty="0" smtClean="0"/>
                        <a:t>15 437</a:t>
                      </a:r>
                      <a:endParaRPr lang="ru-RU" sz="1100" dirty="0"/>
                    </a:p>
                  </a:txBody>
                  <a:tcPr/>
                </a:tc>
                <a:extLst>
                  <a:ext uri="{0D108BD9-81ED-4DB2-BD59-A6C34878D82A}">
                    <a16:rowId xmlns="" xmlns:a16="http://schemas.microsoft.com/office/drawing/2014/main" val="10009"/>
                  </a:ext>
                </a:extLst>
              </a:tr>
              <a:tr h="361465">
                <a:tc>
                  <a:txBody>
                    <a:bodyPr/>
                    <a:lstStyle/>
                    <a:p>
                      <a:r>
                        <a:rPr lang="ru-RU" sz="1100" dirty="0"/>
                        <a:t>Дорожное хозяйство</a:t>
                      </a:r>
                    </a:p>
                  </a:txBody>
                  <a:tcPr/>
                </a:tc>
                <a:tc>
                  <a:txBody>
                    <a:bodyPr/>
                    <a:lstStyle/>
                    <a:p>
                      <a:r>
                        <a:rPr lang="ru-RU" sz="1100" dirty="0"/>
                        <a:t>04</a:t>
                      </a:r>
                    </a:p>
                  </a:txBody>
                  <a:tcPr/>
                </a:tc>
                <a:tc>
                  <a:txBody>
                    <a:bodyPr/>
                    <a:lstStyle/>
                    <a:p>
                      <a:r>
                        <a:rPr lang="ru-RU" sz="1100" dirty="0"/>
                        <a:t>09</a:t>
                      </a:r>
                    </a:p>
                  </a:txBody>
                  <a:tcPr/>
                </a:tc>
                <a:tc>
                  <a:txBody>
                    <a:bodyPr/>
                    <a:lstStyle/>
                    <a:p>
                      <a:r>
                        <a:rPr lang="ru-RU" sz="1100" dirty="0" smtClean="0"/>
                        <a:t>263</a:t>
                      </a:r>
                      <a:r>
                        <a:rPr lang="ru-RU" sz="1100" baseline="0" dirty="0" smtClean="0"/>
                        <a:t> 411</a:t>
                      </a:r>
                      <a:endParaRPr lang="ru-RU" sz="1100" dirty="0"/>
                    </a:p>
                  </a:txBody>
                  <a:tcPr/>
                </a:tc>
                <a:tc>
                  <a:txBody>
                    <a:bodyPr/>
                    <a:lstStyle/>
                    <a:p>
                      <a:r>
                        <a:rPr lang="ru-RU" sz="1100" dirty="0" smtClean="0"/>
                        <a:t>100</a:t>
                      </a:r>
                      <a:r>
                        <a:rPr lang="ru-RU" sz="1100" baseline="0" dirty="0" smtClean="0"/>
                        <a:t> 225</a:t>
                      </a:r>
                      <a:endParaRPr lang="ru-RU" sz="1100" dirty="0"/>
                    </a:p>
                  </a:txBody>
                  <a:tcPr/>
                </a:tc>
                <a:tc>
                  <a:txBody>
                    <a:bodyPr/>
                    <a:lstStyle/>
                    <a:p>
                      <a:r>
                        <a:rPr lang="ru-RU" sz="1100" dirty="0" smtClean="0"/>
                        <a:t>100</a:t>
                      </a:r>
                      <a:r>
                        <a:rPr lang="ru-RU" sz="1100" baseline="0" dirty="0" smtClean="0"/>
                        <a:t> 246</a:t>
                      </a:r>
                      <a:endParaRPr lang="ru-RU" sz="1100" dirty="0"/>
                    </a:p>
                  </a:txBody>
                  <a:tcPr/>
                </a:tc>
                <a:extLst>
                  <a:ext uri="{0D108BD9-81ED-4DB2-BD59-A6C34878D82A}">
                    <a16:rowId xmlns="" xmlns:a16="http://schemas.microsoft.com/office/drawing/2014/main" val="10010"/>
                  </a:ext>
                </a:extLst>
              </a:tr>
              <a:tr h="361465">
                <a:tc>
                  <a:txBody>
                    <a:bodyPr/>
                    <a:lstStyle/>
                    <a:p>
                      <a:r>
                        <a:rPr lang="ru-RU" sz="1100" dirty="0"/>
                        <a:t>Другие</a:t>
                      </a:r>
                      <a:r>
                        <a:rPr lang="ru-RU" sz="1100" baseline="0" dirty="0"/>
                        <a:t> вопросы в области национальной экономики</a:t>
                      </a:r>
                      <a:endParaRPr lang="ru-RU" sz="1100" dirty="0"/>
                    </a:p>
                  </a:txBody>
                  <a:tcPr/>
                </a:tc>
                <a:tc>
                  <a:txBody>
                    <a:bodyPr/>
                    <a:lstStyle/>
                    <a:p>
                      <a:r>
                        <a:rPr lang="ru-RU" sz="1100" dirty="0"/>
                        <a:t>04</a:t>
                      </a:r>
                    </a:p>
                  </a:txBody>
                  <a:tcPr/>
                </a:tc>
                <a:tc>
                  <a:txBody>
                    <a:bodyPr/>
                    <a:lstStyle/>
                    <a:p>
                      <a:r>
                        <a:rPr lang="ru-RU" sz="1100" dirty="0"/>
                        <a:t>12</a:t>
                      </a:r>
                    </a:p>
                  </a:txBody>
                  <a:tcPr/>
                </a:tc>
                <a:tc>
                  <a:txBody>
                    <a:bodyPr/>
                    <a:lstStyle/>
                    <a:p>
                      <a:r>
                        <a:rPr lang="ru-RU" sz="1100" dirty="0" smtClean="0"/>
                        <a:t>3</a:t>
                      </a:r>
                      <a:r>
                        <a:rPr lang="ru-RU" sz="1100" baseline="0" dirty="0" smtClean="0"/>
                        <a:t> 820</a:t>
                      </a:r>
                      <a:endParaRPr lang="ru-RU" sz="1100" dirty="0"/>
                    </a:p>
                  </a:txBody>
                  <a:tcPr/>
                </a:tc>
                <a:tc>
                  <a:txBody>
                    <a:bodyPr/>
                    <a:lstStyle/>
                    <a:p>
                      <a:r>
                        <a:rPr lang="ru-RU" sz="1100" dirty="0" smtClean="0"/>
                        <a:t>3 020</a:t>
                      </a:r>
                      <a:endParaRPr lang="ru-RU" sz="1100" dirty="0"/>
                    </a:p>
                  </a:txBody>
                  <a:tcPr/>
                </a:tc>
                <a:tc>
                  <a:txBody>
                    <a:bodyPr/>
                    <a:lstStyle/>
                    <a:p>
                      <a:r>
                        <a:rPr lang="ru-RU" sz="1100" dirty="0" smtClean="0"/>
                        <a:t>3 020</a:t>
                      </a:r>
                      <a:endParaRPr lang="ru-RU" sz="1100" dirty="0"/>
                    </a:p>
                  </a:txBody>
                  <a:tcPr/>
                </a:tc>
                <a:extLst>
                  <a:ext uri="{0D108BD9-81ED-4DB2-BD59-A6C34878D82A}">
                    <a16:rowId xmlns="" xmlns:a16="http://schemas.microsoft.com/office/drawing/2014/main" val="10011"/>
                  </a:ext>
                </a:extLst>
              </a:tr>
              <a:tr h="361465">
                <a:tc>
                  <a:txBody>
                    <a:bodyPr/>
                    <a:lstStyle/>
                    <a:p>
                      <a:r>
                        <a:rPr lang="ru-RU" sz="1100" b="1" dirty="0"/>
                        <a:t>ЖИЛИЩНО-КОММУНАЛЬНОЕ ХОЗЯЙСТВО</a:t>
                      </a:r>
                    </a:p>
                  </a:txBody>
                  <a:tcPr/>
                </a:tc>
                <a:tc>
                  <a:txBody>
                    <a:bodyPr/>
                    <a:lstStyle/>
                    <a:p>
                      <a:r>
                        <a:rPr lang="ru-RU" sz="1100" b="1" dirty="0"/>
                        <a:t>05</a:t>
                      </a:r>
                    </a:p>
                  </a:txBody>
                  <a:tcPr/>
                </a:tc>
                <a:tc>
                  <a:txBody>
                    <a:bodyPr/>
                    <a:lstStyle/>
                    <a:p>
                      <a:r>
                        <a:rPr lang="ru-RU" sz="1100" b="1" dirty="0"/>
                        <a:t>00</a:t>
                      </a:r>
                    </a:p>
                  </a:txBody>
                  <a:tcPr/>
                </a:tc>
                <a:tc>
                  <a:txBody>
                    <a:bodyPr/>
                    <a:lstStyle/>
                    <a:p>
                      <a:r>
                        <a:rPr lang="ru-RU" sz="1100" b="1" dirty="0" smtClean="0"/>
                        <a:t>63</a:t>
                      </a:r>
                      <a:r>
                        <a:rPr lang="ru-RU" sz="1100" b="1" baseline="0" dirty="0" smtClean="0"/>
                        <a:t> 413</a:t>
                      </a:r>
                      <a:endParaRPr lang="ru-RU" sz="1100" b="1" dirty="0"/>
                    </a:p>
                  </a:txBody>
                  <a:tcPr/>
                </a:tc>
                <a:tc>
                  <a:txBody>
                    <a:bodyPr/>
                    <a:lstStyle/>
                    <a:p>
                      <a:r>
                        <a:rPr lang="ru-RU" sz="1100" b="1" dirty="0" smtClean="0"/>
                        <a:t>89</a:t>
                      </a:r>
                      <a:r>
                        <a:rPr lang="ru-RU" sz="1100" b="1" baseline="0" dirty="0" smtClean="0"/>
                        <a:t> 171</a:t>
                      </a:r>
                      <a:endParaRPr lang="ru-RU" sz="1100" b="1" dirty="0"/>
                    </a:p>
                  </a:txBody>
                  <a:tcPr/>
                </a:tc>
                <a:tc>
                  <a:txBody>
                    <a:bodyPr/>
                    <a:lstStyle/>
                    <a:p>
                      <a:r>
                        <a:rPr lang="ru-RU" sz="1100" b="1" dirty="0" smtClean="0"/>
                        <a:t>91 709</a:t>
                      </a:r>
                      <a:endParaRPr lang="ru-RU" sz="1100" b="1" dirty="0"/>
                    </a:p>
                  </a:txBody>
                  <a:tcPr/>
                </a:tc>
                <a:extLst>
                  <a:ext uri="{0D108BD9-81ED-4DB2-BD59-A6C34878D82A}">
                    <a16:rowId xmlns="" xmlns:a16="http://schemas.microsoft.com/office/drawing/2014/main" val="10012"/>
                  </a:ext>
                </a:extLst>
              </a:tr>
              <a:tr h="361465">
                <a:tc>
                  <a:txBody>
                    <a:bodyPr/>
                    <a:lstStyle/>
                    <a:p>
                      <a:r>
                        <a:rPr lang="ru-RU" sz="1100" dirty="0" smtClean="0"/>
                        <a:t>Жилищное хозяйство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01</a:t>
                      </a:r>
                      <a:endParaRPr lang="ru-RU" sz="1100" dirty="0"/>
                    </a:p>
                  </a:txBody>
                  <a:tcPr/>
                </a:tc>
                <a:tc>
                  <a:txBody>
                    <a:bodyPr/>
                    <a:lstStyle/>
                    <a:p>
                      <a:r>
                        <a:rPr lang="ru-RU" sz="1100" dirty="0" smtClean="0"/>
                        <a:t>60 507</a:t>
                      </a:r>
                      <a:endParaRPr lang="ru-RU" sz="1100" dirty="0"/>
                    </a:p>
                  </a:txBody>
                  <a:tcPr/>
                </a:tc>
                <a:tc>
                  <a:txBody>
                    <a:bodyPr/>
                    <a:lstStyle/>
                    <a:p>
                      <a:r>
                        <a:rPr lang="ru-RU" sz="1100" dirty="0" smtClean="0"/>
                        <a:t>89 121</a:t>
                      </a:r>
                      <a:endParaRPr lang="ru-RU" sz="1100" dirty="0"/>
                    </a:p>
                  </a:txBody>
                  <a:tcPr/>
                </a:tc>
                <a:tc>
                  <a:txBody>
                    <a:bodyPr/>
                    <a:lstStyle/>
                    <a:p>
                      <a:r>
                        <a:rPr lang="ru-RU" sz="1100" dirty="0" smtClean="0"/>
                        <a:t>91</a:t>
                      </a:r>
                      <a:r>
                        <a:rPr lang="ru-RU" sz="1100" baseline="0" dirty="0" smtClean="0"/>
                        <a:t> 659</a:t>
                      </a:r>
                      <a:endParaRPr lang="ru-RU" sz="1100" dirty="0"/>
                    </a:p>
                  </a:txBody>
                  <a:tcPr/>
                </a:tc>
              </a:tr>
              <a:tr h="361465">
                <a:tc>
                  <a:txBody>
                    <a:bodyPr/>
                    <a:lstStyle/>
                    <a:p>
                      <a:r>
                        <a:rPr lang="ru-RU" sz="1100" dirty="0" smtClean="0"/>
                        <a:t>Коммунальное хозяйство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02</a:t>
                      </a:r>
                      <a:endParaRPr lang="ru-RU" sz="1100" dirty="0"/>
                    </a:p>
                  </a:txBody>
                  <a:tcPr/>
                </a:tc>
                <a:tc>
                  <a:txBody>
                    <a:bodyPr/>
                    <a:lstStyle/>
                    <a:p>
                      <a:r>
                        <a:rPr lang="ru-RU" sz="1100" dirty="0" smtClean="0"/>
                        <a:t>415</a:t>
                      </a:r>
                      <a:endParaRPr lang="ru-RU" sz="1100" dirty="0"/>
                    </a:p>
                  </a:txBody>
                  <a:tcPr/>
                </a:tc>
                <a:tc>
                  <a:txBody>
                    <a:bodyPr/>
                    <a:lstStyle/>
                    <a:p>
                      <a:r>
                        <a:rPr lang="ru-RU" sz="1100" dirty="0" smtClean="0"/>
                        <a:t>0</a:t>
                      </a:r>
                      <a:endParaRPr lang="ru-RU" sz="1100" dirty="0"/>
                    </a:p>
                  </a:txBody>
                  <a:tcPr/>
                </a:tc>
                <a:tc>
                  <a:txBody>
                    <a:bodyPr/>
                    <a:lstStyle/>
                    <a:p>
                      <a:r>
                        <a:rPr lang="ru-RU" sz="1100" dirty="0" smtClean="0"/>
                        <a:t>0</a:t>
                      </a:r>
                      <a:endParaRPr lang="ru-RU" sz="1100" dirty="0"/>
                    </a:p>
                  </a:txBody>
                  <a:tcPr/>
                </a:tc>
              </a:tr>
              <a:tr h="361465">
                <a:tc>
                  <a:txBody>
                    <a:bodyPr/>
                    <a:lstStyle/>
                    <a:p>
                      <a:r>
                        <a:rPr lang="ru-RU" sz="1100" dirty="0"/>
                        <a:t>Благоустройство</a:t>
                      </a:r>
                    </a:p>
                  </a:txBody>
                  <a:tcPr/>
                </a:tc>
                <a:tc>
                  <a:txBody>
                    <a:bodyPr/>
                    <a:lstStyle/>
                    <a:p>
                      <a:r>
                        <a:rPr lang="ru-RU" sz="1100" dirty="0"/>
                        <a:t>05</a:t>
                      </a:r>
                    </a:p>
                  </a:txBody>
                  <a:tcPr/>
                </a:tc>
                <a:tc>
                  <a:txBody>
                    <a:bodyPr/>
                    <a:lstStyle/>
                    <a:p>
                      <a:r>
                        <a:rPr lang="ru-RU" sz="1100" dirty="0"/>
                        <a:t>03</a:t>
                      </a:r>
                    </a:p>
                  </a:txBody>
                  <a:tcPr/>
                </a:tc>
                <a:tc>
                  <a:txBody>
                    <a:bodyPr/>
                    <a:lstStyle/>
                    <a:p>
                      <a:r>
                        <a:rPr lang="ru-RU" sz="1100" dirty="0" smtClean="0"/>
                        <a:t>2 491</a:t>
                      </a:r>
                      <a:endParaRPr lang="ru-RU" sz="1100" dirty="0"/>
                    </a:p>
                  </a:txBody>
                  <a:tcPr/>
                </a:tc>
                <a:tc>
                  <a:txBody>
                    <a:bodyPr/>
                    <a:lstStyle/>
                    <a:p>
                      <a:r>
                        <a:rPr lang="ru-RU" sz="1100" dirty="0" smtClean="0"/>
                        <a:t>50</a:t>
                      </a:r>
                      <a:endParaRPr lang="ru-RU" sz="1100" dirty="0"/>
                    </a:p>
                  </a:txBody>
                  <a:tcPr/>
                </a:tc>
                <a:tc>
                  <a:txBody>
                    <a:bodyPr/>
                    <a:lstStyle/>
                    <a:p>
                      <a:r>
                        <a:rPr lang="ru-RU" sz="1100" dirty="0" smtClean="0"/>
                        <a:t>50</a:t>
                      </a:r>
                      <a:endParaRPr lang="ru-RU" sz="1100" dirty="0"/>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3763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84610607"/>
              </p:ext>
            </p:extLst>
          </p:nvPr>
        </p:nvGraphicFramePr>
        <p:xfrm>
          <a:off x="107504" y="33214"/>
          <a:ext cx="8784976" cy="6751978"/>
        </p:xfrm>
        <a:graphic>
          <a:graphicData uri="http://schemas.openxmlformats.org/drawingml/2006/table">
            <a:tbl>
              <a:tblPr firstRow="1" bandRow="1">
                <a:tableStyleId>{5C22544A-7EE6-4342-B048-85BDC9FD1C3A}</a:tableStyleId>
              </a:tblPr>
              <a:tblGrid>
                <a:gridCol w="4824536">
                  <a:extLst>
                    <a:ext uri="{9D8B030D-6E8A-4147-A177-3AD203B41FA5}">
                      <a16:colId xmlns="" xmlns:a16="http://schemas.microsoft.com/office/drawing/2014/main" val="20000"/>
                    </a:ext>
                  </a:extLst>
                </a:gridCol>
                <a:gridCol w="720080">
                  <a:extLst>
                    <a:ext uri="{9D8B030D-6E8A-4147-A177-3AD203B41FA5}">
                      <a16:colId xmlns="" xmlns:a16="http://schemas.microsoft.com/office/drawing/2014/main" val="20001"/>
                    </a:ext>
                  </a:extLst>
                </a:gridCol>
                <a:gridCol w="656545">
                  <a:extLst>
                    <a:ext uri="{9D8B030D-6E8A-4147-A177-3AD203B41FA5}">
                      <a16:colId xmlns="" xmlns:a16="http://schemas.microsoft.com/office/drawing/2014/main" val="20002"/>
                    </a:ext>
                  </a:extLst>
                </a:gridCol>
                <a:gridCol w="855623">
                  <a:extLst>
                    <a:ext uri="{9D8B030D-6E8A-4147-A177-3AD203B41FA5}">
                      <a16:colId xmlns="" xmlns:a16="http://schemas.microsoft.com/office/drawing/2014/main" val="20003"/>
                    </a:ext>
                  </a:extLst>
                </a:gridCol>
                <a:gridCol w="878034">
                  <a:extLst>
                    <a:ext uri="{9D8B030D-6E8A-4147-A177-3AD203B41FA5}">
                      <a16:colId xmlns="" xmlns:a16="http://schemas.microsoft.com/office/drawing/2014/main" val="20004"/>
                    </a:ext>
                  </a:extLst>
                </a:gridCol>
                <a:gridCol w="850158">
                  <a:extLst>
                    <a:ext uri="{9D8B030D-6E8A-4147-A177-3AD203B41FA5}">
                      <a16:colId xmlns="" xmlns:a16="http://schemas.microsoft.com/office/drawing/2014/main" val="20005"/>
                    </a:ext>
                  </a:extLst>
                </a:gridCol>
              </a:tblGrid>
              <a:tr h="144016">
                <a:tc>
                  <a:txBody>
                    <a:bodyPr/>
                    <a:lstStyle/>
                    <a:p>
                      <a:pPr algn="ctr"/>
                      <a:r>
                        <a:rPr lang="ru-RU" sz="1000" dirty="0"/>
                        <a:t>Наименование</a:t>
                      </a:r>
                    </a:p>
                  </a:txBody>
                  <a:tcPr/>
                </a:tc>
                <a:tc>
                  <a:txBody>
                    <a:bodyPr/>
                    <a:lstStyle/>
                    <a:p>
                      <a:pPr algn="ctr"/>
                      <a:r>
                        <a:rPr lang="ru-RU" sz="1000" dirty="0"/>
                        <a:t>Раздел</a:t>
                      </a:r>
                    </a:p>
                  </a:txBody>
                  <a:tcPr/>
                </a:tc>
                <a:tc>
                  <a:txBody>
                    <a:bodyPr/>
                    <a:lstStyle/>
                    <a:p>
                      <a:pPr algn="ctr"/>
                      <a:r>
                        <a:rPr lang="ru-RU" sz="1000" dirty="0" err="1"/>
                        <a:t>Подр</a:t>
                      </a:r>
                      <a:r>
                        <a:rPr lang="ru-RU" sz="1000" dirty="0"/>
                        <a:t>.</a:t>
                      </a:r>
                    </a:p>
                  </a:txBody>
                  <a:tcPr/>
                </a:tc>
                <a:tc>
                  <a:txBody>
                    <a:bodyPr/>
                    <a:lstStyle/>
                    <a:p>
                      <a:pPr algn="ctr"/>
                      <a:r>
                        <a:rPr lang="ru-RU" sz="1000" dirty="0" smtClean="0"/>
                        <a:t>2024 </a:t>
                      </a:r>
                      <a:r>
                        <a:rPr lang="ru-RU" sz="1000" dirty="0"/>
                        <a:t>г.</a:t>
                      </a:r>
                    </a:p>
                  </a:txBody>
                  <a:tcPr/>
                </a:tc>
                <a:tc>
                  <a:txBody>
                    <a:bodyPr/>
                    <a:lstStyle/>
                    <a:p>
                      <a:pPr algn="ctr"/>
                      <a:r>
                        <a:rPr lang="ru-RU" sz="1000" dirty="0" smtClean="0"/>
                        <a:t>2025 </a:t>
                      </a:r>
                      <a:r>
                        <a:rPr lang="ru-RU" sz="1000" dirty="0"/>
                        <a:t>г.</a:t>
                      </a:r>
                    </a:p>
                  </a:txBody>
                  <a:tcPr/>
                </a:tc>
                <a:tc>
                  <a:txBody>
                    <a:bodyPr/>
                    <a:lstStyle/>
                    <a:p>
                      <a:pPr algn="ctr"/>
                      <a:r>
                        <a:rPr lang="ru-RU" sz="1000" dirty="0" smtClean="0"/>
                        <a:t>2026 </a:t>
                      </a:r>
                      <a:r>
                        <a:rPr lang="ru-RU" sz="1000" dirty="0"/>
                        <a:t>г.</a:t>
                      </a:r>
                    </a:p>
                  </a:txBody>
                  <a:tcPr/>
                </a:tc>
                <a:extLst>
                  <a:ext uri="{0D108BD9-81ED-4DB2-BD59-A6C34878D82A}">
                    <a16:rowId xmlns="" xmlns:a16="http://schemas.microsoft.com/office/drawing/2014/main" val="10000"/>
                  </a:ext>
                </a:extLst>
              </a:tr>
              <a:tr h="288032">
                <a:tc>
                  <a:txBody>
                    <a:bodyPr/>
                    <a:lstStyle/>
                    <a:p>
                      <a:r>
                        <a:rPr lang="ru-RU" sz="1000" b="1" dirty="0"/>
                        <a:t>ОБРАЗОВАНИЕ</a:t>
                      </a:r>
                    </a:p>
                  </a:txBody>
                  <a:tcPr/>
                </a:tc>
                <a:tc>
                  <a:txBody>
                    <a:bodyPr/>
                    <a:lstStyle/>
                    <a:p>
                      <a:r>
                        <a:rPr lang="ru-RU" sz="1000" b="1" dirty="0"/>
                        <a:t>07</a:t>
                      </a:r>
                    </a:p>
                  </a:txBody>
                  <a:tcPr/>
                </a:tc>
                <a:tc>
                  <a:txBody>
                    <a:bodyPr/>
                    <a:lstStyle/>
                    <a:p>
                      <a:r>
                        <a:rPr lang="ru-RU" sz="1000" b="1" dirty="0"/>
                        <a:t>00</a:t>
                      </a:r>
                    </a:p>
                  </a:txBody>
                  <a:tcPr/>
                </a:tc>
                <a:tc>
                  <a:txBody>
                    <a:bodyPr/>
                    <a:lstStyle/>
                    <a:p>
                      <a:r>
                        <a:rPr lang="ru-RU" sz="1000" b="1" dirty="0" smtClean="0"/>
                        <a:t>3 568 575</a:t>
                      </a:r>
                      <a:endParaRPr lang="ru-RU" sz="1000" b="1" dirty="0"/>
                    </a:p>
                  </a:txBody>
                  <a:tcPr/>
                </a:tc>
                <a:tc>
                  <a:txBody>
                    <a:bodyPr/>
                    <a:lstStyle/>
                    <a:p>
                      <a:pPr algn="l"/>
                      <a:r>
                        <a:rPr lang="ru-RU" sz="1000" b="1" dirty="0" smtClean="0"/>
                        <a:t>2 029 158</a:t>
                      </a:r>
                      <a:endParaRPr lang="ru-RU" sz="1000" b="1" dirty="0"/>
                    </a:p>
                  </a:txBody>
                  <a:tcPr/>
                </a:tc>
                <a:tc>
                  <a:txBody>
                    <a:bodyPr/>
                    <a:lstStyle/>
                    <a:p>
                      <a:pPr algn="l"/>
                      <a:r>
                        <a:rPr lang="ru-RU" sz="1000" b="1" dirty="0" smtClean="0"/>
                        <a:t>1 870 294</a:t>
                      </a:r>
                      <a:endParaRPr lang="ru-RU" sz="1000" b="1" dirty="0"/>
                    </a:p>
                  </a:txBody>
                  <a:tcPr/>
                </a:tc>
                <a:extLst>
                  <a:ext uri="{0D108BD9-81ED-4DB2-BD59-A6C34878D82A}">
                    <a16:rowId xmlns="" xmlns:a16="http://schemas.microsoft.com/office/drawing/2014/main" val="10001"/>
                  </a:ext>
                </a:extLst>
              </a:tr>
              <a:tr h="216024">
                <a:tc>
                  <a:txBody>
                    <a:bodyPr/>
                    <a:lstStyle/>
                    <a:p>
                      <a:r>
                        <a:rPr lang="ru-RU" sz="1000" b="0" dirty="0"/>
                        <a:t>Дошкольное</a:t>
                      </a:r>
                      <a:r>
                        <a:rPr lang="ru-RU" sz="1000" b="0" baseline="0" dirty="0"/>
                        <a:t> образование</a:t>
                      </a:r>
                      <a:endParaRPr lang="ru-RU" sz="1000" b="0" dirty="0"/>
                    </a:p>
                  </a:txBody>
                  <a:tcPr/>
                </a:tc>
                <a:tc>
                  <a:txBody>
                    <a:bodyPr/>
                    <a:lstStyle/>
                    <a:p>
                      <a:r>
                        <a:rPr lang="ru-RU" sz="1000" dirty="0"/>
                        <a:t>07</a:t>
                      </a:r>
                    </a:p>
                  </a:txBody>
                  <a:tcPr/>
                </a:tc>
                <a:tc>
                  <a:txBody>
                    <a:bodyPr/>
                    <a:lstStyle/>
                    <a:p>
                      <a:r>
                        <a:rPr lang="ru-RU" sz="1000" dirty="0"/>
                        <a:t>01</a:t>
                      </a:r>
                    </a:p>
                  </a:txBody>
                  <a:tcPr/>
                </a:tc>
                <a:tc>
                  <a:txBody>
                    <a:bodyPr/>
                    <a:lstStyle/>
                    <a:p>
                      <a:r>
                        <a:rPr lang="ru-RU" sz="1000" dirty="0" smtClean="0"/>
                        <a:t>677 709</a:t>
                      </a:r>
                      <a:endParaRPr lang="ru-RU" sz="1000" dirty="0"/>
                    </a:p>
                  </a:txBody>
                  <a:tcPr/>
                </a:tc>
                <a:tc>
                  <a:txBody>
                    <a:bodyPr/>
                    <a:lstStyle/>
                    <a:p>
                      <a:pPr algn="l"/>
                      <a:r>
                        <a:rPr lang="ru-RU" sz="1000" dirty="0" smtClean="0"/>
                        <a:t>554 468</a:t>
                      </a:r>
                      <a:endParaRPr lang="ru-RU" sz="1000" dirty="0"/>
                    </a:p>
                  </a:txBody>
                  <a:tcPr/>
                </a:tc>
                <a:tc>
                  <a:txBody>
                    <a:bodyPr/>
                    <a:lstStyle/>
                    <a:p>
                      <a:pPr algn="l"/>
                      <a:r>
                        <a:rPr lang="ru-RU" sz="1000" dirty="0" smtClean="0"/>
                        <a:t>570 585</a:t>
                      </a:r>
                      <a:endParaRPr lang="ru-RU" sz="1000" dirty="0"/>
                    </a:p>
                  </a:txBody>
                  <a:tcPr/>
                </a:tc>
                <a:extLst>
                  <a:ext uri="{0D108BD9-81ED-4DB2-BD59-A6C34878D82A}">
                    <a16:rowId xmlns="" xmlns:a16="http://schemas.microsoft.com/office/drawing/2014/main" val="10002"/>
                  </a:ext>
                </a:extLst>
              </a:tr>
              <a:tr h="244976">
                <a:tc>
                  <a:txBody>
                    <a:bodyPr/>
                    <a:lstStyle/>
                    <a:p>
                      <a:r>
                        <a:rPr lang="ru-RU" sz="1000" dirty="0"/>
                        <a:t>Общее образование</a:t>
                      </a:r>
                    </a:p>
                  </a:txBody>
                  <a:tcPr/>
                </a:tc>
                <a:tc>
                  <a:txBody>
                    <a:bodyPr/>
                    <a:lstStyle/>
                    <a:p>
                      <a:r>
                        <a:rPr lang="ru-RU" sz="1000" dirty="0"/>
                        <a:t>07</a:t>
                      </a:r>
                    </a:p>
                  </a:txBody>
                  <a:tcPr/>
                </a:tc>
                <a:tc>
                  <a:txBody>
                    <a:bodyPr/>
                    <a:lstStyle/>
                    <a:p>
                      <a:r>
                        <a:rPr lang="ru-RU" sz="1000" dirty="0"/>
                        <a:t>02</a:t>
                      </a:r>
                    </a:p>
                  </a:txBody>
                  <a:tcPr/>
                </a:tc>
                <a:tc>
                  <a:txBody>
                    <a:bodyPr/>
                    <a:lstStyle/>
                    <a:p>
                      <a:r>
                        <a:rPr lang="ru-RU" sz="1000" dirty="0" smtClean="0"/>
                        <a:t>2 802 301</a:t>
                      </a:r>
                      <a:endParaRPr lang="ru-RU" sz="1000" dirty="0"/>
                    </a:p>
                  </a:txBody>
                  <a:tcPr/>
                </a:tc>
                <a:tc>
                  <a:txBody>
                    <a:bodyPr/>
                    <a:lstStyle/>
                    <a:p>
                      <a:pPr algn="l"/>
                      <a:r>
                        <a:rPr lang="ru-RU" sz="1000" b="0" dirty="0" smtClean="0"/>
                        <a:t>1 393 096</a:t>
                      </a:r>
                      <a:endParaRPr lang="ru-RU" sz="1000" b="0" dirty="0"/>
                    </a:p>
                  </a:txBody>
                  <a:tcPr/>
                </a:tc>
                <a:tc>
                  <a:txBody>
                    <a:bodyPr/>
                    <a:lstStyle/>
                    <a:p>
                      <a:pPr algn="l"/>
                      <a:r>
                        <a:rPr lang="ru-RU" sz="1000" b="0" dirty="0" smtClean="0"/>
                        <a:t>1 213 388</a:t>
                      </a:r>
                      <a:endParaRPr lang="ru-RU" sz="1000" b="0" dirty="0"/>
                    </a:p>
                  </a:txBody>
                  <a:tcPr/>
                </a:tc>
                <a:extLst>
                  <a:ext uri="{0D108BD9-81ED-4DB2-BD59-A6C34878D82A}">
                    <a16:rowId xmlns="" xmlns:a16="http://schemas.microsoft.com/office/drawing/2014/main" val="10003"/>
                  </a:ext>
                </a:extLst>
              </a:tr>
              <a:tr h="201920">
                <a:tc>
                  <a:txBody>
                    <a:bodyPr/>
                    <a:lstStyle/>
                    <a:p>
                      <a:r>
                        <a:rPr lang="ru-RU" sz="1000" dirty="0"/>
                        <a:t>Дополнительное образование детей</a:t>
                      </a:r>
                    </a:p>
                  </a:txBody>
                  <a:tcPr/>
                </a:tc>
                <a:tc>
                  <a:txBody>
                    <a:bodyPr/>
                    <a:lstStyle/>
                    <a:p>
                      <a:r>
                        <a:rPr lang="ru-RU" sz="1000" dirty="0"/>
                        <a:t>07</a:t>
                      </a:r>
                    </a:p>
                  </a:txBody>
                  <a:tcPr/>
                </a:tc>
                <a:tc>
                  <a:txBody>
                    <a:bodyPr/>
                    <a:lstStyle/>
                    <a:p>
                      <a:r>
                        <a:rPr lang="ru-RU" sz="1000" dirty="0"/>
                        <a:t>03</a:t>
                      </a:r>
                    </a:p>
                  </a:txBody>
                  <a:tcPr/>
                </a:tc>
                <a:tc>
                  <a:txBody>
                    <a:bodyPr/>
                    <a:lstStyle/>
                    <a:p>
                      <a:r>
                        <a:rPr lang="ru-RU" sz="1000" dirty="0" smtClean="0"/>
                        <a:t>22 845</a:t>
                      </a:r>
                      <a:endParaRPr lang="ru-RU" sz="1000" dirty="0"/>
                    </a:p>
                  </a:txBody>
                  <a:tcPr/>
                </a:tc>
                <a:tc>
                  <a:txBody>
                    <a:bodyPr/>
                    <a:lstStyle/>
                    <a:p>
                      <a:r>
                        <a:rPr lang="ru-RU" sz="1000" dirty="0" smtClean="0"/>
                        <a:t>23 648</a:t>
                      </a:r>
                      <a:endParaRPr lang="ru-RU" sz="1000" dirty="0"/>
                    </a:p>
                  </a:txBody>
                  <a:tcPr/>
                </a:tc>
                <a:tc>
                  <a:txBody>
                    <a:bodyPr/>
                    <a:lstStyle/>
                    <a:p>
                      <a:r>
                        <a:rPr lang="ru-RU" sz="1000" dirty="0" smtClean="0"/>
                        <a:t>25 722</a:t>
                      </a:r>
                      <a:endParaRPr lang="ru-RU" sz="1000" dirty="0"/>
                    </a:p>
                  </a:txBody>
                  <a:tcPr/>
                </a:tc>
                <a:extLst>
                  <a:ext uri="{0D108BD9-81ED-4DB2-BD59-A6C34878D82A}">
                    <a16:rowId xmlns="" xmlns:a16="http://schemas.microsoft.com/office/drawing/2014/main" val="10004"/>
                  </a:ext>
                </a:extLst>
              </a:tr>
              <a:tr h="201920">
                <a:tc>
                  <a:txBody>
                    <a:bodyPr/>
                    <a:lstStyle/>
                    <a:p>
                      <a:r>
                        <a:rPr lang="ru-RU" sz="1000" dirty="0"/>
                        <a:t>Молодежная</a:t>
                      </a:r>
                      <a:r>
                        <a:rPr lang="ru-RU" sz="1000" baseline="0" dirty="0"/>
                        <a:t> политика и оздоровление детей</a:t>
                      </a:r>
                      <a:endParaRPr lang="ru-RU" sz="1000" dirty="0"/>
                    </a:p>
                  </a:txBody>
                  <a:tcPr/>
                </a:tc>
                <a:tc>
                  <a:txBody>
                    <a:bodyPr/>
                    <a:lstStyle/>
                    <a:p>
                      <a:r>
                        <a:rPr lang="ru-RU" sz="1000" dirty="0"/>
                        <a:t>07</a:t>
                      </a:r>
                    </a:p>
                  </a:txBody>
                  <a:tcPr/>
                </a:tc>
                <a:tc>
                  <a:txBody>
                    <a:bodyPr/>
                    <a:lstStyle/>
                    <a:p>
                      <a:r>
                        <a:rPr lang="ru-RU" sz="1000" dirty="0"/>
                        <a:t>07</a:t>
                      </a:r>
                    </a:p>
                  </a:txBody>
                  <a:tcPr/>
                </a:tc>
                <a:tc>
                  <a:txBody>
                    <a:bodyPr/>
                    <a:lstStyle/>
                    <a:p>
                      <a:r>
                        <a:rPr lang="ru-RU" sz="1000" dirty="0" smtClean="0"/>
                        <a:t>2 536</a:t>
                      </a:r>
                      <a:endParaRPr lang="ru-RU" sz="1000" dirty="0"/>
                    </a:p>
                  </a:txBody>
                  <a:tcPr/>
                </a:tc>
                <a:tc>
                  <a:txBody>
                    <a:bodyPr/>
                    <a:lstStyle/>
                    <a:p>
                      <a:r>
                        <a:rPr lang="ru-RU" sz="1000" dirty="0" smtClean="0"/>
                        <a:t>2 617</a:t>
                      </a:r>
                      <a:endParaRPr lang="ru-RU" sz="1000" dirty="0"/>
                    </a:p>
                  </a:txBody>
                  <a:tcPr/>
                </a:tc>
                <a:tc>
                  <a:txBody>
                    <a:bodyPr/>
                    <a:lstStyle/>
                    <a:p>
                      <a:r>
                        <a:rPr lang="ru-RU" sz="1000" dirty="0" smtClean="0"/>
                        <a:t>2 701</a:t>
                      </a:r>
                      <a:endParaRPr lang="ru-RU" sz="1000" dirty="0"/>
                    </a:p>
                  </a:txBody>
                  <a:tcPr/>
                </a:tc>
                <a:extLst>
                  <a:ext uri="{0D108BD9-81ED-4DB2-BD59-A6C34878D82A}">
                    <a16:rowId xmlns="" xmlns:a16="http://schemas.microsoft.com/office/drawing/2014/main" val="10005"/>
                  </a:ext>
                </a:extLst>
              </a:tr>
              <a:tr h="230872">
                <a:tc>
                  <a:txBody>
                    <a:bodyPr/>
                    <a:lstStyle/>
                    <a:p>
                      <a:r>
                        <a:rPr lang="ru-RU" sz="1000" dirty="0"/>
                        <a:t>Другие вопросы в области образования</a:t>
                      </a:r>
                    </a:p>
                  </a:txBody>
                  <a:tcPr/>
                </a:tc>
                <a:tc>
                  <a:txBody>
                    <a:bodyPr/>
                    <a:lstStyle/>
                    <a:p>
                      <a:r>
                        <a:rPr lang="ru-RU" sz="1000" dirty="0"/>
                        <a:t>07</a:t>
                      </a:r>
                    </a:p>
                  </a:txBody>
                  <a:tcPr/>
                </a:tc>
                <a:tc>
                  <a:txBody>
                    <a:bodyPr/>
                    <a:lstStyle/>
                    <a:p>
                      <a:r>
                        <a:rPr lang="ru-RU" sz="1000" dirty="0"/>
                        <a:t>09</a:t>
                      </a:r>
                    </a:p>
                  </a:txBody>
                  <a:tcPr/>
                </a:tc>
                <a:tc>
                  <a:txBody>
                    <a:bodyPr/>
                    <a:lstStyle/>
                    <a:p>
                      <a:r>
                        <a:rPr lang="ru-RU" sz="1000" dirty="0" smtClean="0"/>
                        <a:t>63 184</a:t>
                      </a:r>
                      <a:endParaRPr lang="ru-RU" sz="1000" dirty="0"/>
                    </a:p>
                  </a:txBody>
                  <a:tcPr/>
                </a:tc>
                <a:tc>
                  <a:txBody>
                    <a:bodyPr/>
                    <a:lstStyle/>
                    <a:p>
                      <a:r>
                        <a:rPr lang="ru-RU" sz="1000" dirty="0" smtClean="0"/>
                        <a:t>55 329</a:t>
                      </a:r>
                      <a:endParaRPr lang="ru-RU" sz="1000" dirty="0"/>
                    </a:p>
                  </a:txBody>
                  <a:tcPr/>
                </a:tc>
                <a:tc>
                  <a:txBody>
                    <a:bodyPr/>
                    <a:lstStyle/>
                    <a:p>
                      <a:r>
                        <a:rPr lang="ru-RU" sz="1000" dirty="0" smtClean="0"/>
                        <a:t>57 898</a:t>
                      </a:r>
                      <a:endParaRPr lang="ru-RU" sz="1000" dirty="0"/>
                    </a:p>
                  </a:txBody>
                  <a:tcPr/>
                </a:tc>
                <a:extLst>
                  <a:ext uri="{0D108BD9-81ED-4DB2-BD59-A6C34878D82A}">
                    <a16:rowId xmlns="" xmlns:a16="http://schemas.microsoft.com/office/drawing/2014/main" val="10006"/>
                  </a:ext>
                </a:extLst>
              </a:tr>
              <a:tr h="187816">
                <a:tc>
                  <a:txBody>
                    <a:bodyPr/>
                    <a:lstStyle/>
                    <a:p>
                      <a:r>
                        <a:rPr lang="ru-RU" sz="1000" b="1" dirty="0"/>
                        <a:t>КУЛЬТУРА</a:t>
                      </a:r>
                    </a:p>
                  </a:txBody>
                  <a:tcPr/>
                </a:tc>
                <a:tc>
                  <a:txBody>
                    <a:bodyPr/>
                    <a:lstStyle/>
                    <a:p>
                      <a:r>
                        <a:rPr lang="ru-RU" sz="1000" b="1" dirty="0"/>
                        <a:t>08</a:t>
                      </a:r>
                    </a:p>
                  </a:txBody>
                  <a:tcPr/>
                </a:tc>
                <a:tc>
                  <a:txBody>
                    <a:bodyPr/>
                    <a:lstStyle/>
                    <a:p>
                      <a:r>
                        <a:rPr lang="ru-RU" sz="1000" b="1" dirty="0"/>
                        <a:t>00</a:t>
                      </a:r>
                    </a:p>
                  </a:txBody>
                  <a:tcPr/>
                </a:tc>
                <a:tc>
                  <a:txBody>
                    <a:bodyPr/>
                    <a:lstStyle/>
                    <a:p>
                      <a:r>
                        <a:rPr lang="ru-RU" sz="1000" b="1" dirty="0" smtClean="0"/>
                        <a:t>169</a:t>
                      </a:r>
                      <a:r>
                        <a:rPr lang="ru-RU" sz="1000" b="1" baseline="0" dirty="0" smtClean="0"/>
                        <a:t> 093</a:t>
                      </a:r>
                      <a:endParaRPr lang="ru-RU" sz="1000" b="1" dirty="0"/>
                    </a:p>
                  </a:txBody>
                  <a:tcPr/>
                </a:tc>
                <a:tc>
                  <a:txBody>
                    <a:bodyPr/>
                    <a:lstStyle/>
                    <a:p>
                      <a:pPr algn="l"/>
                      <a:r>
                        <a:rPr lang="ru-RU" sz="1000" b="1" dirty="0" smtClean="0"/>
                        <a:t>151 232</a:t>
                      </a:r>
                      <a:endParaRPr lang="ru-RU" sz="1000" b="1" dirty="0"/>
                    </a:p>
                  </a:txBody>
                  <a:tcPr/>
                </a:tc>
                <a:tc>
                  <a:txBody>
                    <a:bodyPr/>
                    <a:lstStyle/>
                    <a:p>
                      <a:pPr algn="l"/>
                      <a:r>
                        <a:rPr lang="ru-RU" sz="1000" b="1" dirty="0" smtClean="0"/>
                        <a:t>150 359</a:t>
                      </a:r>
                      <a:endParaRPr lang="ru-RU" sz="1000" b="1" dirty="0"/>
                    </a:p>
                  </a:txBody>
                  <a:tcPr/>
                </a:tc>
                <a:extLst>
                  <a:ext uri="{0D108BD9-81ED-4DB2-BD59-A6C34878D82A}">
                    <a16:rowId xmlns="" xmlns:a16="http://schemas.microsoft.com/office/drawing/2014/main" val="10007"/>
                  </a:ext>
                </a:extLst>
              </a:tr>
              <a:tr h="247610">
                <a:tc>
                  <a:txBody>
                    <a:bodyPr/>
                    <a:lstStyle/>
                    <a:p>
                      <a:r>
                        <a:rPr lang="ru-RU" sz="1000" dirty="0"/>
                        <a:t>Культура</a:t>
                      </a:r>
                    </a:p>
                  </a:txBody>
                  <a:tcPr/>
                </a:tc>
                <a:tc>
                  <a:txBody>
                    <a:bodyPr/>
                    <a:lstStyle/>
                    <a:p>
                      <a:r>
                        <a:rPr lang="ru-RU" sz="1000" dirty="0"/>
                        <a:t>08</a:t>
                      </a:r>
                    </a:p>
                  </a:txBody>
                  <a:tcPr/>
                </a:tc>
                <a:tc>
                  <a:txBody>
                    <a:bodyPr/>
                    <a:lstStyle/>
                    <a:p>
                      <a:r>
                        <a:rPr lang="ru-RU" sz="1000" dirty="0"/>
                        <a:t>01</a:t>
                      </a:r>
                    </a:p>
                  </a:txBody>
                  <a:tcPr/>
                </a:tc>
                <a:tc>
                  <a:txBody>
                    <a:bodyPr/>
                    <a:lstStyle/>
                    <a:p>
                      <a:r>
                        <a:rPr lang="ru-RU" sz="1000" dirty="0" smtClean="0"/>
                        <a:t>138 629</a:t>
                      </a:r>
                      <a:endParaRPr lang="ru-RU" sz="1000" dirty="0"/>
                    </a:p>
                  </a:txBody>
                  <a:tcPr/>
                </a:tc>
                <a:tc>
                  <a:txBody>
                    <a:bodyPr/>
                    <a:lstStyle/>
                    <a:p>
                      <a:r>
                        <a:rPr lang="ru-RU" sz="1000" dirty="0" smtClean="0"/>
                        <a:t>117 106</a:t>
                      </a:r>
                      <a:endParaRPr lang="ru-RU" sz="1000" dirty="0"/>
                    </a:p>
                  </a:txBody>
                  <a:tcPr/>
                </a:tc>
                <a:tc>
                  <a:txBody>
                    <a:bodyPr/>
                    <a:lstStyle/>
                    <a:p>
                      <a:r>
                        <a:rPr lang="ru-RU" sz="1000" dirty="0" smtClean="0"/>
                        <a:t>114 869</a:t>
                      </a:r>
                      <a:endParaRPr lang="ru-RU" sz="1000" dirty="0"/>
                    </a:p>
                  </a:txBody>
                  <a:tcPr/>
                </a:tc>
                <a:extLst>
                  <a:ext uri="{0D108BD9-81ED-4DB2-BD59-A6C34878D82A}">
                    <a16:rowId xmlns="" xmlns:a16="http://schemas.microsoft.com/office/drawing/2014/main" val="10008"/>
                  </a:ext>
                </a:extLst>
              </a:tr>
              <a:tr h="173712">
                <a:tc>
                  <a:txBody>
                    <a:bodyPr/>
                    <a:lstStyle/>
                    <a:p>
                      <a:r>
                        <a:rPr lang="ru-RU" sz="1000" dirty="0"/>
                        <a:t>Другие вопросы в области культуры</a:t>
                      </a:r>
                    </a:p>
                  </a:txBody>
                  <a:tcPr/>
                </a:tc>
                <a:tc>
                  <a:txBody>
                    <a:bodyPr/>
                    <a:lstStyle/>
                    <a:p>
                      <a:r>
                        <a:rPr lang="ru-RU" sz="1000" dirty="0"/>
                        <a:t>08</a:t>
                      </a:r>
                    </a:p>
                  </a:txBody>
                  <a:tcPr/>
                </a:tc>
                <a:tc>
                  <a:txBody>
                    <a:bodyPr/>
                    <a:lstStyle/>
                    <a:p>
                      <a:r>
                        <a:rPr lang="ru-RU" sz="1000" dirty="0"/>
                        <a:t>04</a:t>
                      </a:r>
                    </a:p>
                  </a:txBody>
                  <a:tcPr/>
                </a:tc>
                <a:tc>
                  <a:txBody>
                    <a:bodyPr/>
                    <a:lstStyle/>
                    <a:p>
                      <a:r>
                        <a:rPr lang="ru-RU" sz="1000" dirty="0" smtClean="0"/>
                        <a:t>30 464</a:t>
                      </a:r>
                      <a:endParaRPr lang="ru-RU" sz="1000" dirty="0"/>
                    </a:p>
                  </a:txBody>
                  <a:tcPr/>
                </a:tc>
                <a:tc>
                  <a:txBody>
                    <a:bodyPr/>
                    <a:lstStyle/>
                    <a:p>
                      <a:pPr algn="l"/>
                      <a:r>
                        <a:rPr lang="ru-RU" sz="1000" dirty="0" smtClean="0"/>
                        <a:t>34 126</a:t>
                      </a:r>
                      <a:endParaRPr lang="ru-RU" sz="1000" dirty="0"/>
                    </a:p>
                  </a:txBody>
                  <a:tcPr/>
                </a:tc>
                <a:tc>
                  <a:txBody>
                    <a:bodyPr/>
                    <a:lstStyle/>
                    <a:p>
                      <a:r>
                        <a:rPr lang="ru-RU" sz="1000" b="0" dirty="0" smtClean="0"/>
                        <a:t>35 490</a:t>
                      </a:r>
                      <a:endParaRPr lang="ru-RU" sz="1000" b="0" dirty="0"/>
                    </a:p>
                  </a:txBody>
                  <a:tcPr/>
                </a:tc>
                <a:extLst>
                  <a:ext uri="{0D108BD9-81ED-4DB2-BD59-A6C34878D82A}">
                    <a16:rowId xmlns="" xmlns:a16="http://schemas.microsoft.com/office/drawing/2014/main" val="10009"/>
                  </a:ext>
                </a:extLst>
              </a:tr>
              <a:tr h="202664">
                <a:tc>
                  <a:txBody>
                    <a:bodyPr/>
                    <a:lstStyle/>
                    <a:p>
                      <a:r>
                        <a:rPr lang="ru-RU" sz="1000" b="1" dirty="0"/>
                        <a:t>СОЦИАЛЬНАЯ ПОЛИТИКА</a:t>
                      </a:r>
                    </a:p>
                  </a:txBody>
                  <a:tcPr/>
                </a:tc>
                <a:tc>
                  <a:txBody>
                    <a:bodyPr/>
                    <a:lstStyle/>
                    <a:p>
                      <a:r>
                        <a:rPr lang="ru-RU" sz="1000" b="1" dirty="0"/>
                        <a:t>10</a:t>
                      </a:r>
                    </a:p>
                  </a:txBody>
                  <a:tcPr/>
                </a:tc>
                <a:tc>
                  <a:txBody>
                    <a:bodyPr/>
                    <a:lstStyle/>
                    <a:p>
                      <a:r>
                        <a:rPr lang="ru-RU" sz="1000" b="1" dirty="0"/>
                        <a:t>00</a:t>
                      </a:r>
                    </a:p>
                  </a:txBody>
                  <a:tcPr/>
                </a:tc>
                <a:tc>
                  <a:txBody>
                    <a:bodyPr/>
                    <a:lstStyle/>
                    <a:p>
                      <a:r>
                        <a:rPr lang="ru-RU" sz="1000" b="1" dirty="0" smtClean="0"/>
                        <a:t>71 766</a:t>
                      </a:r>
                      <a:endParaRPr lang="ru-RU" sz="1000" b="1" dirty="0"/>
                    </a:p>
                  </a:txBody>
                  <a:tcPr/>
                </a:tc>
                <a:tc>
                  <a:txBody>
                    <a:bodyPr/>
                    <a:lstStyle/>
                    <a:p>
                      <a:pPr algn="l"/>
                      <a:r>
                        <a:rPr lang="ru-RU" sz="1000" b="1" dirty="0" smtClean="0"/>
                        <a:t>58 769</a:t>
                      </a:r>
                      <a:endParaRPr lang="ru-RU" sz="1000" b="1" dirty="0"/>
                    </a:p>
                  </a:txBody>
                  <a:tcPr/>
                </a:tc>
                <a:tc>
                  <a:txBody>
                    <a:bodyPr/>
                    <a:lstStyle/>
                    <a:p>
                      <a:r>
                        <a:rPr lang="ru-RU" sz="1000" b="1" dirty="0" smtClean="0"/>
                        <a:t>65 036</a:t>
                      </a:r>
                      <a:endParaRPr lang="ru-RU" sz="1000" b="1" dirty="0"/>
                    </a:p>
                  </a:txBody>
                  <a:tcPr/>
                </a:tc>
                <a:extLst>
                  <a:ext uri="{0D108BD9-81ED-4DB2-BD59-A6C34878D82A}">
                    <a16:rowId xmlns="" xmlns:a16="http://schemas.microsoft.com/office/drawing/2014/main" val="10010"/>
                  </a:ext>
                </a:extLst>
              </a:tr>
              <a:tr h="231616">
                <a:tc>
                  <a:txBody>
                    <a:bodyPr/>
                    <a:lstStyle/>
                    <a:p>
                      <a:r>
                        <a:rPr lang="ru-RU" sz="1000" dirty="0"/>
                        <a:t>Пенсионное обеспечение</a:t>
                      </a:r>
                    </a:p>
                  </a:txBody>
                  <a:tcPr/>
                </a:tc>
                <a:tc>
                  <a:txBody>
                    <a:bodyPr/>
                    <a:lstStyle/>
                    <a:p>
                      <a:r>
                        <a:rPr lang="ru-RU" sz="1000" dirty="0"/>
                        <a:t>10</a:t>
                      </a:r>
                    </a:p>
                  </a:txBody>
                  <a:tcPr/>
                </a:tc>
                <a:tc>
                  <a:txBody>
                    <a:bodyPr/>
                    <a:lstStyle/>
                    <a:p>
                      <a:r>
                        <a:rPr lang="ru-RU" sz="1000" dirty="0"/>
                        <a:t>01</a:t>
                      </a:r>
                    </a:p>
                  </a:txBody>
                  <a:tcPr/>
                </a:tc>
                <a:tc>
                  <a:txBody>
                    <a:bodyPr/>
                    <a:lstStyle/>
                    <a:p>
                      <a:r>
                        <a:rPr lang="ru-RU" sz="1000" dirty="0" smtClean="0"/>
                        <a:t>5 500</a:t>
                      </a:r>
                      <a:endParaRPr lang="ru-RU" sz="1000" dirty="0"/>
                    </a:p>
                  </a:txBody>
                  <a:tcPr/>
                </a:tc>
                <a:tc>
                  <a:txBody>
                    <a:bodyPr/>
                    <a:lstStyle/>
                    <a:p>
                      <a:r>
                        <a:rPr lang="ru-RU" sz="1000" dirty="0" smtClean="0"/>
                        <a:t>4 576</a:t>
                      </a:r>
                      <a:endParaRPr lang="ru-RU" sz="1000" dirty="0"/>
                    </a:p>
                  </a:txBody>
                  <a:tcPr/>
                </a:tc>
                <a:tc>
                  <a:txBody>
                    <a:bodyPr/>
                    <a:lstStyle/>
                    <a:p>
                      <a:r>
                        <a:rPr lang="ru-RU" sz="1000" dirty="0" smtClean="0"/>
                        <a:t>4 759</a:t>
                      </a:r>
                      <a:endParaRPr lang="ru-RU" sz="1000" dirty="0"/>
                    </a:p>
                  </a:txBody>
                  <a:tcPr/>
                </a:tc>
                <a:extLst>
                  <a:ext uri="{0D108BD9-81ED-4DB2-BD59-A6C34878D82A}">
                    <a16:rowId xmlns="" xmlns:a16="http://schemas.microsoft.com/office/drawing/2014/main" val="10011"/>
                  </a:ext>
                </a:extLst>
              </a:tr>
              <a:tr h="276592">
                <a:tc>
                  <a:txBody>
                    <a:bodyPr/>
                    <a:lstStyle/>
                    <a:p>
                      <a:r>
                        <a:rPr lang="ru-RU" sz="1000" b="0" dirty="0"/>
                        <a:t>Социальное обеспечение население</a:t>
                      </a:r>
                    </a:p>
                  </a:txBody>
                  <a:tcPr/>
                </a:tc>
                <a:tc>
                  <a:txBody>
                    <a:bodyPr/>
                    <a:lstStyle/>
                    <a:p>
                      <a:r>
                        <a:rPr lang="ru-RU" sz="1000" b="0" dirty="0"/>
                        <a:t>10</a:t>
                      </a:r>
                    </a:p>
                  </a:txBody>
                  <a:tcPr/>
                </a:tc>
                <a:tc>
                  <a:txBody>
                    <a:bodyPr/>
                    <a:lstStyle/>
                    <a:p>
                      <a:r>
                        <a:rPr lang="ru-RU" sz="1000" dirty="0"/>
                        <a:t>03</a:t>
                      </a:r>
                    </a:p>
                  </a:txBody>
                  <a:tcPr/>
                </a:tc>
                <a:tc>
                  <a:txBody>
                    <a:bodyPr/>
                    <a:lstStyle/>
                    <a:p>
                      <a:r>
                        <a:rPr lang="ru-RU" sz="1000" dirty="0" smtClean="0"/>
                        <a:t>350</a:t>
                      </a:r>
                      <a:endParaRPr lang="ru-RU" sz="1000" dirty="0"/>
                    </a:p>
                  </a:txBody>
                  <a:tcPr/>
                </a:tc>
                <a:tc>
                  <a:txBody>
                    <a:bodyPr/>
                    <a:lstStyle/>
                    <a:p>
                      <a:r>
                        <a:rPr lang="ru-RU" sz="1000" b="0" dirty="0" smtClean="0"/>
                        <a:t>350</a:t>
                      </a:r>
                      <a:endParaRPr lang="ru-RU" sz="1000" b="0" dirty="0"/>
                    </a:p>
                  </a:txBody>
                  <a:tcPr/>
                </a:tc>
                <a:tc>
                  <a:txBody>
                    <a:bodyPr/>
                    <a:lstStyle/>
                    <a:p>
                      <a:r>
                        <a:rPr lang="ru-RU" sz="1000" b="0" dirty="0" smtClean="0"/>
                        <a:t>350</a:t>
                      </a:r>
                      <a:endParaRPr lang="ru-RU" sz="1000" b="0" dirty="0"/>
                    </a:p>
                  </a:txBody>
                  <a:tcPr/>
                </a:tc>
                <a:extLst>
                  <a:ext uri="{0D108BD9-81ED-4DB2-BD59-A6C34878D82A}">
                    <a16:rowId xmlns="" xmlns:a16="http://schemas.microsoft.com/office/drawing/2014/main" val="10012"/>
                  </a:ext>
                </a:extLst>
              </a:tr>
              <a:tr h="216024">
                <a:tc>
                  <a:txBody>
                    <a:bodyPr/>
                    <a:lstStyle/>
                    <a:p>
                      <a:r>
                        <a:rPr lang="ru-RU" sz="1000" b="0" dirty="0"/>
                        <a:t>Охрана семьи</a:t>
                      </a:r>
                      <a:r>
                        <a:rPr lang="ru-RU" sz="1000" b="0" baseline="0" dirty="0"/>
                        <a:t> и детства</a:t>
                      </a:r>
                      <a:endParaRPr lang="ru-RU" sz="1000" b="0" dirty="0"/>
                    </a:p>
                  </a:txBody>
                  <a:tcPr/>
                </a:tc>
                <a:tc>
                  <a:txBody>
                    <a:bodyPr/>
                    <a:lstStyle/>
                    <a:p>
                      <a:r>
                        <a:rPr lang="ru-RU" sz="1000" b="0" dirty="0"/>
                        <a:t>10</a:t>
                      </a:r>
                    </a:p>
                  </a:txBody>
                  <a:tcPr/>
                </a:tc>
                <a:tc>
                  <a:txBody>
                    <a:bodyPr/>
                    <a:lstStyle/>
                    <a:p>
                      <a:r>
                        <a:rPr lang="ru-RU" sz="1000" dirty="0"/>
                        <a:t>04</a:t>
                      </a:r>
                    </a:p>
                  </a:txBody>
                  <a:tcPr/>
                </a:tc>
                <a:tc>
                  <a:txBody>
                    <a:bodyPr/>
                    <a:lstStyle/>
                    <a:p>
                      <a:r>
                        <a:rPr lang="ru-RU" sz="1000" dirty="0" smtClean="0"/>
                        <a:t>57 175</a:t>
                      </a:r>
                      <a:endParaRPr lang="ru-RU" sz="1000" dirty="0"/>
                    </a:p>
                  </a:txBody>
                  <a:tcPr/>
                </a:tc>
                <a:tc>
                  <a:txBody>
                    <a:bodyPr/>
                    <a:lstStyle/>
                    <a:p>
                      <a:r>
                        <a:rPr lang="ru-RU" sz="1000" b="0" dirty="0" smtClean="0"/>
                        <a:t>45 944</a:t>
                      </a:r>
                      <a:endParaRPr lang="ru-RU" sz="1000" b="0" dirty="0"/>
                    </a:p>
                  </a:txBody>
                  <a:tcPr/>
                </a:tc>
                <a:tc>
                  <a:txBody>
                    <a:bodyPr/>
                    <a:lstStyle/>
                    <a:p>
                      <a:r>
                        <a:rPr lang="ru-RU" sz="1000" b="0" dirty="0" smtClean="0"/>
                        <a:t>50 385</a:t>
                      </a:r>
                      <a:endParaRPr lang="ru-RU" sz="1000" b="0" dirty="0"/>
                    </a:p>
                  </a:txBody>
                  <a:tcPr/>
                </a:tc>
                <a:extLst>
                  <a:ext uri="{0D108BD9-81ED-4DB2-BD59-A6C34878D82A}">
                    <a16:rowId xmlns="" xmlns:a16="http://schemas.microsoft.com/office/drawing/2014/main" val="10013"/>
                  </a:ext>
                </a:extLst>
              </a:tr>
              <a:tr h="216024">
                <a:tc>
                  <a:txBody>
                    <a:bodyPr/>
                    <a:lstStyle/>
                    <a:p>
                      <a:r>
                        <a:rPr lang="ru-RU" sz="1000" b="0" dirty="0" smtClean="0"/>
                        <a:t>Другие вопросы в области социальной политики</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06</a:t>
                      </a:r>
                      <a:endParaRPr lang="ru-RU" sz="1000" dirty="0"/>
                    </a:p>
                  </a:txBody>
                  <a:tcPr/>
                </a:tc>
                <a:tc>
                  <a:txBody>
                    <a:bodyPr/>
                    <a:lstStyle/>
                    <a:p>
                      <a:r>
                        <a:rPr lang="ru-RU" sz="1000" dirty="0" smtClean="0"/>
                        <a:t>8 741</a:t>
                      </a:r>
                      <a:endParaRPr lang="ru-RU" sz="1000" dirty="0"/>
                    </a:p>
                  </a:txBody>
                  <a:tcPr/>
                </a:tc>
                <a:tc>
                  <a:txBody>
                    <a:bodyPr/>
                    <a:lstStyle/>
                    <a:p>
                      <a:r>
                        <a:rPr lang="ru-RU" sz="1000" b="0" dirty="0" smtClean="0"/>
                        <a:t>7 899</a:t>
                      </a:r>
                      <a:endParaRPr lang="ru-RU" sz="1000" b="0" dirty="0"/>
                    </a:p>
                  </a:txBody>
                  <a:tcPr/>
                </a:tc>
                <a:tc>
                  <a:txBody>
                    <a:bodyPr/>
                    <a:lstStyle/>
                    <a:p>
                      <a:r>
                        <a:rPr lang="ru-RU" sz="1000" b="0" dirty="0" smtClean="0"/>
                        <a:t>9 542</a:t>
                      </a:r>
                      <a:endParaRPr lang="ru-RU" sz="1000" b="0" dirty="0"/>
                    </a:p>
                  </a:txBody>
                  <a:tcPr/>
                </a:tc>
              </a:tr>
              <a:tr h="201920">
                <a:tc>
                  <a:txBody>
                    <a:bodyPr/>
                    <a:lstStyle/>
                    <a:p>
                      <a:r>
                        <a:rPr lang="ru-RU" sz="1000" b="1" dirty="0"/>
                        <a:t>ФИЗИЧЕСКАЯ КУЛЬТУРА И СПОРТ</a:t>
                      </a:r>
                    </a:p>
                  </a:txBody>
                  <a:tcPr/>
                </a:tc>
                <a:tc>
                  <a:txBody>
                    <a:bodyPr/>
                    <a:lstStyle/>
                    <a:p>
                      <a:r>
                        <a:rPr lang="ru-RU" sz="1000" b="1" dirty="0"/>
                        <a:t>11</a:t>
                      </a:r>
                    </a:p>
                  </a:txBody>
                  <a:tcPr/>
                </a:tc>
                <a:tc>
                  <a:txBody>
                    <a:bodyPr/>
                    <a:lstStyle/>
                    <a:p>
                      <a:r>
                        <a:rPr lang="ru-RU" sz="1000" b="1" dirty="0"/>
                        <a:t>00</a:t>
                      </a:r>
                    </a:p>
                  </a:txBody>
                  <a:tcPr/>
                </a:tc>
                <a:tc>
                  <a:txBody>
                    <a:bodyPr/>
                    <a:lstStyle/>
                    <a:p>
                      <a:r>
                        <a:rPr lang="ru-RU" sz="1000" b="1" dirty="0" smtClean="0"/>
                        <a:t>263 913</a:t>
                      </a:r>
                      <a:endParaRPr lang="ru-RU" sz="1000" b="1" dirty="0"/>
                    </a:p>
                  </a:txBody>
                  <a:tcPr/>
                </a:tc>
                <a:tc>
                  <a:txBody>
                    <a:bodyPr/>
                    <a:lstStyle/>
                    <a:p>
                      <a:r>
                        <a:rPr lang="ru-RU" sz="1000" b="1" dirty="0" smtClean="0"/>
                        <a:t>104 767</a:t>
                      </a:r>
                      <a:endParaRPr lang="ru-RU" sz="1000" b="1" dirty="0"/>
                    </a:p>
                  </a:txBody>
                  <a:tcPr/>
                </a:tc>
                <a:tc>
                  <a:txBody>
                    <a:bodyPr/>
                    <a:lstStyle/>
                    <a:p>
                      <a:r>
                        <a:rPr lang="ru-RU" sz="1000" b="1" dirty="0" smtClean="0"/>
                        <a:t>108 608</a:t>
                      </a:r>
                      <a:endParaRPr lang="ru-RU" sz="1000" b="1" dirty="0"/>
                    </a:p>
                  </a:txBody>
                  <a:tcPr/>
                </a:tc>
                <a:extLst>
                  <a:ext uri="{0D108BD9-81ED-4DB2-BD59-A6C34878D82A}">
                    <a16:rowId xmlns="" xmlns:a16="http://schemas.microsoft.com/office/drawing/2014/main" val="10015"/>
                  </a:ext>
                </a:extLst>
              </a:tr>
              <a:tr h="230872">
                <a:tc>
                  <a:txBody>
                    <a:bodyPr/>
                    <a:lstStyle/>
                    <a:p>
                      <a:r>
                        <a:rPr lang="ru-RU" sz="1000" dirty="0"/>
                        <a:t>Массовый спорт </a:t>
                      </a:r>
                    </a:p>
                  </a:txBody>
                  <a:tcPr/>
                </a:tc>
                <a:tc>
                  <a:txBody>
                    <a:bodyPr/>
                    <a:lstStyle/>
                    <a:p>
                      <a:r>
                        <a:rPr lang="ru-RU" sz="1000" dirty="0"/>
                        <a:t>11</a:t>
                      </a:r>
                    </a:p>
                  </a:txBody>
                  <a:tcPr/>
                </a:tc>
                <a:tc>
                  <a:txBody>
                    <a:bodyPr/>
                    <a:lstStyle/>
                    <a:p>
                      <a:r>
                        <a:rPr lang="ru-RU" sz="1000" dirty="0"/>
                        <a:t>02</a:t>
                      </a:r>
                    </a:p>
                  </a:txBody>
                  <a:tcPr/>
                </a:tc>
                <a:tc>
                  <a:txBody>
                    <a:bodyPr/>
                    <a:lstStyle/>
                    <a:p>
                      <a:r>
                        <a:rPr lang="ru-RU" sz="1000" dirty="0" smtClean="0"/>
                        <a:t>261 413</a:t>
                      </a:r>
                      <a:endParaRPr lang="ru-RU" sz="1000" dirty="0"/>
                    </a:p>
                  </a:txBody>
                  <a:tcPr/>
                </a:tc>
                <a:tc>
                  <a:txBody>
                    <a:bodyPr/>
                    <a:lstStyle/>
                    <a:p>
                      <a:r>
                        <a:rPr lang="ru-RU" sz="1000" dirty="0" smtClean="0"/>
                        <a:t>102 267</a:t>
                      </a:r>
                      <a:endParaRPr lang="ru-RU" sz="1000" dirty="0"/>
                    </a:p>
                  </a:txBody>
                  <a:tcPr/>
                </a:tc>
                <a:tc>
                  <a:txBody>
                    <a:bodyPr/>
                    <a:lstStyle/>
                    <a:p>
                      <a:r>
                        <a:rPr lang="ru-RU" sz="1000" dirty="0" smtClean="0"/>
                        <a:t>106 108</a:t>
                      </a:r>
                      <a:endParaRPr lang="ru-RU" sz="1000" dirty="0"/>
                    </a:p>
                  </a:txBody>
                  <a:tcPr/>
                </a:tc>
                <a:extLst>
                  <a:ext uri="{0D108BD9-81ED-4DB2-BD59-A6C34878D82A}">
                    <a16:rowId xmlns="" xmlns:a16="http://schemas.microsoft.com/office/drawing/2014/main" val="10016"/>
                  </a:ext>
                </a:extLst>
              </a:tr>
              <a:tr h="326458">
                <a:tc>
                  <a:txBody>
                    <a:bodyPr/>
                    <a:lstStyle/>
                    <a:p>
                      <a:r>
                        <a:rPr lang="ru-RU" sz="1000" dirty="0"/>
                        <a:t>Другие вопросы в области физической культуры и спорта</a:t>
                      </a:r>
                    </a:p>
                  </a:txBody>
                  <a:tcPr/>
                </a:tc>
                <a:tc>
                  <a:txBody>
                    <a:bodyPr/>
                    <a:lstStyle/>
                    <a:p>
                      <a:r>
                        <a:rPr lang="ru-RU" sz="1000" dirty="0"/>
                        <a:t>11</a:t>
                      </a:r>
                    </a:p>
                  </a:txBody>
                  <a:tcPr/>
                </a:tc>
                <a:tc>
                  <a:txBody>
                    <a:bodyPr/>
                    <a:lstStyle/>
                    <a:p>
                      <a:r>
                        <a:rPr lang="ru-RU" sz="1000" dirty="0"/>
                        <a:t>05</a:t>
                      </a:r>
                    </a:p>
                  </a:txBody>
                  <a:tcPr/>
                </a:tc>
                <a:tc>
                  <a:txBody>
                    <a:bodyPr/>
                    <a:lstStyle/>
                    <a:p>
                      <a:r>
                        <a:rPr lang="ru-RU" sz="1000" dirty="0" smtClean="0"/>
                        <a:t>2</a:t>
                      </a:r>
                      <a:r>
                        <a:rPr lang="ru-RU" sz="1000" baseline="0" dirty="0" smtClean="0"/>
                        <a:t> 500</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2 500</a:t>
                      </a:r>
                      <a:endParaRPr lang="ru-RU" sz="1000" dirty="0"/>
                    </a:p>
                  </a:txBody>
                  <a:tcPr/>
                </a:tc>
                <a:extLst>
                  <a:ext uri="{0D108BD9-81ED-4DB2-BD59-A6C34878D82A}">
                    <a16:rowId xmlns="" xmlns:a16="http://schemas.microsoft.com/office/drawing/2014/main" val="10017"/>
                  </a:ext>
                </a:extLst>
              </a:tr>
              <a:tr h="216024">
                <a:tc>
                  <a:txBody>
                    <a:bodyPr/>
                    <a:lstStyle/>
                    <a:p>
                      <a:r>
                        <a:rPr lang="ru-RU" sz="1000" b="1" dirty="0"/>
                        <a:t>СРЕДСТВА МАССОВОЙ ИНФОРМАЦИИ</a:t>
                      </a:r>
                    </a:p>
                  </a:txBody>
                  <a:tcPr/>
                </a:tc>
                <a:tc>
                  <a:txBody>
                    <a:bodyPr/>
                    <a:lstStyle/>
                    <a:p>
                      <a:r>
                        <a:rPr lang="ru-RU" sz="1000" b="1" dirty="0"/>
                        <a:t>12</a:t>
                      </a:r>
                    </a:p>
                  </a:txBody>
                  <a:tcPr/>
                </a:tc>
                <a:tc>
                  <a:txBody>
                    <a:bodyPr/>
                    <a:lstStyle/>
                    <a:p>
                      <a:r>
                        <a:rPr lang="ru-RU" sz="1000" b="1" dirty="0"/>
                        <a:t>00</a:t>
                      </a:r>
                    </a:p>
                  </a:txBody>
                  <a:tcPr/>
                </a:tc>
                <a:tc>
                  <a:txBody>
                    <a:bodyPr/>
                    <a:lstStyle/>
                    <a:p>
                      <a:r>
                        <a:rPr lang="ru-RU" sz="1000" b="1" dirty="0" smtClean="0"/>
                        <a:t>24 615</a:t>
                      </a:r>
                      <a:endParaRPr lang="ru-RU" sz="1000" b="1" dirty="0"/>
                    </a:p>
                  </a:txBody>
                  <a:tcPr/>
                </a:tc>
                <a:tc>
                  <a:txBody>
                    <a:bodyPr/>
                    <a:lstStyle/>
                    <a:p>
                      <a:r>
                        <a:rPr lang="ru-RU" sz="1000" b="1" dirty="0" smtClean="0"/>
                        <a:t>24 267</a:t>
                      </a:r>
                      <a:endParaRPr lang="ru-RU" sz="1000" b="1" dirty="0"/>
                    </a:p>
                  </a:txBody>
                  <a:tcPr/>
                </a:tc>
                <a:tc>
                  <a:txBody>
                    <a:bodyPr/>
                    <a:lstStyle/>
                    <a:p>
                      <a:r>
                        <a:rPr lang="ru-RU" sz="1000" b="1" dirty="0" smtClean="0"/>
                        <a:t>25 239</a:t>
                      </a:r>
                      <a:endParaRPr lang="ru-RU" sz="1000" b="1" dirty="0"/>
                    </a:p>
                  </a:txBody>
                  <a:tcPr/>
                </a:tc>
                <a:extLst>
                  <a:ext uri="{0D108BD9-81ED-4DB2-BD59-A6C34878D82A}">
                    <a16:rowId xmlns="" xmlns:a16="http://schemas.microsoft.com/office/drawing/2014/main" val="10018"/>
                  </a:ext>
                </a:extLst>
              </a:tr>
              <a:tr h="216024">
                <a:tc>
                  <a:txBody>
                    <a:bodyPr/>
                    <a:lstStyle/>
                    <a:p>
                      <a:r>
                        <a:rPr lang="ru-RU" sz="1000" b="0" dirty="0"/>
                        <a:t>Телевидение и радиовещание</a:t>
                      </a:r>
                    </a:p>
                  </a:txBody>
                  <a:tcPr/>
                </a:tc>
                <a:tc>
                  <a:txBody>
                    <a:bodyPr/>
                    <a:lstStyle/>
                    <a:p>
                      <a:r>
                        <a:rPr lang="ru-RU" sz="1000" b="0" dirty="0"/>
                        <a:t>12</a:t>
                      </a:r>
                    </a:p>
                  </a:txBody>
                  <a:tcPr/>
                </a:tc>
                <a:tc>
                  <a:txBody>
                    <a:bodyPr/>
                    <a:lstStyle/>
                    <a:p>
                      <a:r>
                        <a:rPr lang="ru-RU" sz="1000" b="0" dirty="0"/>
                        <a:t>01</a:t>
                      </a:r>
                    </a:p>
                  </a:txBody>
                  <a:tcPr/>
                </a:tc>
                <a:tc>
                  <a:txBody>
                    <a:bodyPr/>
                    <a:lstStyle/>
                    <a:p>
                      <a:r>
                        <a:rPr lang="ru-RU" sz="1000" b="0" dirty="0" smtClean="0"/>
                        <a:t>17 857</a:t>
                      </a:r>
                      <a:endParaRPr lang="ru-RU" sz="1000" b="0" dirty="0"/>
                    </a:p>
                  </a:txBody>
                  <a:tcPr/>
                </a:tc>
                <a:tc>
                  <a:txBody>
                    <a:bodyPr/>
                    <a:lstStyle/>
                    <a:p>
                      <a:r>
                        <a:rPr lang="ru-RU" sz="1000" b="0" dirty="0" smtClean="0"/>
                        <a:t>17 626</a:t>
                      </a:r>
                      <a:endParaRPr lang="ru-RU" sz="1000" b="0" dirty="0"/>
                    </a:p>
                  </a:txBody>
                  <a:tcPr/>
                </a:tc>
                <a:tc>
                  <a:txBody>
                    <a:bodyPr/>
                    <a:lstStyle/>
                    <a:p>
                      <a:r>
                        <a:rPr lang="ru-RU" sz="1000" b="0" dirty="0" smtClean="0"/>
                        <a:t>18 332</a:t>
                      </a:r>
                      <a:endParaRPr lang="ru-RU" sz="1000" b="0" dirty="0"/>
                    </a:p>
                  </a:txBody>
                  <a:tcPr/>
                </a:tc>
                <a:extLst>
                  <a:ext uri="{0D108BD9-81ED-4DB2-BD59-A6C34878D82A}">
                    <a16:rowId xmlns="" xmlns:a16="http://schemas.microsoft.com/office/drawing/2014/main" val="10019"/>
                  </a:ext>
                </a:extLst>
              </a:tr>
              <a:tr h="216024">
                <a:tc>
                  <a:txBody>
                    <a:bodyPr/>
                    <a:lstStyle/>
                    <a:p>
                      <a:r>
                        <a:rPr lang="ru-RU" sz="1000" b="0" dirty="0"/>
                        <a:t>Периодическая печать и издательства</a:t>
                      </a:r>
                    </a:p>
                  </a:txBody>
                  <a:tcPr/>
                </a:tc>
                <a:tc>
                  <a:txBody>
                    <a:bodyPr/>
                    <a:lstStyle/>
                    <a:p>
                      <a:r>
                        <a:rPr lang="ru-RU" sz="1000" b="0" dirty="0"/>
                        <a:t>12</a:t>
                      </a:r>
                    </a:p>
                  </a:txBody>
                  <a:tcPr/>
                </a:tc>
                <a:tc>
                  <a:txBody>
                    <a:bodyPr/>
                    <a:lstStyle/>
                    <a:p>
                      <a:r>
                        <a:rPr lang="ru-RU" sz="1000" b="0"/>
                        <a:t>02</a:t>
                      </a:r>
                      <a:endParaRPr lang="ru-RU" sz="1000" b="0" dirty="0"/>
                    </a:p>
                  </a:txBody>
                  <a:tcPr/>
                </a:tc>
                <a:tc>
                  <a:txBody>
                    <a:bodyPr/>
                    <a:lstStyle/>
                    <a:p>
                      <a:r>
                        <a:rPr lang="ru-RU" sz="1000" b="0" dirty="0" smtClean="0"/>
                        <a:t>6 758</a:t>
                      </a:r>
                      <a:endParaRPr lang="ru-RU" sz="1000" b="0" dirty="0"/>
                    </a:p>
                  </a:txBody>
                  <a:tcPr/>
                </a:tc>
                <a:tc>
                  <a:txBody>
                    <a:bodyPr/>
                    <a:lstStyle/>
                    <a:p>
                      <a:r>
                        <a:rPr lang="ru-RU" sz="1000" b="0" dirty="0" smtClean="0"/>
                        <a:t>6 641</a:t>
                      </a:r>
                      <a:endParaRPr lang="ru-RU" sz="1000" b="0" dirty="0"/>
                    </a:p>
                  </a:txBody>
                  <a:tcPr/>
                </a:tc>
                <a:tc>
                  <a:txBody>
                    <a:bodyPr/>
                    <a:lstStyle/>
                    <a:p>
                      <a:r>
                        <a:rPr lang="ru-RU" sz="1000" b="0" dirty="0" smtClean="0"/>
                        <a:t>6 907</a:t>
                      </a:r>
                      <a:endParaRPr lang="ru-RU" sz="1000" b="0" dirty="0"/>
                    </a:p>
                  </a:txBody>
                  <a:tcPr/>
                </a:tc>
                <a:extLst>
                  <a:ext uri="{0D108BD9-81ED-4DB2-BD59-A6C34878D82A}">
                    <a16:rowId xmlns="" xmlns:a16="http://schemas.microsoft.com/office/drawing/2014/main" val="10020"/>
                  </a:ext>
                </a:extLst>
              </a:tr>
              <a:tr h="216024">
                <a:tc>
                  <a:txBody>
                    <a:bodyPr/>
                    <a:lstStyle/>
                    <a:p>
                      <a:r>
                        <a:rPr lang="ru-RU" sz="1000" b="1" dirty="0" smtClean="0"/>
                        <a:t>ОБСЛУЖИВАНИЕ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20</a:t>
                      </a:r>
                      <a:endParaRPr lang="ru-RU" sz="1000" b="1" dirty="0"/>
                    </a:p>
                  </a:txBody>
                  <a:tcPr/>
                </a:tc>
                <a:tc>
                  <a:txBody>
                    <a:bodyPr/>
                    <a:lstStyle/>
                    <a:p>
                      <a:r>
                        <a:rPr lang="ru-RU" sz="1000" b="1" dirty="0" smtClean="0"/>
                        <a:t>20</a:t>
                      </a:r>
                      <a:endParaRPr lang="ru-RU" sz="1000" b="1" dirty="0"/>
                    </a:p>
                  </a:txBody>
                  <a:tcPr/>
                </a:tc>
                <a:tc>
                  <a:txBody>
                    <a:bodyPr/>
                    <a:lstStyle/>
                    <a:p>
                      <a:r>
                        <a:rPr lang="ru-RU" sz="1000" b="1" dirty="0" smtClean="0"/>
                        <a:t>20</a:t>
                      </a:r>
                      <a:endParaRPr lang="ru-RU" sz="1000" b="1" dirty="0"/>
                    </a:p>
                  </a:txBody>
                  <a:tcPr/>
                </a:tc>
              </a:tr>
              <a:tr h="216024">
                <a:tc>
                  <a:txBody>
                    <a:bodyPr/>
                    <a:lstStyle/>
                    <a:p>
                      <a:r>
                        <a:rPr lang="ru-RU" sz="1000" b="0" dirty="0" smtClean="0"/>
                        <a:t>Обслуживание государственного внутреннего и муниципального долга</a:t>
                      </a:r>
                      <a:endParaRPr lang="ru-RU" sz="1000" b="0" dirty="0"/>
                    </a:p>
                  </a:txBody>
                  <a:tcPr/>
                </a:tc>
                <a:tc>
                  <a:txBody>
                    <a:bodyPr/>
                    <a:lstStyle/>
                    <a:p>
                      <a:r>
                        <a:rPr lang="ru-RU" sz="1000" b="0" dirty="0" smtClean="0"/>
                        <a:t>13</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20</a:t>
                      </a:r>
                      <a:endParaRPr lang="ru-RU" sz="1000" b="0" dirty="0"/>
                    </a:p>
                  </a:txBody>
                  <a:tcPr/>
                </a:tc>
                <a:tc>
                  <a:txBody>
                    <a:bodyPr/>
                    <a:lstStyle/>
                    <a:p>
                      <a:r>
                        <a:rPr lang="ru-RU" sz="1000" b="0" dirty="0" smtClean="0"/>
                        <a:t>20</a:t>
                      </a:r>
                      <a:endParaRPr lang="ru-RU" sz="1000" b="0" dirty="0"/>
                    </a:p>
                  </a:txBody>
                  <a:tcPr/>
                </a:tc>
                <a:tc>
                  <a:txBody>
                    <a:bodyPr/>
                    <a:lstStyle/>
                    <a:p>
                      <a:r>
                        <a:rPr lang="ru-RU" sz="1000" b="0" dirty="0" smtClean="0"/>
                        <a:t>20</a:t>
                      </a:r>
                      <a:endParaRPr lang="ru-RU" sz="1000" b="0" dirty="0"/>
                    </a:p>
                  </a:txBody>
                  <a:tcPr/>
                </a:tc>
              </a:tr>
              <a:tr h="216024">
                <a:tc>
                  <a:txBody>
                    <a:bodyPr/>
                    <a:lstStyle/>
                    <a:p>
                      <a:r>
                        <a:rPr lang="ru-RU" sz="1000" b="1" dirty="0"/>
                        <a:t>МЕЖБЮДЖЕТНЫЕ</a:t>
                      </a:r>
                      <a:r>
                        <a:rPr lang="ru-RU" sz="1000" b="1" baseline="0" dirty="0"/>
                        <a:t> ТРАНСФЕРТЫ </a:t>
                      </a:r>
                      <a:endParaRPr lang="ru-RU" sz="1000" b="1" dirty="0"/>
                    </a:p>
                  </a:txBody>
                  <a:tcPr/>
                </a:tc>
                <a:tc>
                  <a:txBody>
                    <a:bodyPr/>
                    <a:lstStyle/>
                    <a:p>
                      <a:r>
                        <a:rPr lang="ru-RU" sz="1000" b="1" dirty="0"/>
                        <a:t>14</a:t>
                      </a:r>
                    </a:p>
                  </a:txBody>
                  <a:tcPr/>
                </a:tc>
                <a:tc>
                  <a:txBody>
                    <a:bodyPr/>
                    <a:lstStyle/>
                    <a:p>
                      <a:r>
                        <a:rPr lang="ru-RU" sz="1000" b="1" dirty="0"/>
                        <a:t>00</a:t>
                      </a:r>
                    </a:p>
                  </a:txBody>
                  <a:tcPr/>
                </a:tc>
                <a:tc>
                  <a:txBody>
                    <a:bodyPr/>
                    <a:lstStyle/>
                    <a:p>
                      <a:r>
                        <a:rPr lang="ru-RU" sz="1000" b="1" dirty="0" smtClean="0"/>
                        <a:t>25 594</a:t>
                      </a:r>
                      <a:endParaRPr lang="ru-RU" sz="1000" b="1" dirty="0"/>
                    </a:p>
                  </a:txBody>
                  <a:tcPr/>
                </a:tc>
                <a:tc>
                  <a:txBody>
                    <a:bodyPr/>
                    <a:lstStyle/>
                    <a:p>
                      <a:r>
                        <a:rPr lang="ru-RU" sz="1000" b="1" dirty="0" smtClean="0"/>
                        <a:t>22 594</a:t>
                      </a:r>
                      <a:endParaRPr lang="ru-RU" sz="1000" b="1" dirty="0"/>
                    </a:p>
                  </a:txBody>
                  <a:tcPr/>
                </a:tc>
                <a:tc>
                  <a:txBody>
                    <a:bodyPr/>
                    <a:lstStyle/>
                    <a:p>
                      <a:r>
                        <a:rPr lang="ru-RU" sz="1000" b="1" dirty="0" smtClean="0"/>
                        <a:t>22 594</a:t>
                      </a:r>
                      <a:endParaRPr lang="ru-RU" sz="1000" b="1" dirty="0"/>
                    </a:p>
                  </a:txBody>
                  <a:tcPr/>
                </a:tc>
                <a:extLst>
                  <a:ext uri="{0D108BD9-81ED-4DB2-BD59-A6C34878D82A}">
                    <a16:rowId xmlns="" xmlns:a16="http://schemas.microsoft.com/office/drawing/2014/main" val="10023"/>
                  </a:ext>
                </a:extLst>
              </a:tr>
              <a:tr h="218718">
                <a:tc>
                  <a:txBody>
                    <a:bodyPr/>
                    <a:lstStyle/>
                    <a:p>
                      <a:pPr algn="l" fontAlgn="ctr"/>
                      <a:r>
                        <a:rPr lang="ru-RU" sz="1100" b="0" i="0" u="none" strike="noStrike" dirty="0">
                          <a:effectLst/>
                          <a:latin typeface="+mn-lt"/>
                        </a:rPr>
                        <a:t>  Дотации на выравнивание бюджетной обеспеченности</a:t>
                      </a:r>
                    </a:p>
                  </a:txBody>
                  <a:tcPr marL="9525" marR="9525" marT="9525" marB="0" anchor="ctr"/>
                </a:tc>
                <a:tc>
                  <a:txBody>
                    <a:bodyPr/>
                    <a:lstStyle/>
                    <a:p>
                      <a:r>
                        <a:rPr lang="ru-RU" sz="1000" b="0" dirty="0"/>
                        <a:t>14</a:t>
                      </a:r>
                    </a:p>
                  </a:txBody>
                  <a:tcPr/>
                </a:tc>
                <a:tc>
                  <a:txBody>
                    <a:bodyPr/>
                    <a:lstStyle/>
                    <a:p>
                      <a:r>
                        <a:rPr lang="ru-RU" sz="1000" b="0" dirty="0"/>
                        <a:t>01</a:t>
                      </a:r>
                    </a:p>
                  </a:txBody>
                  <a:tcPr/>
                </a:tc>
                <a:tc>
                  <a:txBody>
                    <a:bodyPr/>
                    <a:lstStyle/>
                    <a:p>
                      <a:r>
                        <a:rPr lang="ru-RU" sz="1000" b="0" dirty="0" smtClean="0"/>
                        <a:t>3 500</a:t>
                      </a:r>
                      <a:endParaRPr lang="ru-RU" sz="1000" b="0" dirty="0"/>
                    </a:p>
                  </a:txBody>
                  <a:tcPr/>
                </a:tc>
                <a:tc>
                  <a:txBody>
                    <a:bodyPr/>
                    <a:lstStyle/>
                    <a:p>
                      <a:r>
                        <a:rPr lang="ru-RU" sz="1000" b="0" dirty="0" smtClean="0"/>
                        <a:t>3 500</a:t>
                      </a:r>
                      <a:endParaRPr lang="ru-RU" sz="1000" b="0" dirty="0"/>
                    </a:p>
                  </a:txBody>
                  <a:tcPr/>
                </a:tc>
                <a:tc>
                  <a:txBody>
                    <a:bodyPr/>
                    <a:lstStyle/>
                    <a:p>
                      <a:r>
                        <a:rPr lang="ru-RU" sz="1000" b="0" dirty="0" smtClean="0"/>
                        <a:t>3 500</a:t>
                      </a:r>
                      <a:endParaRPr lang="ru-RU" sz="1000" b="0" dirty="0"/>
                    </a:p>
                  </a:txBody>
                  <a:tcPr/>
                </a:tc>
                <a:extLst>
                  <a:ext uri="{0D108BD9-81ED-4DB2-BD59-A6C34878D82A}">
                    <a16:rowId xmlns="" xmlns:a16="http://schemas.microsoft.com/office/drawing/2014/main" val="10024"/>
                  </a:ext>
                </a:extLst>
              </a:tr>
              <a:tr h="218718">
                <a:tc>
                  <a:txBody>
                    <a:bodyPr/>
                    <a:lstStyle/>
                    <a:p>
                      <a:r>
                        <a:rPr lang="ru-RU" sz="1000" b="0" dirty="0"/>
                        <a:t>Прочие межбюджетные трансферты</a:t>
                      </a:r>
                    </a:p>
                  </a:txBody>
                  <a:tcPr/>
                </a:tc>
                <a:tc>
                  <a:txBody>
                    <a:bodyPr/>
                    <a:lstStyle/>
                    <a:p>
                      <a:r>
                        <a:rPr lang="ru-RU" sz="1000" b="0" dirty="0"/>
                        <a:t>14</a:t>
                      </a:r>
                    </a:p>
                  </a:txBody>
                  <a:tcPr/>
                </a:tc>
                <a:tc>
                  <a:txBody>
                    <a:bodyPr/>
                    <a:lstStyle/>
                    <a:p>
                      <a:r>
                        <a:rPr lang="ru-RU" sz="1000" b="0" dirty="0"/>
                        <a:t>03</a:t>
                      </a:r>
                    </a:p>
                  </a:txBody>
                  <a:tcPr/>
                </a:tc>
                <a:tc>
                  <a:txBody>
                    <a:bodyPr/>
                    <a:lstStyle/>
                    <a:p>
                      <a:r>
                        <a:rPr lang="ru-RU" sz="1000" b="0" dirty="0" smtClean="0"/>
                        <a:t>22 094</a:t>
                      </a:r>
                      <a:endParaRPr lang="ru-RU" sz="1000" b="0" dirty="0"/>
                    </a:p>
                  </a:txBody>
                  <a:tcPr/>
                </a:tc>
                <a:tc>
                  <a:txBody>
                    <a:bodyPr/>
                    <a:lstStyle/>
                    <a:p>
                      <a:r>
                        <a:rPr lang="ru-RU" sz="1000" b="0" dirty="0" smtClean="0"/>
                        <a:t>19 094</a:t>
                      </a:r>
                      <a:endParaRPr lang="ru-RU" sz="1000" b="0" dirty="0"/>
                    </a:p>
                  </a:txBody>
                  <a:tcPr/>
                </a:tc>
                <a:tc>
                  <a:txBody>
                    <a:bodyPr/>
                    <a:lstStyle/>
                    <a:p>
                      <a:r>
                        <a:rPr lang="ru-RU" sz="1000" b="0" dirty="0" smtClean="0"/>
                        <a:t>19 094</a:t>
                      </a:r>
                      <a:endParaRPr lang="ru-RU" sz="1000" b="0" dirty="0"/>
                    </a:p>
                  </a:txBody>
                  <a:tcPr/>
                </a:tc>
                <a:extLst>
                  <a:ext uri="{0D108BD9-81ED-4DB2-BD59-A6C34878D82A}">
                    <a16:rowId xmlns="" xmlns:a16="http://schemas.microsoft.com/office/drawing/2014/main" val="10025"/>
                  </a:ext>
                </a:extLst>
              </a:tr>
              <a:tr h="247670">
                <a:tc>
                  <a:txBody>
                    <a:bodyPr/>
                    <a:lstStyle/>
                    <a:p>
                      <a:r>
                        <a:rPr lang="ru-RU" sz="1000" b="1" dirty="0"/>
                        <a:t>ВСЕГО РАСХОДОВ:</a:t>
                      </a:r>
                    </a:p>
                  </a:txBody>
                  <a:tcPr/>
                </a:tc>
                <a:tc>
                  <a:txBody>
                    <a:bodyPr/>
                    <a:lstStyle/>
                    <a:p>
                      <a:endParaRPr lang="ru-RU" sz="1000" dirty="0"/>
                    </a:p>
                  </a:txBody>
                  <a:tcPr/>
                </a:tc>
                <a:tc>
                  <a:txBody>
                    <a:bodyPr/>
                    <a:lstStyle/>
                    <a:p>
                      <a:endParaRPr lang="ru-RU" sz="1000" dirty="0"/>
                    </a:p>
                  </a:txBody>
                  <a:tcPr/>
                </a:tc>
                <a:tc>
                  <a:txBody>
                    <a:bodyPr/>
                    <a:lstStyle/>
                    <a:p>
                      <a:r>
                        <a:rPr lang="ru-RU" sz="1000" b="1" dirty="0" smtClean="0"/>
                        <a:t>4 684 822</a:t>
                      </a:r>
                      <a:endParaRPr lang="ru-RU" sz="1000" b="1" dirty="0"/>
                    </a:p>
                  </a:txBody>
                  <a:tcPr/>
                </a:tc>
                <a:tc>
                  <a:txBody>
                    <a:bodyPr/>
                    <a:lstStyle/>
                    <a:p>
                      <a:r>
                        <a:rPr lang="ru-RU" sz="1000" b="1" dirty="0" smtClean="0"/>
                        <a:t>2 841 474</a:t>
                      </a:r>
                      <a:endParaRPr lang="ru-RU" sz="1000" b="1" dirty="0"/>
                    </a:p>
                  </a:txBody>
                  <a:tcPr/>
                </a:tc>
                <a:tc>
                  <a:txBody>
                    <a:bodyPr/>
                    <a:lstStyle/>
                    <a:p>
                      <a:r>
                        <a:rPr lang="ru-RU" sz="1000" b="1" dirty="0" smtClean="0"/>
                        <a:t>2 724 829</a:t>
                      </a:r>
                      <a:endParaRPr lang="ru-RU" sz="1000" b="1" dirty="0"/>
                    </a:p>
                  </a:txBody>
                  <a:tcPr/>
                </a:tc>
                <a:extLst>
                  <a:ext uri="{0D108BD9-81ED-4DB2-BD59-A6C34878D82A}">
                    <a16:rowId xmlns="" xmlns:a16="http://schemas.microsoft.com/office/drawing/2014/main" val="10026"/>
                  </a:ext>
                </a:extLst>
              </a:tr>
            </a:tbl>
          </a:graphicData>
        </a:graphic>
      </p:graphicFrame>
    </p:spTree>
    <p:extLst>
      <p:ext uri="{BB962C8B-B14F-4D97-AF65-F5344CB8AC3E}">
        <p14:creationId xmlns:p14="http://schemas.microsoft.com/office/powerpoint/2010/main" val="63694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11306384"/>
              </p:ext>
            </p:extLst>
          </p:nvPr>
        </p:nvGraphicFramePr>
        <p:xfrm>
          <a:off x="251520" y="6"/>
          <a:ext cx="8733797" cy="7173410"/>
        </p:xfrm>
        <a:graphic>
          <a:graphicData uri="http://schemas.openxmlformats.org/drawingml/2006/table">
            <a:tbl>
              <a:tblPr firstRow="1" bandRow="1">
                <a:tableStyleId>{5C22544A-7EE6-4342-B048-85BDC9FD1C3A}</a:tableStyleId>
              </a:tblPr>
              <a:tblGrid>
                <a:gridCol w="4536504"/>
                <a:gridCol w="1388981"/>
                <a:gridCol w="1584176"/>
                <a:gridCol w="1224136"/>
              </a:tblGrid>
              <a:tr h="608130">
                <a:tc gridSpan="4">
                  <a:txBody>
                    <a:bodyPr/>
                    <a:lstStyle/>
                    <a:p>
                      <a:pPr algn="ctr"/>
                      <a:r>
                        <a:rPr lang="ru-RU" sz="1400" dirty="0" smtClean="0">
                          <a:latin typeface="Times New Roman" panose="02020603050405020304" pitchFamily="18" charset="0"/>
                          <a:cs typeface="Times New Roman" panose="02020603050405020304" pitchFamily="18" charset="0"/>
                        </a:rPr>
                        <a:t>Общие объемы бюджетных ассигнований на предоставление дотаций на выравнивание бюджетной</a:t>
                      </a:r>
                      <a:r>
                        <a:rPr lang="ru-RU" sz="1400" baseline="0" dirty="0" smtClean="0">
                          <a:latin typeface="Times New Roman" panose="02020603050405020304" pitchFamily="18" charset="0"/>
                          <a:cs typeface="Times New Roman" panose="02020603050405020304" pitchFamily="18" charset="0"/>
                        </a:rPr>
                        <a:t> обеспеченности поселений на 2024 год и плановый период 2025-2026 годов</a:t>
                      </a:r>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1277">
                <a:tc>
                  <a:txBody>
                    <a:bodyPr/>
                    <a:lstStyle/>
                    <a:p>
                      <a:pPr algn="ctr"/>
                      <a:r>
                        <a:rPr lang="ru-RU" sz="1200" dirty="0" smtClean="0">
                          <a:latin typeface="Times New Roman" panose="02020603050405020304" pitchFamily="18" charset="0"/>
                          <a:cs typeface="Times New Roman" panose="02020603050405020304" pitchFamily="18" charset="0"/>
                        </a:rPr>
                        <a:t>Наименование </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2024 год</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2025 год</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2026 год</a:t>
                      </a:r>
                      <a:endParaRPr lang="ru-RU" sz="1200" dirty="0">
                        <a:latin typeface="Times New Roman" panose="02020603050405020304" pitchFamily="18" charset="0"/>
                        <a:cs typeface="Times New Roman" panose="02020603050405020304" pitchFamily="18" charset="0"/>
                      </a:endParaRPr>
                    </a:p>
                  </a:txBody>
                  <a:tcPr/>
                </a:tc>
              </a:tr>
              <a:tr h="708548">
                <a:tc gridSpan="4">
                  <a:txBody>
                    <a:bodyPr/>
                    <a:lstStyle/>
                    <a:p>
                      <a:pPr algn="ctr"/>
                      <a:r>
                        <a:rPr lang="ru-RU" sz="1200" b="1" i="0" dirty="0" smtClean="0">
                          <a:latin typeface="Times New Roman" panose="02020603050405020304" pitchFamily="18" charset="0"/>
                          <a:cs typeface="Times New Roman" panose="02020603050405020304" pitchFamily="18" charset="0"/>
                        </a:rPr>
                        <a:t>Распределение субвенций бюджетам муниципальных районов из</a:t>
                      </a:r>
                      <a:r>
                        <a:rPr lang="ru-RU" sz="1200" b="1" i="0" baseline="0" dirty="0" smtClean="0">
                          <a:latin typeface="Times New Roman" panose="02020603050405020304" pitchFamily="18" charset="0"/>
                          <a:cs typeface="Times New Roman" panose="02020603050405020304" pitchFamily="18" charset="0"/>
                        </a:rPr>
                        <a:t> республиканского бюджета Республики Адыгея на осуществление государственных полномочий по расчету и предоставлению дотаций на выравнивание бюджетной обеспеченности поселений       (</a:t>
                      </a:r>
                      <a:r>
                        <a:rPr lang="ru-RU" sz="1200" b="1" i="0" baseline="0" dirty="0" err="1" smtClean="0">
                          <a:latin typeface="Times New Roman" panose="02020603050405020304" pitchFamily="18" charset="0"/>
                          <a:cs typeface="Times New Roman" panose="02020603050405020304" pitchFamily="18" charset="0"/>
                        </a:rPr>
                        <a:t>тыс.руб</a:t>
                      </a:r>
                      <a:r>
                        <a:rPr lang="ru-RU" sz="1200" b="1" i="0" baseline="0" dirty="0" smtClean="0">
                          <a:latin typeface="Times New Roman" panose="02020603050405020304" pitchFamily="18" charset="0"/>
                          <a:cs typeface="Times New Roman" panose="02020603050405020304" pitchFamily="18" charset="0"/>
                        </a:rPr>
                        <a:t>.)</a:t>
                      </a:r>
                      <a:endParaRPr lang="ru-RU" sz="1200" b="1" i="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Энемское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4 625,4</a:t>
                      </a:r>
                      <a:endParaRPr lang="ru-RU" sz="1200" dirty="0"/>
                    </a:p>
                  </a:txBody>
                  <a:tcPr/>
                </a:tc>
                <a:tc>
                  <a:txBody>
                    <a:bodyPr/>
                    <a:lstStyle/>
                    <a:p>
                      <a:r>
                        <a:rPr lang="ru-RU" sz="1200" dirty="0" smtClean="0"/>
                        <a:t>4 625,4</a:t>
                      </a:r>
                      <a:endParaRPr lang="ru-RU" sz="1200" dirty="0"/>
                    </a:p>
                  </a:txBody>
                  <a:tcPr/>
                </a:tc>
                <a:tc>
                  <a:txBody>
                    <a:bodyPr/>
                    <a:lstStyle/>
                    <a:p>
                      <a:r>
                        <a:rPr lang="ru-RU" sz="1200" dirty="0" smtClean="0"/>
                        <a:t>4 625,4</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Яблоновское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8 830,5</a:t>
                      </a:r>
                      <a:endParaRPr lang="ru-RU" sz="1200" dirty="0"/>
                    </a:p>
                  </a:txBody>
                  <a:tcPr/>
                </a:tc>
                <a:tc>
                  <a:txBody>
                    <a:bodyPr/>
                    <a:lstStyle/>
                    <a:p>
                      <a:r>
                        <a:rPr lang="ru-RU" sz="1200" dirty="0" smtClean="0"/>
                        <a:t>8 830,5</a:t>
                      </a:r>
                      <a:endParaRPr lang="ru-RU" sz="1200" dirty="0"/>
                    </a:p>
                  </a:txBody>
                  <a:tcPr/>
                </a:tc>
                <a:tc>
                  <a:txBody>
                    <a:bodyPr/>
                    <a:lstStyle/>
                    <a:p>
                      <a:r>
                        <a:rPr lang="ru-RU" sz="1200" dirty="0" smtClean="0"/>
                        <a:t>8 830,5</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Афипсипское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793,7</a:t>
                      </a:r>
                      <a:endParaRPr lang="ru-RU" sz="1200" dirty="0"/>
                    </a:p>
                  </a:txBody>
                  <a:tcPr/>
                </a:tc>
                <a:tc>
                  <a:txBody>
                    <a:bodyPr/>
                    <a:lstStyle/>
                    <a:p>
                      <a:r>
                        <a:rPr lang="ru-RU" sz="1200" dirty="0" smtClean="0"/>
                        <a:t>793,7</a:t>
                      </a:r>
                      <a:endParaRPr lang="ru-RU" sz="1200" dirty="0"/>
                    </a:p>
                  </a:txBody>
                  <a:tcPr/>
                </a:tc>
                <a:tc>
                  <a:txBody>
                    <a:bodyPr/>
                    <a:lstStyle/>
                    <a:p>
                      <a:r>
                        <a:rPr lang="ru-RU" sz="1200" dirty="0" smtClean="0"/>
                        <a:t>793,7</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Козетское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467,7</a:t>
                      </a:r>
                      <a:endParaRPr lang="ru-RU" sz="1200" dirty="0"/>
                    </a:p>
                  </a:txBody>
                  <a:tcPr/>
                </a:tc>
                <a:tc>
                  <a:txBody>
                    <a:bodyPr/>
                    <a:lstStyle/>
                    <a:p>
                      <a:r>
                        <a:rPr lang="ru-RU" sz="1200" dirty="0" smtClean="0"/>
                        <a:t>467,7</a:t>
                      </a:r>
                      <a:endParaRPr lang="ru-RU" sz="1200" dirty="0"/>
                    </a:p>
                  </a:txBody>
                  <a:tcPr/>
                </a:tc>
                <a:tc>
                  <a:txBody>
                    <a:bodyPr/>
                    <a:lstStyle/>
                    <a:p>
                      <a:r>
                        <a:rPr lang="ru-RU" sz="1200" dirty="0" smtClean="0"/>
                        <a:t>467,7</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Старобжегокайское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2 836,3</a:t>
                      </a:r>
                      <a:endParaRPr lang="ru-RU" sz="1200" dirty="0"/>
                    </a:p>
                  </a:txBody>
                  <a:tcPr/>
                </a:tc>
                <a:tc>
                  <a:txBody>
                    <a:bodyPr/>
                    <a:lstStyle/>
                    <a:p>
                      <a:r>
                        <a:rPr lang="ru-RU" sz="1200" dirty="0" smtClean="0"/>
                        <a:t>2 836,3</a:t>
                      </a:r>
                      <a:endParaRPr lang="ru-RU" sz="1200" dirty="0"/>
                    </a:p>
                  </a:txBody>
                  <a:tcPr/>
                </a:tc>
                <a:tc>
                  <a:txBody>
                    <a:bodyPr/>
                    <a:lstStyle/>
                    <a:p>
                      <a:r>
                        <a:rPr lang="ru-RU" sz="1200" dirty="0" smtClean="0"/>
                        <a:t>2 836,3</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Тахтамукайское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1 254,5</a:t>
                      </a:r>
                      <a:endParaRPr lang="ru-RU" sz="1200" dirty="0"/>
                    </a:p>
                  </a:txBody>
                  <a:tcPr/>
                </a:tc>
                <a:tc>
                  <a:txBody>
                    <a:bodyPr/>
                    <a:lstStyle/>
                    <a:p>
                      <a:r>
                        <a:rPr lang="ru-RU" sz="1200" dirty="0" smtClean="0"/>
                        <a:t>1 254,5</a:t>
                      </a:r>
                      <a:endParaRPr lang="ru-RU" sz="1200" dirty="0"/>
                    </a:p>
                  </a:txBody>
                  <a:tcPr/>
                </a:tc>
                <a:tc>
                  <a:txBody>
                    <a:bodyPr/>
                    <a:lstStyle/>
                    <a:p>
                      <a:r>
                        <a:rPr lang="ru-RU" sz="1200" dirty="0" smtClean="0"/>
                        <a:t>1 254,5</a:t>
                      </a:r>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Шенджийское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285,6</a:t>
                      </a:r>
                      <a:endParaRPr lang="ru-RU" sz="1200" dirty="0"/>
                    </a:p>
                  </a:txBody>
                  <a:tcPr/>
                </a:tc>
                <a:tc>
                  <a:txBody>
                    <a:bodyPr/>
                    <a:lstStyle/>
                    <a:p>
                      <a:r>
                        <a:rPr lang="ru-RU" sz="1200" dirty="0" smtClean="0"/>
                        <a:t>285,6</a:t>
                      </a:r>
                      <a:endParaRPr lang="ru-RU" sz="1200" dirty="0"/>
                    </a:p>
                  </a:txBody>
                  <a:tcPr/>
                </a:tc>
                <a:tc>
                  <a:txBody>
                    <a:bodyPr/>
                    <a:lstStyle/>
                    <a:p>
                      <a:r>
                        <a:rPr lang="ru-RU" sz="1200" dirty="0" smtClean="0"/>
                        <a:t>285,6</a:t>
                      </a:r>
                      <a:endParaRPr lang="ru-RU" sz="1200" dirty="0"/>
                    </a:p>
                  </a:txBody>
                  <a:tcPr/>
                </a:tc>
              </a:tr>
              <a:tr h="354041">
                <a:tc>
                  <a:txBody>
                    <a:bodyPr/>
                    <a:lstStyle/>
                    <a:p>
                      <a:r>
                        <a:rPr lang="ru-RU" sz="1200" b="1" dirty="0" smtClean="0">
                          <a:latin typeface="Times New Roman" panose="02020603050405020304" pitchFamily="18" charset="0"/>
                          <a:cs typeface="Times New Roman" panose="02020603050405020304" pitchFamily="18" charset="0"/>
                        </a:rPr>
                        <a:t>ВСЕГО:</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t>19 093,7</a:t>
                      </a:r>
                      <a:endParaRPr lang="ru-RU" sz="1200" b="1" dirty="0"/>
                    </a:p>
                  </a:txBody>
                  <a:tcPr/>
                </a:tc>
                <a:tc>
                  <a:txBody>
                    <a:bodyPr/>
                    <a:lstStyle/>
                    <a:p>
                      <a:r>
                        <a:rPr lang="ru-RU" sz="1200" b="1" dirty="0" smtClean="0"/>
                        <a:t>19 093,7</a:t>
                      </a:r>
                      <a:endParaRPr lang="ru-RU" sz="1200" b="1" dirty="0"/>
                    </a:p>
                  </a:txBody>
                  <a:tcPr/>
                </a:tc>
                <a:tc>
                  <a:txBody>
                    <a:bodyPr/>
                    <a:lstStyle/>
                    <a:p>
                      <a:r>
                        <a:rPr lang="ru-RU" sz="1200" b="1" dirty="0" smtClean="0"/>
                        <a:t>19 093,7</a:t>
                      </a:r>
                      <a:endParaRPr lang="ru-RU" sz="1200" b="1" dirty="0"/>
                    </a:p>
                  </a:txBody>
                  <a:tcPr/>
                </a:tc>
              </a:tr>
              <a:tr h="303663">
                <a:tc gridSpan="4">
                  <a:txBody>
                    <a:bodyPr/>
                    <a:lstStyle/>
                    <a:p>
                      <a:pPr algn="ctr"/>
                      <a:r>
                        <a:rPr lang="ru-RU" sz="1200" b="1" dirty="0" smtClean="0">
                          <a:latin typeface="Times New Roman" panose="02020603050405020304" pitchFamily="18" charset="0"/>
                          <a:cs typeface="Times New Roman" panose="02020603050405020304" pitchFamily="18" charset="0"/>
                        </a:rPr>
                        <a:t>Дотация на выравнивание бюджетной</a:t>
                      </a:r>
                      <a:r>
                        <a:rPr lang="ru-RU" sz="1200" b="1" baseline="0" dirty="0" smtClean="0">
                          <a:latin typeface="Times New Roman" panose="02020603050405020304" pitchFamily="18" charset="0"/>
                          <a:cs typeface="Times New Roman" panose="02020603050405020304" pitchFamily="18" charset="0"/>
                        </a:rPr>
                        <a:t> обеспеченности поселений из бюджета МО «Тахтамукайский район»</a:t>
                      </a:r>
                      <a:endParaRPr lang="ru-RU" sz="1200" b="1" dirty="0">
                        <a:latin typeface="Times New Roman" panose="02020603050405020304" pitchFamily="18" charset="0"/>
                        <a:cs typeface="Times New Roman" panose="02020603050405020304" pitchFamily="18" charset="0"/>
                      </a:endParaRP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303663">
                <a:tc>
                  <a:txBody>
                    <a:bodyPr/>
                    <a:lstStyle/>
                    <a:p>
                      <a:r>
                        <a:rPr lang="ru-RU" sz="1200" dirty="0" err="1" smtClean="0">
                          <a:latin typeface="Times New Roman" panose="02020603050405020304" pitchFamily="18" charset="0"/>
                          <a:cs typeface="Times New Roman" panose="02020603050405020304" pitchFamily="18" charset="0"/>
                        </a:rPr>
                        <a:t>Энемское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1 574,0</a:t>
                      </a:r>
                      <a:endParaRPr lang="ru-RU" sz="1200" dirty="0"/>
                    </a:p>
                  </a:txBody>
                  <a:tcPr/>
                </a:tc>
                <a:tc>
                  <a:txBody>
                    <a:bodyPr/>
                    <a:lstStyle/>
                    <a:p>
                      <a:r>
                        <a:rPr lang="ru-RU" sz="1200" dirty="0" smtClean="0"/>
                        <a:t>1 553,0</a:t>
                      </a:r>
                      <a:endParaRPr lang="ru-RU" sz="1200" dirty="0"/>
                    </a:p>
                  </a:txBody>
                  <a:tcPr/>
                </a:tc>
                <a:tc>
                  <a:txBody>
                    <a:bodyPr/>
                    <a:lstStyle/>
                    <a:p>
                      <a:r>
                        <a:rPr lang="ru-RU" sz="1200" dirty="0" smtClean="0"/>
                        <a:t>1 618,0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Яблоновское</a:t>
                      </a:r>
                      <a:r>
                        <a:rPr lang="ru-RU" sz="1200" dirty="0" smtClean="0">
                          <a:latin typeface="Times New Roman" panose="02020603050405020304" pitchFamily="18" charset="0"/>
                          <a:cs typeface="Times New Roman" panose="02020603050405020304" pitchFamily="18" charset="0"/>
                        </a:rPr>
                        <a:t> городское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Афипсипское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900,0</a:t>
                      </a:r>
                      <a:endParaRPr lang="ru-RU" sz="1200" dirty="0"/>
                    </a:p>
                  </a:txBody>
                  <a:tcPr/>
                </a:tc>
                <a:tc>
                  <a:txBody>
                    <a:bodyPr/>
                    <a:lstStyle/>
                    <a:p>
                      <a:r>
                        <a:rPr lang="ru-RU" sz="1200" dirty="0" smtClean="0"/>
                        <a:t>767,0</a:t>
                      </a:r>
                      <a:endParaRPr lang="ru-RU" sz="1200" dirty="0"/>
                    </a:p>
                  </a:txBody>
                  <a:tcPr/>
                </a:tc>
                <a:tc>
                  <a:txBody>
                    <a:bodyPr/>
                    <a:lstStyle/>
                    <a:p>
                      <a:r>
                        <a:rPr lang="ru-RU" sz="1200" dirty="0" smtClean="0"/>
                        <a:t>879,0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Козетское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Старобжегокайское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Тахтамукайское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473,0</a:t>
                      </a:r>
                      <a:endParaRPr lang="ru-RU" sz="1200" dirty="0"/>
                    </a:p>
                  </a:txBody>
                  <a:tcPr/>
                </a:tc>
                <a:tc>
                  <a:txBody>
                    <a:bodyPr/>
                    <a:lstStyle/>
                    <a:p>
                      <a:r>
                        <a:rPr lang="ru-RU" sz="1200" dirty="0" smtClean="0"/>
                        <a:t>610,0</a:t>
                      </a:r>
                      <a:endParaRPr lang="ru-RU" sz="1200" dirty="0"/>
                    </a:p>
                  </a:txBody>
                  <a:tcPr/>
                </a:tc>
                <a:tc>
                  <a:txBody>
                    <a:bodyPr/>
                    <a:lstStyle/>
                    <a:p>
                      <a:r>
                        <a:rPr lang="ru-RU" sz="1200" dirty="0" smtClean="0"/>
                        <a:t>457,0</a:t>
                      </a:r>
                      <a:endParaRPr lang="ru-RU" sz="1200" dirty="0"/>
                    </a:p>
                  </a:txBody>
                  <a:tcPr/>
                </a:tc>
              </a:tr>
              <a:tr h="357464">
                <a:tc>
                  <a:txBody>
                    <a:bodyPr/>
                    <a:lstStyle/>
                    <a:p>
                      <a:r>
                        <a:rPr lang="ru-RU" sz="1200" dirty="0" err="1" smtClean="0">
                          <a:latin typeface="Times New Roman" panose="02020603050405020304" pitchFamily="18" charset="0"/>
                          <a:cs typeface="Times New Roman" panose="02020603050405020304" pitchFamily="18" charset="0"/>
                        </a:rPr>
                        <a:t>Шенджийское</a:t>
                      </a:r>
                      <a:r>
                        <a:rPr lang="ru-RU" sz="1200" dirty="0" smtClean="0">
                          <a:latin typeface="Times New Roman" panose="02020603050405020304" pitchFamily="18" charset="0"/>
                          <a:cs typeface="Times New Roman" panose="02020603050405020304" pitchFamily="18" charset="0"/>
                        </a:rPr>
                        <a:t> сельское поселение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t>553,0</a:t>
                      </a:r>
                      <a:endParaRPr lang="ru-RU" sz="1200" dirty="0"/>
                    </a:p>
                  </a:txBody>
                  <a:tcPr/>
                </a:tc>
                <a:tc>
                  <a:txBody>
                    <a:bodyPr/>
                    <a:lstStyle/>
                    <a:p>
                      <a:r>
                        <a:rPr lang="ru-RU" sz="1200" dirty="0" smtClean="0"/>
                        <a:t>570,0</a:t>
                      </a:r>
                      <a:endParaRPr lang="ru-RU" sz="1200" dirty="0"/>
                    </a:p>
                  </a:txBody>
                  <a:tcPr/>
                </a:tc>
                <a:tc>
                  <a:txBody>
                    <a:bodyPr/>
                    <a:lstStyle/>
                    <a:p>
                      <a:r>
                        <a:rPr lang="ru-RU" sz="1200" dirty="0" smtClean="0"/>
                        <a:t>546,0</a:t>
                      </a:r>
                      <a:endParaRPr lang="ru-RU" sz="1200" dirty="0"/>
                    </a:p>
                  </a:txBody>
                  <a:tcPr/>
                </a:tc>
              </a:tr>
              <a:tr h="303663">
                <a:tc>
                  <a:txBody>
                    <a:bodyPr/>
                    <a:lstStyle/>
                    <a:p>
                      <a:r>
                        <a:rPr lang="ru-RU" sz="1200" b="1" dirty="0" smtClean="0">
                          <a:latin typeface="Times New Roman" panose="02020603050405020304" pitchFamily="18" charset="0"/>
                          <a:cs typeface="Times New Roman" panose="02020603050405020304" pitchFamily="18" charset="0"/>
                        </a:rPr>
                        <a:t>ВСЕГО:</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t>3 500,0</a:t>
                      </a:r>
                      <a:endParaRPr lang="ru-RU" sz="1200" b="1" dirty="0"/>
                    </a:p>
                  </a:txBody>
                  <a:tcPr/>
                </a:tc>
                <a:tc>
                  <a:txBody>
                    <a:bodyPr/>
                    <a:lstStyle/>
                    <a:p>
                      <a:r>
                        <a:rPr lang="ru-RU" sz="1200" b="1" dirty="0" smtClean="0"/>
                        <a:t>3 500,0</a:t>
                      </a:r>
                      <a:endParaRPr lang="ru-RU" sz="1200" b="1" dirty="0"/>
                    </a:p>
                  </a:txBody>
                  <a:tcPr/>
                </a:tc>
                <a:tc>
                  <a:txBody>
                    <a:bodyPr/>
                    <a:lstStyle/>
                    <a:p>
                      <a:r>
                        <a:rPr lang="ru-RU" sz="1200" b="1" dirty="0" smtClean="0"/>
                        <a:t>3 500,0</a:t>
                      </a:r>
                      <a:endParaRPr lang="ru-RU" sz="1200" b="1" dirty="0"/>
                    </a:p>
                  </a:txBody>
                  <a:tcPr/>
                </a:tc>
              </a:tr>
            </a:tbl>
          </a:graphicData>
        </a:graphic>
      </p:graphicFrame>
    </p:spTree>
    <p:extLst>
      <p:ext uri="{BB962C8B-B14F-4D97-AF65-F5344CB8AC3E}">
        <p14:creationId xmlns:p14="http://schemas.microsoft.com/office/powerpoint/2010/main" val="244267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a:t>Соотношение программных и непрограммных расходов бюджета МО «Тахтамукайский район» на </a:t>
            </a:r>
            <a:r>
              <a:rPr lang="ru-RU" sz="2000" dirty="0" smtClean="0"/>
              <a:t>2024 </a:t>
            </a:r>
            <a:r>
              <a:rPr lang="ru-RU" sz="2000" dirty="0"/>
              <a:t>г. (</a:t>
            </a:r>
            <a:r>
              <a:rPr lang="ru-RU" sz="2000" dirty="0" err="1"/>
              <a:t>тыс.руб</a:t>
            </a:r>
            <a:r>
              <a:rPr lang="ru-RU" sz="2000" dirty="0"/>
              <a:t>.)</a:t>
            </a:r>
          </a:p>
        </p:txBody>
      </p:sp>
      <p:graphicFrame>
        <p:nvGraphicFramePr>
          <p:cNvPr id="3" name="Диаграмма 5"/>
          <p:cNvGraphicFramePr>
            <a:graphicFrameLocks/>
          </p:cNvGraphicFramePr>
          <p:nvPr>
            <p:extLst>
              <p:ext uri="{D42A27DB-BD31-4B8C-83A1-F6EECF244321}">
                <p14:modId xmlns:p14="http://schemas.microsoft.com/office/powerpoint/2010/main" val="412672671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ФИЗИЧЕСКОЙ КУЛЬТУРЫ И СПОРТА»</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4740910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smtClean="0"/>
                        <a:t>2022 </a:t>
                      </a:r>
                      <a:r>
                        <a:rPr lang="ru-RU" sz="1400" dirty="0"/>
                        <a:t>год (факт)</a:t>
                      </a:r>
                    </a:p>
                  </a:txBody>
                  <a:tcPr/>
                </a:tc>
                <a:tc>
                  <a:txBody>
                    <a:bodyPr/>
                    <a:lstStyle/>
                    <a:p>
                      <a:r>
                        <a:rPr lang="ru-RU" sz="1400" dirty="0" smtClean="0"/>
                        <a:t>93 879,0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smtClean="0"/>
                        <a:t>2023 </a:t>
                      </a:r>
                      <a:r>
                        <a:rPr lang="ru-RU" sz="1400" dirty="0"/>
                        <a:t>год (план)</a:t>
                      </a:r>
                    </a:p>
                  </a:txBody>
                  <a:tcPr/>
                </a:tc>
                <a:tc>
                  <a:txBody>
                    <a:bodyPr/>
                    <a:lstStyle/>
                    <a:p>
                      <a:r>
                        <a:rPr lang="ru-RU" sz="1400" dirty="0" smtClean="0"/>
                        <a:t>100</a:t>
                      </a:r>
                      <a:r>
                        <a:rPr lang="ru-RU" sz="1400" baseline="0" dirty="0" smtClean="0"/>
                        <a:t> 185</a:t>
                      </a:r>
                      <a:r>
                        <a:rPr lang="ru-RU" sz="1400" dirty="0" smtClean="0"/>
                        <a:t>,0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268 363,0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smtClean="0"/>
                        <a:t>2025 </a:t>
                      </a:r>
                      <a:r>
                        <a:rPr lang="ru-RU" sz="1400" dirty="0"/>
                        <a:t>год</a:t>
                      </a:r>
                    </a:p>
                  </a:txBody>
                  <a:tcPr/>
                </a:tc>
                <a:tc>
                  <a:txBody>
                    <a:bodyPr/>
                    <a:lstStyle/>
                    <a:p>
                      <a:r>
                        <a:rPr lang="ru-RU" sz="1400" dirty="0" smtClean="0"/>
                        <a:t>109 027,0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smtClean="0"/>
                        <a:t>2026 </a:t>
                      </a:r>
                      <a:r>
                        <a:rPr lang="ru-RU" sz="1400" dirty="0"/>
                        <a:t>год</a:t>
                      </a:r>
                    </a:p>
                  </a:txBody>
                  <a:tcPr/>
                </a:tc>
                <a:tc>
                  <a:txBody>
                    <a:bodyPr/>
                    <a:lstStyle/>
                    <a:p>
                      <a:r>
                        <a:rPr lang="ru-RU" sz="1400" dirty="0" smtClean="0"/>
                        <a:t>112 908,0</a:t>
                      </a:r>
                      <a:endParaRPr lang="ru-RU" sz="14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ориентирующих граждан на здоровый образ жизни, в </a:t>
            </a:r>
            <a:r>
              <a:rPr lang="ru-RU" sz="1200" dirty="0" err="1"/>
              <a:t>т.ч</a:t>
            </a:r>
            <a:r>
              <a:rPr lang="ru-RU" sz="1200" dirty="0"/>
              <a:t>. на занятия физической культурой и спортом, развитие спортивной инфраструктуры.</a:t>
            </a:r>
            <a:endParaRPr lang="ru-RU" sz="1200" b="1" dirty="0"/>
          </a:p>
          <a:p>
            <a:pPr algn="just" fontAlgn="auto"/>
            <a:r>
              <a:rPr lang="ru-RU" sz="1200" b="1" dirty="0"/>
              <a:t>ЗАДАЧИ: </a:t>
            </a:r>
            <a:r>
              <a:rPr lang="ru-RU" sz="1200" dirty="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a:t>Тахтамукайский</a:t>
            </a:r>
            <a:r>
              <a:rPr lang="ru-RU" sz="1200" dirty="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05681498"/>
              </p:ext>
            </p:extLst>
          </p:nvPr>
        </p:nvGraphicFramePr>
        <p:xfrm>
          <a:off x="251520" y="3056451"/>
          <a:ext cx="8784976" cy="3404085"/>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smtClean="0"/>
                        <a:t>2022 </a:t>
                      </a:r>
                      <a:r>
                        <a:rPr lang="ru-RU" sz="1200" dirty="0"/>
                        <a:t>год (факт)</a:t>
                      </a:r>
                    </a:p>
                  </a:txBody>
                  <a:tcPr/>
                </a:tc>
                <a:tc>
                  <a:txBody>
                    <a:bodyPr/>
                    <a:lstStyle/>
                    <a:p>
                      <a:pPr algn="ctr"/>
                      <a:r>
                        <a:rPr lang="ru-RU" sz="1200" dirty="0" smtClean="0"/>
                        <a:t>2023 </a:t>
                      </a:r>
                      <a:r>
                        <a:rPr lang="ru-RU" sz="1200" dirty="0"/>
                        <a:t>год (план)</a:t>
                      </a:r>
                    </a:p>
                  </a:txBody>
                  <a:tcPr/>
                </a:tc>
                <a:tc>
                  <a:txBody>
                    <a:bodyPr/>
                    <a:lstStyle/>
                    <a:p>
                      <a:pPr algn="ctr"/>
                      <a:r>
                        <a:rPr lang="ru-RU" sz="1200" dirty="0" smtClean="0"/>
                        <a:t>2024 </a:t>
                      </a:r>
                      <a:r>
                        <a:rPr lang="ru-RU" sz="1200" dirty="0"/>
                        <a:t>год</a:t>
                      </a:r>
                    </a:p>
                  </a:txBody>
                  <a:tcPr/>
                </a:tc>
                <a:tc>
                  <a:txBody>
                    <a:bodyPr/>
                    <a:lstStyle/>
                    <a:p>
                      <a:pPr algn="ctr"/>
                      <a:r>
                        <a:rPr lang="ru-RU" sz="1200" dirty="0" smtClean="0"/>
                        <a:t>2025 </a:t>
                      </a:r>
                      <a:r>
                        <a:rPr lang="ru-RU" sz="1200" dirty="0"/>
                        <a:t>год</a:t>
                      </a:r>
                    </a:p>
                  </a:txBody>
                  <a:tcPr/>
                </a:tc>
                <a:tc>
                  <a:txBody>
                    <a:bodyPr/>
                    <a:lstStyle/>
                    <a:p>
                      <a:pPr algn="ctr"/>
                      <a:r>
                        <a:rPr lang="ru-RU" sz="1200" dirty="0" smtClean="0"/>
                        <a:t>2026 </a:t>
                      </a:r>
                      <a:r>
                        <a:rPr lang="ru-RU" sz="1200" dirty="0"/>
                        <a:t>год</a:t>
                      </a:r>
                    </a:p>
                  </a:txBody>
                  <a:tcPr/>
                </a:tc>
                <a:extLst>
                  <a:ext uri="{0D108BD9-81ED-4DB2-BD59-A6C34878D82A}">
                    <a16:rowId xmlns="" xmlns:a16="http://schemas.microsoft.com/office/drawing/2014/main" val="10000"/>
                  </a:ext>
                </a:extLst>
              </a:tr>
              <a:tr h="522763">
                <a:tc>
                  <a:txBody>
                    <a:bodyPr/>
                    <a:lstStyle/>
                    <a:p>
                      <a:r>
                        <a:rPr lang="ru-RU" sz="1200" dirty="0"/>
                        <a:t>Удельный вес регулярно занимающихся физической культурой и спортом</a:t>
                      </a:r>
                    </a:p>
                  </a:txBody>
                  <a:tcPr/>
                </a:tc>
                <a:tc>
                  <a:txBody>
                    <a:bodyPr/>
                    <a:lstStyle/>
                    <a:p>
                      <a:r>
                        <a:rPr lang="ru-RU" sz="1200" dirty="0"/>
                        <a:t>50,1</a:t>
                      </a:r>
                    </a:p>
                  </a:txBody>
                  <a:tcPr/>
                </a:tc>
                <a:tc>
                  <a:txBody>
                    <a:bodyPr/>
                    <a:lstStyle/>
                    <a:p>
                      <a:r>
                        <a:rPr lang="ru-RU" sz="1200" dirty="0"/>
                        <a:t>50,3</a:t>
                      </a:r>
                    </a:p>
                  </a:txBody>
                  <a:tcPr/>
                </a:tc>
                <a:tc>
                  <a:txBody>
                    <a:bodyPr/>
                    <a:lstStyle/>
                    <a:p>
                      <a:r>
                        <a:rPr lang="ru-RU" sz="1200" dirty="0"/>
                        <a:t>50</a:t>
                      </a:r>
                    </a:p>
                  </a:txBody>
                  <a:tcPr/>
                </a:tc>
                <a:tc>
                  <a:txBody>
                    <a:bodyPr/>
                    <a:lstStyle/>
                    <a:p>
                      <a:r>
                        <a:rPr lang="ru-RU" sz="1200" dirty="0"/>
                        <a:t>51,4</a:t>
                      </a:r>
                    </a:p>
                    <a:p>
                      <a:endParaRPr lang="ru-RU" sz="1200" dirty="0"/>
                    </a:p>
                  </a:txBody>
                  <a:tcPr/>
                </a:tc>
                <a:tc>
                  <a:txBody>
                    <a:bodyPr/>
                    <a:lstStyle/>
                    <a:p>
                      <a:r>
                        <a:rPr lang="ru-RU" sz="1200" dirty="0"/>
                        <a:t>51,4</a:t>
                      </a:r>
                    </a:p>
                  </a:txBody>
                  <a:tcPr/>
                </a:tc>
                <a:extLst>
                  <a:ext uri="{0D108BD9-81ED-4DB2-BD59-A6C34878D82A}">
                    <a16:rowId xmlns="" xmlns:a16="http://schemas.microsoft.com/office/drawing/2014/main" val="10001"/>
                  </a:ext>
                </a:extLst>
              </a:tr>
              <a:tr h="318405">
                <a:tc>
                  <a:txBody>
                    <a:bodyPr/>
                    <a:lstStyle/>
                    <a:p>
                      <a:r>
                        <a:rPr lang="ru-RU" sz="1200" dirty="0"/>
                        <a:t>Количество спортивных сооружений</a:t>
                      </a:r>
                    </a:p>
                  </a:txBody>
                  <a:tcPr/>
                </a:tc>
                <a:tc>
                  <a:txBody>
                    <a:bodyPr/>
                    <a:lstStyle/>
                    <a:p>
                      <a:r>
                        <a:rPr lang="ru-RU" sz="1200" dirty="0"/>
                        <a:t>134</a:t>
                      </a:r>
                    </a:p>
                  </a:txBody>
                  <a:tcPr/>
                </a:tc>
                <a:tc>
                  <a:txBody>
                    <a:bodyPr/>
                    <a:lstStyle/>
                    <a:p>
                      <a:r>
                        <a:rPr lang="ru-RU" sz="1200" dirty="0"/>
                        <a:t>134</a:t>
                      </a:r>
                    </a:p>
                  </a:txBody>
                  <a:tcPr/>
                </a:tc>
                <a:tc>
                  <a:txBody>
                    <a:bodyPr/>
                    <a:lstStyle/>
                    <a:p>
                      <a:r>
                        <a:rPr lang="ru-RU" sz="1200" dirty="0"/>
                        <a:t>134</a:t>
                      </a:r>
                    </a:p>
                    <a:p>
                      <a:endParaRPr lang="ru-RU" sz="1200" dirty="0"/>
                    </a:p>
                  </a:txBody>
                  <a:tcPr/>
                </a:tc>
                <a:tc>
                  <a:txBody>
                    <a:bodyPr/>
                    <a:lstStyle/>
                    <a:p>
                      <a:r>
                        <a:rPr lang="ru-RU" sz="1200" dirty="0"/>
                        <a:t>134</a:t>
                      </a:r>
                    </a:p>
                  </a:txBody>
                  <a:tcPr/>
                </a:tc>
                <a:tc>
                  <a:txBody>
                    <a:bodyPr/>
                    <a:lstStyle/>
                    <a:p>
                      <a:r>
                        <a:rPr lang="ru-RU" sz="1200" dirty="0"/>
                        <a:t>134</a:t>
                      </a:r>
                    </a:p>
                  </a:txBody>
                  <a:tcPr/>
                </a:tc>
                <a:extLst>
                  <a:ext uri="{0D108BD9-81ED-4DB2-BD59-A6C34878D82A}">
                    <a16:rowId xmlns="" xmlns:a16="http://schemas.microsoft.com/office/drawing/2014/main" val="10002"/>
                  </a:ext>
                </a:extLst>
              </a:tr>
              <a:tr h="522763">
                <a:tc>
                  <a:txBody>
                    <a:bodyPr/>
                    <a:lstStyle/>
                    <a:p>
                      <a:r>
                        <a:rPr lang="ru-RU" sz="1200" dirty="0"/>
                        <a:t>Количество организованных и проведенных физкультурно-спортивных,</a:t>
                      </a:r>
                      <a:r>
                        <a:rPr lang="ru-RU" sz="1200" baseline="0" dirty="0"/>
                        <a:t> спортивно-массовых мероприятий</a:t>
                      </a:r>
                      <a:endParaRPr lang="ru-RU" sz="1200" dirty="0"/>
                    </a:p>
                  </a:txBody>
                  <a:tcPr/>
                </a:tc>
                <a:tc>
                  <a:txBody>
                    <a:bodyPr/>
                    <a:lstStyle/>
                    <a:p>
                      <a:r>
                        <a:rPr lang="ru-RU" sz="1200" dirty="0"/>
                        <a:t>163</a:t>
                      </a:r>
                    </a:p>
                  </a:txBody>
                  <a:tcPr/>
                </a:tc>
                <a:tc>
                  <a:txBody>
                    <a:bodyPr/>
                    <a:lstStyle/>
                    <a:p>
                      <a:r>
                        <a:rPr lang="ru-RU" sz="1200" dirty="0"/>
                        <a:t>223</a:t>
                      </a:r>
                    </a:p>
                  </a:txBody>
                  <a:tcPr/>
                </a:tc>
                <a:tc>
                  <a:txBody>
                    <a:bodyPr/>
                    <a:lstStyle/>
                    <a:p>
                      <a:r>
                        <a:rPr lang="ru-RU" sz="1200" dirty="0"/>
                        <a:t>305</a:t>
                      </a:r>
                    </a:p>
                  </a:txBody>
                  <a:tcPr/>
                </a:tc>
                <a:tc>
                  <a:txBody>
                    <a:bodyPr/>
                    <a:lstStyle/>
                    <a:p>
                      <a:r>
                        <a:rPr lang="ru-RU" sz="1200" dirty="0"/>
                        <a:t>305</a:t>
                      </a:r>
                    </a:p>
                  </a:txBody>
                  <a:tcPr/>
                </a:tc>
                <a:tc>
                  <a:txBody>
                    <a:bodyPr/>
                    <a:lstStyle/>
                    <a:p>
                      <a:r>
                        <a:rPr lang="ru-RU" sz="1200" dirty="0"/>
                        <a:t>305</a:t>
                      </a:r>
                    </a:p>
                  </a:txBody>
                  <a:tcPr/>
                </a:tc>
                <a:extLst>
                  <a:ext uri="{0D108BD9-81ED-4DB2-BD59-A6C34878D82A}">
                    <a16:rowId xmlns="" xmlns:a16="http://schemas.microsoft.com/office/drawing/2014/main" val="10003"/>
                  </a:ext>
                </a:extLst>
              </a:tr>
              <a:tr h="522763">
                <a:tc>
                  <a:txBody>
                    <a:bodyPr/>
                    <a:lstStyle/>
                    <a:p>
                      <a:r>
                        <a:rPr lang="ru-RU" sz="1200" dirty="0"/>
                        <a:t>Количество детей,</a:t>
                      </a:r>
                      <a:r>
                        <a:rPr lang="ru-RU" sz="1200" baseline="0" dirty="0"/>
                        <a:t> занимающихся физической культурой и спортом в спортивных школах</a:t>
                      </a:r>
                      <a:endParaRPr lang="ru-RU" sz="1200" dirty="0"/>
                    </a:p>
                  </a:txBody>
                  <a:tcPr/>
                </a:tc>
                <a:tc>
                  <a:txBody>
                    <a:bodyPr/>
                    <a:lstStyle/>
                    <a:p>
                      <a:r>
                        <a:rPr lang="ru-RU" sz="1200" dirty="0"/>
                        <a:t>1997</a:t>
                      </a:r>
                    </a:p>
                  </a:txBody>
                  <a:tcPr/>
                </a:tc>
                <a:tc>
                  <a:txBody>
                    <a:bodyPr/>
                    <a:lstStyle/>
                    <a:p>
                      <a:r>
                        <a:rPr lang="ru-RU" sz="1200" dirty="0"/>
                        <a:t>2083</a:t>
                      </a:r>
                    </a:p>
                  </a:txBody>
                  <a:tcPr/>
                </a:tc>
                <a:tc>
                  <a:txBody>
                    <a:bodyPr/>
                    <a:lstStyle/>
                    <a:p>
                      <a:r>
                        <a:rPr lang="ru-RU" sz="1200" dirty="0"/>
                        <a:t>1937</a:t>
                      </a:r>
                    </a:p>
                  </a:txBody>
                  <a:tcPr/>
                </a:tc>
                <a:tc>
                  <a:txBody>
                    <a:bodyPr/>
                    <a:lstStyle/>
                    <a:p>
                      <a:r>
                        <a:rPr lang="ru-RU" sz="1200" dirty="0"/>
                        <a:t>1946</a:t>
                      </a:r>
                    </a:p>
                  </a:txBody>
                  <a:tcPr/>
                </a:tc>
                <a:tc>
                  <a:txBody>
                    <a:bodyPr/>
                    <a:lstStyle/>
                    <a:p>
                      <a:r>
                        <a:rPr lang="ru-RU" sz="1200" dirty="0"/>
                        <a:t>1946</a:t>
                      </a:r>
                    </a:p>
                  </a:txBody>
                  <a:tcPr/>
                </a:tc>
                <a:extLst>
                  <a:ext uri="{0D108BD9-81ED-4DB2-BD59-A6C34878D82A}">
                    <a16:rowId xmlns="" xmlns:a16="http://schemas.microsoft.com/office/drawing/2014/main" val="10004"/>
                  </a:ext>
                </a:extLst>
              </a:tr>
              <a:tr h="663835">
                <a:tc>
                  <a:txBody>
                    <a:bodyPr/>
                    <a:lstStyle/>
                    <a:p>
                      <a:r>
                        <a:rPr lang="ru-RU" sz="1200" dirty="0"/>
                        <a:t>Количество победителей и призеров республиканских, всероссийских,</a:t>
                      </a:r>
                      <a:r>
                        <a:rPr lang="ru-RU" sz="1200" baseline="0" dirty="0"/>
                        <a:t> </a:t>
                      </a:r>
                      <a:r>
                        <a:rPr lang="ru-RU" sz="1200" dirty="0"/>
                        <a:t>международных и региональных соревнований</a:t>
                      </a:r>
                    </a:p>
                  </a:txBody>
                  <a:tcPr/>
                </a:tc>
                <a:tc>
                  <a:txBody>
                    <a:bodyPr/>
                    <a:lstStyle/>
                    <a:p>
                      <a:r>
                        <a:rPr lang="ru-RU" sz="1200" dirty="0"/>
                        <a:t>118</a:t>
                      </a:r>
                    </a:p>
                  </a:txBody>
                  <a:tcPr/>
                </a:tc>
                <a:tc>
                  <a:txBody>
                    <a:bodyPr/>
                    <a:lstStyle/>
                    <a:p>
                      <a:r>
                        <a:rPr lang="ru-RU" sz="1200" dirty="0"/>
                        <a:t>119</a:t>
                      </a:r>
                    </a:p>
                  </a:txBody>
                  <a:tcPr/>
                </a:tc>
                <a:tc>
                  <a:txBody>
                    <a:bodyPr/>
                    <a:lstStyle/>
                    <a:p>
                      <a:r>
                        <a:rPr lang="ru-RU" sz="1200" dirty="0"/>
                        <a:t>121</a:t>
                      </a:r>
                    </a:p>
                  </a:txBody>
                  <a:tcPr/>
                </a:tc>
                <a:tc>
                  <a:txBody>
                    <a:bodyPr/>
                    <a:lstStyle/>
                    <a:p>
                      <a:r>
                        <a:rPr lang="ru-RU" sz="1200" dirty="0"/>
                        <a:t>122</a:t>
                      </a:r>
                    </a:p>
                  </a:txBody>
                  <a:tcPr/>
                </a:tc>
                <a:tc>
                  <a:txBody>
                    <a:bodyPr/>
                    <a:lstStyle/>
                    <a:p>
                      <a:r>
                        <a:rPr lang="ru-RU" sz="1200" dirty="0"/>
                        <a:t>122</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36611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«ОБЕСПЕЧЕНИЕ ДЕЯТЕЛЬНОСТИ УЧРЕЖДЕНИЙ КУЛЬТУРЫ»</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851953951"/>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smtClean="0"/>
                        <a:t>2022 </a:t>
                      </a:r>
                      <a:r>
                        <a:rPr lang="ru-RU" sz="1400" dirty="0"/>
                        <a:t>год (факт)</a:t>
                      </a:r>
                    </a:p>
                  </a:txBody>
                  <a:tcPr/>
                </a:tc>
                <a:tc>
                  <a:txBody>
                    <a:bodyPr/>
                    <a:lstStyle/>
                    <a:p>
                      <a:r>
                        <a:rPr lang="ru-RU" sz="1400" dirty="0" smtClean="0"/>
                        <a:t>188 496,0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smtClean="0"/>
                        <a:t>2023 </a:t>
                      </a:r>
                      <a:r>
                        <a:rPr lang="ru-RU" sz="1400" dirty="0"/>
                        <a:t>год (план)</a:t>
                      </a:r>
                    </a:p>
                  </a:txBody>
                  <a:tcPr/>
                </a:tc>
                <a:tc>
                  <a:txBody>
                    <a:bodyPr/>
                    <a:lstStyle/>
                    <a:p>
                      <a:r>
                        <a:rPr lang="ru-RU" sz="1400" dirty="0" smtClean="0"/>
                        <a:t>182</a:t>
                      </a:r>
                      <a:r>
                        <a:rPr lang="ru-RU" sz="1400" baseline="0" dirty="0" smtClean="0"/>
                        <a:t> 947</a:t>
                      </a:r>
                      <a:r>
                        <a:rPr lang="ru-RU" sz="1400" dirty="0" smtClean="0"/>
                        <a:t>,0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160 055,0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smtClean="0"/>
                        <a:t>2025 </a:t>
                      </a:r>
                      <a:r>
                        <a:rPr lang="ru-RU" sz="1400" dirty="0"/>
                        <a:t>год</a:t>
                      </a:r>
                    </a:p>
                  </a:txBody>
                  <a:tcPr/>
                </a:tc>
                <a:tc>
                  <a:txBody>
                    <a:bodyPr/>
                    <a:lstStyle/>
                    <a:p>
                      <a:r>
                        <a:rPr lang="ru-RU" sz="1400" dirty="0" smtClean="0"/>
                        <a:t>150 194,0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smtClean="0"/>
                        <a:t>2026 </a:t>
                      </a:r>
                      <a:r>
                        <a:rPr lang="ru-RU" sz="1400" dirty="0"/>
                        <a:t>год</a:t>
                      </a:r>
                    </a:p>
                  </a:txBody>
                  <a:tcPr/>
                </a:tc>
                <a:tc>
                  <a:txBody>
                    <a:bodyPr/>
                    <a:lstStyle/>
                    <a:p>
                      <a:r>
                        <a:rPr lang="ru-RU" sz="1400" dirty="0" smtClean="0"/>
                        <a:t>149 321,0</a:t>
                      </a:r>
                      <a:endParaRPr lang="ru-RU" sz="14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755576" y="764704"/>
            <a:ext cx="5555162" cy="1742066"/>
          </a:xfrm>
          <a:prstGeom prst="rect">
            <a:avLst/>
          </a:prstGeom>
        </p:spPr>
        <p:txBody>
          <a:bodyPr>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a:t>ЗАДАЧИ: </a:t>
            </a:r>
            <a:r>
              <a:rPr lang="ru-RU" sz="1200" dirty="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56357437"/>
              </p:ext>
            </p:extLst>
          </p:nvPr>
        </p:nvGraphicFramePr>
        <p:xfrm>
          <a:off x="179513" y="2782476"/>
          <a:ext cx="8784976" cy="4118017"/>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endParaRPr lang="ru-RU" sz="1400" dirty="0"/>
                    </a:p>
                    <a:p>
                      <a:pPr algn="ctr"/>
                      <a:r>
                        <a:rPr lang="ru-RU" sz="1400" dirty="0"/>
                        <a:t> год</a:t>
                      </a:r>
                    </a:p>
                  </a:txBody>
                  <a:tcPr/>
                </a:tc>
                <a:extLst>
                  <a:ext uri="{0D108BD9-81ED-4DB2-BD59-A6C34878D82A}">
                    <a16:rowId xmlns="" xmlns:a16="http://schemas.microsoft.com/office/drawing/2014/main" val="10000"/>
                  </a:ext>
                </a:extLst>
              </a:tr>
              <a:tr h="522763">
                <a:tc>
                  <a:txBody>
                    <a:bodyPr/>
                    <a:lstStyle/>
                    <a:p>
                      <a:r>
                        <a:rPr lang="ru-RU" sz="1200" dirty="0"/>
                        <a:t>Увеличение количества посещений организаций культуры (к предыдущему году), %</a:t>
                      </a:r>
                    </a:p>
                  </a:txBody>
                  <a:tcPr/>
                </a:tc>
                <a:tc>
                  <a:txBody>
                    <a:bodyPr/>
                    <a:lstStyle/>
                    <a:p>
                      <a:r>
                        <a:rPr lang="ru-RU" sz="1200" dirty="0"/>
                        <a:t>1,33</a:t>
                      </a:r>
                    </a:p>
                  </a:txBody>
                  <a:tcPr/>
                </a:tc>
                <a:tc>
                  <a:txBody>
                    <a:bodyPr/>
                    <a:lstStyle/>
                    <a:p>
                      <a:r>
                        <a:rPr lang="ru-RU" sz="1200" dirty="0"/>
                        <a:t>1,6</a:t>
                      </a:r>
                    </a:p>
                  </a:txBody>
                  <a:tcPr/>
                </a:tc>
                <a:tc>
                  <a:txBody>
                    <a:bodyPr/>
                    <a:lstStyle/>
                    <a:p>
                      <a:r>
                        <a:rPr lang="ru-RU" sz="1200" dirty="0"/>
                        <a:t>1,75</a:t>
                      </a:r>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extLst>
                  <a:ext uri="{0D108BD9-81ED-4DB2-BD59-A6C34878D82A}">
                    <a16:rowId xmlns="" xmlns:a16="http://schemas.microsoft.com/office/drawing/2014/main" val="10001"/>
                  </a:ext>
                </a:extLst>
              </a:tr>
              <a:tr h="672124">
                <a:tc>
                  <a:txBody>
                    <a:bodyPr/>
                    <a:lstStyle/>
                    <a:p>
                      <a:r>
                        <a:rPr lang="ru-RU" sz="1200" dirty="0"/>
                        <a:t>Увеличение доли детей, привлекаемых к участию в творческих мероприятиях, в общем количестве детей, %</a:t>
                      </a:r>
                    </a:p>
                  </a:txBody>
                  <a:tcPr/>
                </a:tc>
                <a:tc>
                  <a:txBody>
                    <a:bodyPr/>
                    <a:lstStyle/>
                    <a:p>
                      <a:r>
                        <a:rPr lang="ru-RU" sz="1200" dirty="0"/>
                        <a:t>3,04</a:t>
                      </a:r>
                    </a:p>
                  </a:txBody>
                  <a:tcPr/>
                </a:tc>
                <a:tc>
                  <a:txBody>
                    <a:bodyPr/>
                    <a:lstStyle/>
                    <a:p>
                      <a:r>
                        <a:rPr lang="ru-RU" sz="1200" dirty="0"/>
                        <a:t>1,35</a:t>
                      </a:r>
                    </a:p>
                  </a:txBody>
                  <a:tcPr/>
                </a:tc>
                <a:tc>
                  <a:txBody>
                    <a:bodyPr/>
                    <a:lstStyle/>
                    <a:p>
                      <a:r>
                        <a:rPr lang="ru-RU" sz="1200" dirty="0"/>
                        <a:t>1,4</a:t>
                      </a:r>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extLst>
                  <a:ext uri="{0D108BD9-81ED-4DB2-BD59-A6C34878D82A}">
                    <a16:rowId xmlns="" xmlns:a16="http://schemas.microsoft.com/office/drawing/2014/main" val="10002"/>
                  </a:ext>
                </a:extLst>
              </a:tr>
              <a:tr h="522763">
                <a:tc>
                  <a:txBody>
                    <a:bodyPr/>
                    <a:lstStyle/>
                    <a:p>
                      <a:r>
                        <a:rPr lang="ru-RU" sz="1200" dirty="0"/>
                        <a:t>Увеличение количества посещений театрально-концертных мероприятий, %</a:t>
                      </a:r>
                    </a:p>
                  </a:txBody>
                  <a:tcPr/>
                </a:tc>
                <a:tc>
                  <a:txBody>
                    <a:bodyPr/>
                    <a:lstStyle/>
                    <a:p>
                      <a:r>
                        <a:rPr lang="ru-RU" sz="1200" dirty="0"/>
                        <a:t>1,73</a:t>
                      </a:r>
                    </a:p>
                  </a:txBody>
                  <a:tcPr/>
                </a:tc>
                <a:tc>
                  <a:txBody>
                    <a:bodyPr/>
                    <a:lstStyle/>
                    <a:p>
                      <a:r>
                        <a:rPr lang="ru-RU" sz="1200" dirty="0"/>
                        <a:t>1,8</a:t>
                      </a:r>
                    </a:p>
                  </a:txBody>
                  <a:tcPr/>
                </a:tc>
                <a:tc>
                  <a:txBody>
                    <a:bodyPr/>
                    <a:lstStyle/>
                    <a:p>
                      <a:r>
                        <a:rPr lang="ru-RU" sz="1200" dirty="0"/>
                        <a:t>1,9</a:t>
                      </a:r>
                    </a:p>
                  </a:txBody>
                  <a:tcPr/>
                </a:tc>
                <a:tc>
                  <a:txBody>
                    <a:bodyPr/>
                    <a:lstStyle/>
                    <a:p>
                      <a:r>
                        <a:rPr lang="ru-RU" sz="1200" dirty="0" smtClean="0"/>
                        <a:t>2</a:t>
                      </a:r>
                      <a:endParaRPr lang="ru-RU" sz="1200" dirty="0"/>
                    </a:p>
                  </a:txBody>
                  <a:tcPr/>
                </a:tc>
                <a:tc>
                  <a:txBody>
                    <a:bodyPr/>
                    <a:lstStyle/>
                    <a:p>
                      <a:r>
                        <a:rPr lang="ru-RU" sz="1200" dirty="0" smtClean="0"/>
                        <a:t>2,1</a:t>
                      </a:r>
                      <a:endParaRPr lang="ru-RU" sz="1200" dirty="0"/>
                    </a:p>
                  </a:txBody>
                  <a:tcPr/>
                </a:tc>
                <a:extLst>
                  <a:ext uri="{0D108BD9-81ED-4DB2-BD59-A6C34878D82A}">
                    <a16:rowId xmlns="" xmlns:a16="http://schemas.microsoft.com/office/drawing/2014/main" val="10003"/>
                  </a:ext>
                </a:extLst>
              </a:tr>
              <a:tr h="522763">
                <a:tc>
                  <a:txBody>
                    <a:bodyPr/>
                    <a:lstStyle/>
                    <a:p>
                      <a:r>
                        <a:rPr lang="ru-RU" sz="1200" dirty="0"/>
                        <a:t>Увеличение численности участников культурно-досуговых</a:t>
                      </a:r>
                      <a:r>
                        <a:rPr lang="ru-RU" sz="1200" baseline="0" dirty="0"/>
                        <a:t> мероприятий, %</a:t>
                      </a:r>
                      <a:endParaRPr lang="ru-RU" sz="1200" dirty="0"/>
                    </a:p>
                  </a:txBody>
                  <a:tcPr/>
                </a:tc>
                <a:tc>
                  <a:txBody>
                    <a:bodyPr/>
                    <a:lstStyle/>
                    <a:p>
                      <a:r>
                        <a:rPr lang="ru-RU" sz="1200" dirty="0"/>
                        <a:t>77,9</a:t>
                      </a:r>
                    </a:p>
                  </a:txBody>
                  <a:tcPr/>
                </a:tc>
                <a:tc>
                  <a:txBody>
                    <a:bodyPr/>
                    <a:lstStyle/>
                    <a:p>
                      <a:r>
                        <a:rPr lang="ru-RU" sz="1200" dirty="0"/>
                        <a:t>2,5</a:t>
                      </a:r>
                    </a:p>
                  </a:txBody>
                  <a:tcPr/>
                </a:tc>
                <a:tc>
                  <a:txBody>
                    <a:bodyPr/>
                    <a:lstStyle/>
                    <a:p>
                      <a:r>
                        <a:rPr lang="ru-RU" sz="1200" dirty="0"/>
                        <a:t>2,7</a:t>
                      </a:r>
                    </a:p>
                  </a:txBody>
                  <a:tcPr/>
                </a:tc>
                <a:tc>
                  <a:txBody>
                    <a:bodyPr/>
                    <a:lstStyle/>
                    <a:p>
                      <a:r>
                        <a:rPr lang="ru-RU" sz="1200" dirty="0" smtClean="0"/>
                        <a:t>2,9</a:t>
                      </a:r>
                      <a:endParaRPr lang="ru-RU" sz="1200" dirty="0"/>
                    </a:p>
                  </a:txBody>
                  <a:tcPr/>
                </a:tc>
                <a:tc>
                  <a:txBody>
                    <a:bodyPr/>
                    <a:lstStyle/>
                    <a:p>
                      <a:r>
                        <a:rPr lang="ru-RU" sz="1200" dirty="0" smtClean="0"/>
                        <a:t>3</a:t>
                      </a:r>
                      <a:endParaRPr lang="ru-RU" sz="1200" dirty="0"/>
                    </a:p>
                  </a:txBody>
                  <a:tcPr/>
                </a:tc>
                <a:extLst>
                  <a:ext uri="{0D108BD9-81ED-4DB2-BD59-A6C34878D82A}">
                    <a16:rowId xmlns="" xmlns:a16="http://schemas.microsoft.com/office/drawing/2014/main" val="10004"/>
                  </a:ext>
                </a:extLst>
              </a:tr>
              <a:tr h="663835">
                <a:tc>
                  <a:txBody>
                    <a:bodyPr/>
                    <a:lstStyle/>
                    <a:p>
                      <a:r>
                        <a:rPr lang="ru-RU" sz="1200" dirty="0"/>
                        <a:t>Количество тематических материалов в средствах массовой информации, направленных на сохранение межнационального</a:t>
                      </a:r>
                      <a:r>
                        <a:rPr lang="ru-RU" sz="1200" baseline="0" dirty="0"/>
                        <a:t> согласия</a:t>
                      </a:r>
                      <a:endParaRPr lang="ru-RU" sz="1200" dirty="0"/>
                    </a:p>
                  </a:txBody>
                  <a:tcPr/>
                </a:tc>
                <a:tc>
                  <a:txBody>
                    <a:bodyPr/>
                    <a:lstStyle/>
                    <a:p>
                      <a:r>
                        <a:rPr lang="ru-RU" sz="1200" dirty="0"/>
                        <a:t>19</a:t>
                      </a:r>
                    </a:p>
                  </a:txBody>
                  <a:tcPr/>
                </a:tc>
                <a:tc>
                  <a:txBody>
                    <a:bodyPr/>
                    <a:lstStyle/>
                    <a:p>
                      <a:r>
                        <a:rPr lang="ru-RU" sz="1200" dirty="0"/>
                        <a:t>20</a:t>
                      </a:r>
                    </a:p>
                  </a:txBody>
                  <a:tcPr/>
                </a:tc>
                <a:tc>
                  <a:txBody>
                    <a:bodyPr/>
                    <a:lstStyle/>
                    <a:p>
                      <a:r>
                        <a:rPr lang="ru-RU" sz="1200" dirty="0"/>
                        <a:t>22</a:t>
                      </a:r>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extLst>
                  <a:ext uri="{0D108BD9-81ED-4DB2-BD59-A6C34878D82A}">
                    <a16:rowId xmlns="" xmlns:a16="http://schemas.microsoft.com/office/drawing/2014/main" val="10005"/>
                  </a:ext>
                </a:extLst>
              </a:tr>
              <a:tr h="386739">
                <a:tc>
                  <a:txBody>
                    <a:bodyPr/>
                    <a:lstStyle/>
                    <a:p>
                      <a:r>
                        <a:rPr lang="ru-RU" sz="1200" dirty="0"/>
                        <a:t>Число граждан, вовлеченных в мероприятия по сохранению и развитию культуры народов</a:t>
                      </a:r>
                    </a:p>
                  </a:txBody>
                  <a:tcPr/>
                </a:tc>
                <a:tc>
                  <a:txBody>
                    <a:bodyPr/>
                    <a:lstStyle/>
                    <a:p>
                      <a:r>
                        <a:rPr lang="ru-RU" sz="1200" dirty="0"/>
                        <a:t>57929</a:t>
                      </a:r>
                    </a:p>
                  </a:txBody>
                  <a:tcPr/>
                </a:tc>
                <a:tc>
                  <a:txBody>
                    <a:bodyPr/>
                    <a:lstStyle/>
                    <a:p>
                      <a:r>
                        <a:rPr lang="ru-RU" sz="1200" dirty="0"/>
                        <a:t>57850</a:t>
                      </a:r>
                    </a:p>
                  </a:txBody>
                  <a:tcPr/>
                </a:tc>
                <a:tc>
                  <a:txBody>
                    <a:bodyPr/>
                    <a:lstStyle/>
                    <a:p>
                      <a:r>
                        <a:rPr lang="ru-RU" sz="1200" dirty="0"/>
                        <a:t>57900</a:t>
                      </a:r>
                    </a:p>
                  </a:txBody>
                  <a:tcPr/>
                </a:tc>
                <a:tc>
                  <a:txBody>
                    <a:bodyPr/>
                    <a:lstStyle/>
                    <a:p>
                      <a:r>
                        <a:rPr lang="ru-RU" sz="1200" dirty="0" smtClean="0"/>
                        <a:t>57950</a:t>
                      </a:r>
                      <a:endParaRPr lang="ru-RU" sz="1200" dirty="0"/>
                    </a:p>
                  </a:txBody>
                  <a:tcPr/>
                </a:tc>
                <a:tc>
                  <a:txBody>
                    <a:bodyPr/>
                    <a:lstStyle/>
                    <a:p>
                      <a:r>
                        <a:rPr lang="ru-RU" sz="1200" dirty="0" smtClean="0"/>
                        <a:t>58000</a:t>
                      </a:r>
                      <a:endParaRPr lang="ru-RU" sz="1200"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28631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a:t>МУНИЦИПАЛЬНАЯ ПРОГРАММА </a:t>
            </a:r>
            <a:r>
              <a:rPr lang="ru-RU" sz="1200" dirty="0"/>
              <a:t/>
            </a:r>
            <a:br>
              <a:rPr lang="ru-RU" sz="1200" dirty="0"/>
            </a:br>
            <a:r>
              <a:rPr lang="ru-RU" sz="1300" b="1" dirty="0"/>
              <a:t>«Развитие малого и среднего предпринимательства МО «Тахтамукайский </a:t>
            </a:r>
            <a:r>
              <a:rPr lang="ru-RU" sz="1300" b="1" dirty="0" err="1"/>
              <a:t>район»на</a:t>
            </a:r>
            <a:r>
              <a:rPr lang="ru-RU" sz="1300" b="1" dirty="0"/>
              <a:t> 2019-2024 гг.»</a:t>
            </a:r>
            <a:br>
              <a:rPr lang="ru-RU" sz="1300" b="1" dirty="0"/>
            </a:br>
            <a:r>
              <a:rPr lang="ru-RU" sz="1300" b="1" dirty="0"/>
              <a:t>СРОК РЕАЛИЗАЦИИ :2023-2028 гг.</a:t>
            </a:r>
            <a:br>
              <a:rPr lang="ru-RU" sz="1300" b="1" dirty="0"/>
            </a:br>
            <a:r>
              <a:rPr lang="ru-RU" sz="1300" b="1" dirty="0"/>
              <a:t/>
            </a:r>
            <a:br>
              <a:rPr lang="ru-RU" sz="1300" b="1" dirty="0"/>
            </a:br>
            <a:endParaRPr lang="ru-RU" sz="1300" b="1"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532776480"/>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smtClean="0"/>
                        <a:t>2022 </a:t>
                      </a:r>
                      <a:r>
                        <a:rPr lang="ru-RU" sz="1400" dirty="0"/>
                        <a:t>год (факт)</a:t>
                      </a:r>
                    </a:p>
                  </a:txBody>
                  <a:tcPr/>
                </a:tc>
                <a:tc>
                  <a:txBody>
                    <a:bodyPr/>
                    <a:lstStyle/>
                    <a:p>
                      <a:r>
                        <a:rPr lang="ru-RU" sz="1400" dirty="0" smtClean="0"/>
                        <a:t>50,0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smtClean="0"/>
                        <a:t>2023 </a:t>
                      </a:r>
                      <a:r>
                        <a:rPr lang="ru-RU" sz="1400" dirty="0"/>
                        <a:t>год (план)</a:t>
                      </a:r>
                    </a:p>
                  </a:txBody>
                  <a:tcPr/>
                </a:tc>
                <a:tc>
                  <a:txBody>
                    <a:bodyPr/>
                    <a:lstStyle/>
                    <a:p>
                      <a:r>
                        <a:rPr lang="ru-RU" sz="1400" dirty="0" smtClean="0"/>
                        <a:t>100,0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300,0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smtClean="0"/>
                        <a:t>2025 </a:t>
                      </a:r>
                      <a:r>
                        <a:rPr lang="ru-RU" sz="1400" dirty="0"/>
                        <a:t>год</a:t>
                      </a:r>
                    </a:p>
                  </a:txBody>
                  <a:tcPr/>
                </a:tc>
                <a:tc>
                  <a:txBody>
                    <a:bodyPr/>
                    <a:lstStyle/>
                    <a:p>
                      <a:r>
                        <a:rPr lang="ru-RU" sz="1400" dirty="0"/>
                        <a:t>100,0</a:t>
                      </a:r>
                    </a:p>
                  </a:txBody>
                  <a:tcPr/>
                </a:tc>
                <a:extLst>
                  <a:ext uri="{0D108BD9-81ED-4DB2-BD59-A6C34878D82A}">
                    <a16:rowId xmlns="" xmlns:a16="http://schemas.microsoft.com/office/drawing/2014/main" val="10004"/>
                  </a:ext>
                </a:extLst>
              </a:tr>
              <a:tr h="346837">
                <a:tc>
                  <a:txBody>
                    <a:bodyPr/>
                    <a:lstStyle/>
                    <a:p>
                      <a:r>
                        <a:rPr lang="ru-RU" sz="1400" dirty="0" smtClean="0"/>
                        <a:t>2026 </a:t>
                      </a:r>
                      <a:r>
                        <a:rPr lang="ru-RU" sz="1400" dirty="0"/>
                        <a:t>год</a:t>
                      </a:r>
                    </a:p>
                  </a:txBody>
                  <a:tcPr/>
                </a:tc>
                <a:tc>
                  <a:txBody>
                    <a:bodyPr/>
                    <a:lstStyle/>
                    <a:p>
                      <a:r>
                        <a:rPr lang="ru-RU" sz="1400" dirty="0"/>
                        <a:t>100,0</a:t>
                      </a:r>
                    </a:p>
                  </a:txBody>
                  <a:tcPr/>
                </a:tc>
                <a:extLst>
                  <a:ext uri="{0D108BD9-81ED-4DB2-BD59-A6C34878D82A}">
                    <a16:rowId xmlns="" xmlns:a16="http://schemas.microsoft.com/office/drawing/2014/main" val="10005"/>
                  </a:ext>
                </a:extLst>
              </a:tr>
            </a:tbl>
          </a:graphicData>
        </a:graphic>
      </p:graphicFrame>
      <p:sp>
        <p:nvSpPr>
          <p:cNvPr id="4" name="Объект 3"/>
          <p:cNvSpPr>
            <a:spLocks noGrp="1"/>
          </p:cNvSpPr>
          <p:nvPr>
            <p:ph sz="half" idx="2"/>
          </p:nvPr>
        </p:nvSpPr>
        <p:spPr>
          <a:xfrm>
            <a:off x="755576" y="908720"/>
            <a:ext cx="5544616" cy="2304256"/>
          </a:xfrm>
        </p:spPr>
        <p:txBody>
          <a:bodyPr>
            <a:normAutofit/>
          </a:bodyPr>
          <a:lstStyle/>
          <a:p>
            <a:r>
              <a:rPr lang="ru-RU" sz="1400" b="1" dirty="0"/>
              <a:t>ЦЕЛЬ: </a:t>
            </a:r>
            <a:r>
              <a:rPr lang="ru-RU" sz="1400" dirty="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a:t> </a:t>
            </a:r>
          </a:p>
          <a:p>
            <a:r>
              <a:rPr lang="ru-RU" sz="1400" b="1" dirty="0"/>
              <a:t>ЗАДАЧИ: </a:t>
            </a:r>
            <a:r>
              <a:rPr lang="ru-RU" sz="1400" dirty="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837579034"/>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a:t>
                      </a:r>
                      <a:r>
                        <a:rPr lang="ru-RU" sz="1400" baseline="0" dirty="0" smtClean="0"/>
                        <a:t> </a:t>
                      </a:r>
                      <a:r>
                        <a:rPr lang="ru-RU" sz="1400" dirty="0"/>
                        <a:t>год</a:t>
                      </a:r>
                    </a:p>
                  </a:txBody>
                  <a:tcPr/>
                </a:tc>
                <a:tc>
                  <a:txBody>
                    <a:bodyPr/>
                    <a:lstStyle/>
                    <a:p>
                      <a:pPr algn="ctr"/>
                      <a:r>
                        <a:rPr lang="ru-RU" sz="1400" dirty="0" smtClean="0"/>
                        <a:t>2025</a:t>
                      </a:r>
                      <a:endParaRPr lang="ru-RU" sz="1400" dirty="0"/>
                    </a:p>
                    <a:p>
                      <a:pPr algn="ctr"/>
                      <a:r>
                        <a:rPr lang="ru-RU" sz="1400" dirty="0"/>
                        <a:t>г</a:t>
                      </a:r>
                      <a:r>
                        <a:rPr lang="ru-RU" sz="1400" dirty="0" smtClean="0"/>
                        <a:t>од</a:t>
                      </a:r>
                      <a:endParaRPr lang="ru-RU" sz="1400" dirty="0"/>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 xmlns:a16="http://schemas.microsoft.com/office/drawing/2014/main" val="10000"/>
                  </a:ext>
                </a:extLst>
              </a:tr>
              <a:tr h="522058">
                <a:tc>
                  <a:txBody>
                    <a:bodyPr/>
                    <a:lstStyle/>
                    <a:p>
                      <a:r>
                        <a:rPr lang="ru-RU" sz="1200" dirty="0"/>
                        <a:t>Выдано </a:t>
                      </a:r>
                      <a:r>
                        <a:rPr lang="ru-RU" sz="1200" dirty="0" err="1"/>
                        <a:t>микрокредитов</a:t>
                      </a:r>
                      <a:endParaRPr lang="ru-RU" sz="1200" dirty="0"/>
                    </a:p>
                  </a:txBody>
                  <a:tcPr/>
                </a:tc>
                <a:tc>
                  <a:txBody>
                    <a:bodyPr/>
                    <a:lstStyle/>
                    <a:p>
                      <a:r>
                        <a:rPr lang="ru-RU" sz="1200" dirty="0"/>
                        <a:t>25</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35</a:t>
                      </a:r>
                    </a:p>
                  </a:txBody>
                  <a:tcPr/>
                </a:tc>
                <a:tc>
                  <a:txBody>
                    <a:bodyPr/>
                    <a:lstStyle/>
                    <a:p>
                      <a:r>
                        <a:rPr lang="ru-RU" sz="1200" dirty="0"/>
                        <a:t>35</a:t>
                      </a:r>
                    </a:p>
                  </a:txBody>
                  <a:tcPr/>
                </a:tc>
                <a:extLst>
                  <a:ext uri="{0D108BD9-81ED-4DB2-BD59-A6C34878D82A}">
                    <a16:rowId xmlns="" xmlns:a16="http://schemas.microsoft.com/office/drawing/2014/main" val="10001"/>
                  </a:ext>
                </a:extLst>
              </a:tr>
              <a:tr h="432048">
                <a:tc>
                  <a:txBody>
                    <a:bodyPr/>
                    <a:lstStyle/>
                    <a:p>
                      <a:r>
                        <a:rPr lang="ru-RU" sz="1200" dirty="0"/>
                        <a:t>Создано рабочих мест (клиентами МЦПМП)</a:t>
                      </a:r>
                    </a:p>
                  </a:txBody>
                  <a:tcPr/>
                </a:tc>
                <a:tc>
                  <a:txBody>
                    <a:bodyPr/>
                    <a:lstStyle/>
                    <a:p>
                      <a:r>
                        <a:rPr lang="ru-RU" sz="1200" dirty="0"/>
                        <a:t>11</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tc>
                  <a:txBody>
                    <a:bodyPr/>
                    <a:lstStyle/>
                    <a:p>
                      <a:r>
                        <a:rPr lang="ru-RU" sz="1200" dirty="0"/>
                        <a:t>20</a:t>
                      </a:r>
                    </a:p>
                  </a:txBody>
                  <a:tcPr/>
                </a:tc>
                <a:extLst>
                  <a:ext uri="{0D108BD9-81ED-4DB2-BD59-A6C34878D82A}">
                    <a16:rowId xmlns="" xmlns:a16="http://schemas.microsoft.com/office/drawing/2014/main" val="10002"/>
                  </a:ext>
                </a:extLst>
              </a:tr>
              <a:tr h="432048">
                <a:tc>
                  <a:txBody>
                    <a:bodyPr/>
                    <a:lstStyle/>
                    <a:p>
                      <a:r>
                        <a:rPr lang="ru-RU" sz="1200" dirty="0"/>
                        <a:t>Проведено семинаров</a:t>
                      </a:r>
                    </a:p>
                  </a:txBody>
                  <a:tcPr/>
                </a:tc>
                <a:tc>
                  <a:txBody>
                    <a:bodyPr/>
                    <a:lstStyle/>
                    <a:p>
                      <a:r>
                        <a:rPr lang="ru-RU" sz="1200" dirty="0"/>
                        <a:t>2</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5</a:t>
                      </a:r>
                    </a:p>
                  </a:txBody>
                  <a:tcPr/>
                </a:tc>
                <a:tc>
                  <a:txBody>
                    <a:bodyPr/>
                    <a:lstStyle/>
                    <a:p>
                      <a:r>
                        <a:rPr lang="ru-RU" sz="1200" dirty="0"/>
                        <a:t>5</a:t>
                      </a:r>
                    </a:p>
                  </a:txBody>
                  <a:tcPr/>
                </a:tc>
                <a:extLst>
                  <a:ext uri="{0D108BD9-81ED-4DB2-BD59-A6C34878D82A}">
                    <a16:rowId xmlns="" xmlns:a16="http://schemas.microsoft.com/office/drawing/2014/main" val="10003"/>
                  </a:ext>
                </a:extLst>
              </a:tr>
              <a:tr h="432048">
                <a:tc>
                  <a:txBody>
                    <a:bodyPr/>
                    <a:lstStyle/>
                    <a:p>
                      <a:r>
                        <a:rPr lang="ru-RU" sz="1200" dirty="0"/>
                        <a:t>Прошли обучение</a:t>
                      </a:r>
                    </a:p>
                  </a:txBody>
                  <a:tcPr/>
                </a:tc>
                <a:tc>
                  <a:txBody>
                    <a:bodyPr/>
                    <a:lstStyle/>
                    <a:p>
                      <a:r>
                        <a:rPr lang="ru-RU" sz="1200" dirty="0"/>
                        <a:t>298</a:t>
                      </a:r>
                    </a:p>
                  </a:txBody>
                  <a:tcPr/>
                </a:tc>
                <a:tc>
                  <a:txBody>
                    <a:bodyPr/>
                    <a:lstStyle/>
                    <a:p>
                      <a:r>
                        <a:rPr lang="ru-RU" sz="1200" dirty="0"/>
                        <a:t>350</a:t>
                      </a:r>
                    </a:p>
                  </a:txBody>
                  <a:tcPr/>
                </a:tc>
                <a:tc>
                  <a:txBody>
                    <a:bodyPr/>
                    <a:lstStyle/>
                    <a:p>
                      <a:r>
                        <a:rPr lang="ru-RU" sz="1200" dirty="0"/>
                        <a:t>350</a:t>
                      </a:r>
                    </a:p>
                  </a:txBody>
                  <a:tcPr/>
                </a:tc>
                <a:tc>
                  <a:txBody>
                    <a:bodyPr/>
                    <a:lstStyle/>
                    <a:p>
                      <a:r>
                        <a:rPr lang="ru-RU" sz="1200" dirty="0"/>
                        <a:t>380</a:t>
                      </a:r>
                    </a:p>
                  </a:txBody>
                  <a:tcPr/>
                </a:tc>
                <a:tc>
                  <a:txBody>
                    <a:bodyPr/>
                    <a:lstStyle/>
                    <a:p>
                      <a:r>
                        <a:rPr lang="ru-RU" sz="1200" dirty="0"/>
                        <a:t>380</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2834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«ГРАДОСТРОИТЕЛЬНОЕ РАЗВИТИЕ И ФОРМИРОВАНИЕ ЗЕМЕЛЬНЫХ УЧАСТКОВ В ТАХТАМУКАЙСКОМ РАЙОНЕ НА 2023-2028 ГГ.»</a:t>
            </a:r>
            <a:br>
              <a:rPr lang="ru-RU" sz="1200" dirty="0"/>
            </a:br>
            <a:r>
              <a:rPr lang="ru-RU" sz="1200" dirty="0"/>
              <a:t>СРОК РЕАЛИЗАЦИИ :2019-2024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94755384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smtClean="0"/>
                        <a:t>2022 </a:t>
                      </a:r>
                      <a:r>
                        <a:rPr lang="ru-RU" sz="1400" dirty="0"/>
                        <a:t>год (факт)</a:t>
                      </a:r>
                    </a:p>
                  </a:txBody>
                  <a:tcPr/>
                </a:tc>
                <a:tc>
                  <a:txBody>
                    <a:bodyPr/>
                    <a:lstStyle/>
                    <a:p>
                      <a:r>
                        <a:rPr lang="ru-RU" sz="1400" dirty="0" smtClean="0"/>
                        <a:t>18 089,0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smtClean="0"/>
                        <a:t>2023 </a:t>
                      </a:r>
                      <a:r>
                        <a:rPr lang="ru-RU" sz="1400" dirty="0"/>
                        <a:t>год (план)</a:t>
                      </a:r>
                    </a:p>
                  </a:txBody>
                  <a:tcPr/>
                </a:tc>
                <a:tc>
                  <a:txBody>
                    <a:bodyPr/>
                    <a:lstStyle/>
                    <a:p>
                      <a:r>
                        <a:rPr lang="ru-RU" sz="1400" dirty="0" smtClean="0"/>
                        <a:t>4 661,0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2 000,0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smtClean="0"/>
                        <a:t>2025 </a:t>
                      </a:r>
                      <a:r>
                        <a:rPr lang="ru-RU" sz="1400" dirty="0"/>
                        <a:t>год</a:t>
                      </a:r>
                    </a:p>
                  </a:txBody>
                  <a:tcPr/>
                </a:tc>
                <a:tc>
                  <a:txBody>
                    <a:bodyPr/>
                    <a:lstStyle/>
                    <a:p>
                      <a:r>
                        <a:rPr lang="ru-RU" sz="1400" baseline="0" dirty="0"/>
                        <a:t>2 000,0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smtClean="0"/>
                        <a:t>2026 </a:t>
                      </a:r>
                      <a:r>
                        <a:rPr lang="ru-RU" sz="1400" dirty="0"/>
                        <a:t>год</a:t>
                      </a:r>
                    </a:p>
                  </a:txBody>
                  <a:tcPr/>
                </a:tc>
                <a:tc>
                  <a:txBody>
                    <a:bodyPr/>
                    <a:lstStyle/>
                    <a:p>
                      <a:r>
                        <a:rPr lang="ru-RU" sz="1400" dirty="0"/>
                        <a:t>2</a:t>
                      </a:r>
                      <a:r>
                        <a:rPr lang="ru-RU" sz="1400" baseline="0" dirty="0"/>
                        <a:t> 0</a:t>
                      </a:r>
                      <a:r>
                        <a:rPr lang="ru-RU" sz="1400" dirty="0"/>
                        <a:t>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устойчивого развития территории </a:t>
            </a:r>
            <a:r>
              <a:rPr lang="ru-RU" sz="1200" dirty="0" err="1"/>
              <a:t>Тахтамукайского</a:t>
            </a:r>
            <a:r>
              <a:rPr lang="ru-RU" sz="1200" dirty="0"/>
              <a:t> района, осуществление градостроительной деятельности при учете экологических, экономических и социальных факторов</a:t>
            </a:r>
            <a:endParaRPr lang="ru-RU" sz="1200" b="1" dirty="0"/>
          </a:p>
          <a:p>
            <a:pPr algn="just" fontAlgn="auto"/>
            <a:r>
              <a:rPr lang="ru-RU" sz="1200" b="1" dirty="0"/>
              <a:t>ЗАДАЧИ: </a:t>
            </a:r>
            <a:r>
              <a:rPr lang="ru-RU" sz="1200" dirty="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55769561"/>
              </p:ext>
            </p:extLst>
          </p:nvPr>
        </p:nvGraphicFramePr>
        <p:xfrm>
          <a:off x="179513" y="2782476"/>
          <a:ext cx="8784976" cy="4147806"/>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a:t>2021 год (факт)</a:t>
                      </a:r>
                    </a:p>
                  </a:txBody>
                  <a:tcPr/>
                </a:tc>
                <a:tc>
                  <a:txBody>
                    <a:bodyPr/>
                    <a:lstStyle/>
                    <a:p>
                      <a:pPr algn="ctr"/>
                      <a:r>
                        <a:rPr lang="ru-RU" sz="1200" dirty="0"/>
                        <a:t>2022 год (план)</a:t>
                      </a:r>
                    </a:p>
                  </a:txBody>
                  <a:tcPr/>
                </a:tc>
                <a:tc>
                  <a:txBody>
                    <a:bodyPr/>
                    <a:lstStyle/>
                    <a:p>
                      <a:pPr algn="ctr"/>
                      <a:r>
                        <a:rPr lang="ru-RU" sz="1200" dirty="0"/>
                        <a:t>2023 год</a:t>
                      </a:r>
                    </a:p>
                  </a:txBody>
                  <a:tcPr/>
                </a:tc>
                <a:tc>
                  <a:txBody>
                    <a:bodyPr/>
                    <a:lstStyle/>
                    <a:p>
                      <a:pPr algn="ctr"/>
                      <a:r>
                        <a:rPr lang="ru-RU" sz="1200" dirty="0"/>
                        <a:t>2024 год</a:t>
                      </a:r>
                    </a:p>
                  </a:txBody>
                  <a:tcPr/>
                </a:tc>
                <a:tc>
                  <a:txBody>
                    <a:bodyPr/>
                    <a:lstStyle/>
                    <a:p>
                      <a:pPr algn="ctr"/>
                      <a:r>
                        <a:rPr lang="ru-RU" sz="1200" dirty="0"/>
                        <a:t>2025 год</a:t>
                      </a:r>
                    </a:p>
                  </a:txBody>
                  <a:tcPr/>
                </a:tc>
                <a:extLst>
                  <a:ext uri="{0D108BD9-81ED-4DB2-BD59-A6C34878D82A}">
                    <a16:rowId xmlns="" xmlns:a16="http://schemas.microsoft.com/office/drawing/2014/main" val="10000"/>
                  </a:ext>
                </a:extLst>
              </a:tr>
              <a:tr h="522763">
                <a:tc>
                  <a:txBody>
                    <a:bodyPr/>
                    <a:lstStyle/>
                    <a:p>
                      <a:r>
                        <a:rPr lang="ru-RU" sz="1100" dirty="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a:t> МО «</a:t>
                      </a:r>
                      <a:r>
                        <a:rPr lang="ru-RU" sz="1100" baseline="0" dirty="0" err="1"/>
                        <a:t>Тахтамукайский</a:t>
                      </a:r>
                      <a:r>
                        <a:rPr lang="ru-RU" sz="1100" baseline="0" dirty="0"/>
                        <a:t> район»</a:t>
                      </a:r>
                      <a:endParaRPr lang="ru-RU" sz="1100" dirty="0"/>
                    </a:p>
                  </a:txBody>
                  <a:tcPr/>
                </a:tc>
                <a:tc>
                  <a:txBody>
                    <a:bodyPr/>
                    <a:lstStyle/>
                    <a:p>
                      <a:r>
                        <a:rPr lang="ru-RU" sz="1200" dirty="0"/>
                        <a:t>100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tc>
                  <a:txBody>
                    <a:bodyPr/>
                    <a:lstStyle/>
                    <a:p>
                      <a:r>
                        <a:rPr lang="ru-RU" sz="1200" dirty="0"/>
                        <a:t>150</a:t>
                      </a:r>
                    </a:p>
                  </a:txBody>
                  <a:tcPr/>
                </a:tc>
                <a:extLst>
                  <a:ext uri="{0D108BD9-81ED-4DB2-BD59-A6C34878D82A}">
                    <a16:rowId xmlns="" xmlns:a16="http://schemas.microsoft.com/office/drawing/2014/main" val="10001"/>
                  </a:ext>
                </a:extLst>
              </a:tr>
              <a:tr h="672124">
                <a:tc>
                  <a:txBody>
                    <a:bodyPr/>
                    <a:lstStyle/>
                    <a:p>
                      <a:r>
                        <a:rPr lang="ru-RU" sz="1100" dirty="0"/>
                        <a:t>Прохождение государственной экспертизы проектно-сметной документации</a:t>
                      </a:r>
                      <a:r>
                        <a:rPr lang="ru-RU" sz="1100" baseline="0" dirty="0"/>
                        <a:t> строительных конструкций зданий</a:t>
                      </a:r>
                      <a:endParaRPr lang="ru-RU" sz="1100" dirty="0"/>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2"/>
                  </a:ext>
                </a:extLst>
              </a:tr>
              <a:tr h="522763">
                <a:tc>
                  <a:txBody>
                    <a:bodyPr/>
                    <a:lstStyle/>
                    <a:p>
                      <a:r>
                        <a:rPr lang="ru-RU" sz="1100" dirty="0"/>
                        <a:t>Проведение работ по изготовлению топографической съемки земельных участков и привязки</a:t>
                      </a:r>
                      <a:r>
                        <a:rPr lang="ru-RU" sz="1100" baseline="0" dirty="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3"/>
                  </a:ext>
                </a:extLst>
              </a:tr>
              <a:tr h="522763">
                <a:tc>
                  <a:txBody>
                    <a:bodyPr/>
                    <a:lstStyle/>
                    <a:p>
                      <a:r>
                        <a:rPr lang="ru-RU" sz="1100" dirty="0"/>
                        <a:t>Проведение</a:t>
                      </a:r>
                      <a:r>
                        <a:rPr lang="ru-RU" sz="1100" baseline="0" dirty="0"/>
                        <a:t> </a:t>
                      </a:r>
                      <a:r>
                        <a:rPr lang="ru-RU" sz="1100" dirty="0"/>
                        <a:t> работ по выполнению инженерно-геологических изысканий</a:t>
                      </a:r>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4"/>
                  </a:ext>
                </a:extLst>
              </a:tr>
              <a:tr h="663835">
                <a:tc>
                  <a:txBody>
                    <a:bodyPr/>
                    <a:lstStyle/>
                    <a:p>
                      <a:r>
                        <a:rPr lang="ru-RU" sz="1100" dirty="0"/>
                        <a:t>Проведение</a:t>
                      </a:r>
                      <a:r>
                        <a:rPr lang="ru-RU" sz="1100" baseline="0" dirty="0"/>
                        <a:t> землеустроительных работ по описанию местоположения границ населенных пунктов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3641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«ТАХТАМУКАЙСКИЙ РАЙОН»</a:t>
            </a:r>
            <a:br>
              <a:rPr lang="ru-RU" sz="1200" dirty="0"/>
            </a:br>
            <a:r>
              <a:rPr lang="ru-RU" sz="1200" dirty="0"/>
              <a:t>«ПРОФИЛАКТИКА ПРАВОНАРУШЕНИЙ 2019-2024 ГГ.»</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930897688"/>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smtClean="0"/>
                        <a:t>2022 </a:t>
                      </a:r>
                      <a:r>
                        <a:rPr lang="ru-RU" sz="1400" dirty="0"/>
                        <a:t>год (факт)</a:t>
                      </a:r>
                    </a:p>
                  </a:txBody>
                  <a:tcPr/>
                </a:tc>
                <a:tc>
                  <a:txBody>
                    <a:bodyPr/>
                    <a:lstStyle/>
                    <a:p>
                      <a:r>
                        <a:rPr lang="ru-RU" sz="1400" dirty="0" smtClean="0"/>
                        <a:t>508,0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smtClean="0"/>
                        <a:t>2023 </a:t>
                      </a:r>
                      <a:r>
                        <a:rPr lang="ru-RU" sz="1400" dirty="0"/>
                        <a:t>год (план)</a:t>
                      </a:r>
                    </a:p>
                  </a:txBody>
                  <a:tcPr/>
                </a:tc>
                <a:tc>
                  <a:txBody>
                    <a:bodyPr/>
                    <a:lstStyle/>
                    <a:p>
                      <a:r>
                        <a:rPr lang="ru-RU" sz="1400" dirty="0" smtClean="0"/>
                        <a:t>900,0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baseline="0" dirty="0"/>
                        <a:t>900,0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smtClean="0"/>
                        <a:t>2025 </a:t>
                      </a:r>
                      <a:r>
                        <a:rPr lang="ru-RU" sz="1400" dirty="0"/>
                        <a:t>год</a:t>
                      </a:r>
                    </a:p>
                  </a:txBody>
                  <a:tcPr/>
                </a:tc>
                <a:tc>
                  <a:txBody>
                    <a:bodyPr/>
                    <a:lstStyle/>
                    <a:p>
                      <a:r>
                        <a:rPr lang="ru-RU" sz="1400" dirty="0"/>
                        <a:t>900,0</a:t>
                      </a:r>
                    </a:p>
                  </a:txBody>
                  <a:tcPr/>
                </a:tc>
                <a:extLst>
                  <a:ext uri="{0D108BD9-81ED-4DB2-BD59-A6C34878D82A}">
                    <a16:rowId xmlns="" xmlns:a16="http://schemas.microsoft.com/office/drawing/2014/main" val="10004"/>
                  </a:ext>
                </a:extLst>
              </a:tr>
              <a:tr h="346837">
                <a:tc>
                  <a:txBody>
                    <a:bodyPr/>
                    <a:lstStyle/>
                    <a:p>
                      <a:r>
                        <a:rPr lang="ru-RU" sz="1400" dirty="0" smtClean="0"/>
                        <a:t>2026 </a:t>
                      </a:r>
                      <a:r>
                        <a:rPr lang="ru-RU" sz="1400" dirty="0"/>
                        <a:t>год</a:t>
                      </a:r>
                    </a:p>
                  </a:txBody>
                  <a:tcPr/>
                </a:tc>
                <a:tc>
                  <a:txBody>
                    <a:bodyPr/>
                    <a:lstStyle/>
                    <a:p>
                      <a:r>
                        <a:rPr lang="ru-RU" sz="1400" dirty="0"/>
                        <a:t>900,0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r>
              <a:rPr lang="ru-RU" sz="1200" dirty="0" smtClean="0"/>
              <a:t>                                                                                                                      </a:t>
            </a:r>
            <a:endParaRPr lang="ru-RU" sz="1200" b="1" dirty="0"/>
          </a:p>
          <a:p>
            <a:pPr algn="just" fontAlgn="auto"/>
            <a:r>
              <a:rPr lang="ru-RU" sz="1200" b="1" dirty="0"/>
              <a:t>ЗАДАЧИ: </a:t>
            </a:r>
            <a:r>
              <a:rPr lang="ru-RU" sz="1200" dirty="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804390670"/>
              </p:ext>
            </p:extLst>
          </p:nvPr>
        </p:nvGraphicFramePr>
        <p:xfrm>
          <a:off x="179513" y="2782476"/>
          <a:ext cx="8784976" cy="2949007"/>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smtClean="0"/>
                        <a:t>2022 </a:t>
                      </a:r>
                      <a:r>
                        <a:rPr lang="ru-RU" sz="1200" dirty="0"/>
                        <a:t>год (факт)</a:t>
                      </a:r>
                    </a:p>
                  </a:txBody>
                  <a:tcPr/>
                </a:tc>
                <a:tc>
                  <a:txBody>
                    <a:bodyPr/>
                    <a:lstStyle/>
                    <a:p>
                      <a:pPr algn="ctr"/>
                      <a:r>
                        <a:rPr lang="ru-RU" sz="1200" dirty="0" smtClean="0"/>
                        <a:t>2023 </a:t>
                      </a:r>
                      <a:r>
                        <a:rPr lang="ru-RU" sz="1200" dirty="0"/>
                        <a:t>год (план)</a:t>
                      </a:r>
                    </a:p>
                  </a:txBody>
                  <a:tcPr/>
                </a:tc>
                <a:tc>
                  <a:txBody>
                    <a:bodyPr/>
                    <a:lstStyle/>
                    <a:p>
                      <a:pPr algn="ctr"/>
                      <a:r>
                        <a:rPr lang="ru-RU" sz="1200" dirty="0" smtClean="0"/>
                        <a:t>2024 </a:t>
                      </a:r>
                      <a:r>
                        <a:rPr lang="ru-RU" sz="1200" dirty="0"/>
                        <a:t>год</a:t>
                      </a:r>
                    </a:p>
                  </a:txBody>
                  <a:tcPr/>
                </a:tc>
                <a:tc>
                  <a:txBody>
                    <a:bodyPr/>
                    <a:lstStyle/>
                    <a:p>
                      <a:pPr algn="ctr"/>
                      <a:r>
                        <a:rPr lang="ru-RU" sz="1200" dirty="0" smtClean="0"/>
                        <a:t>2025 </a:t>
                      </a:r>
                      <a:r>
                        <a:rPr lang="ru-RU" sz="1200" dirty="0"/>
                        <a:t>год</a:t>
                      </a:r>
                    </a:p>
                  </a:txBody>
                  <a:tcPr/>
                </a:tc>
                <a:tc>
                  <a:txBody>
                    <a:bodyPr/>
                    <a:lstStyle/>
                    <a:p>
                      <a:pPr algn="ctr"/>
                      <a:r>
                        <a:rPr lang="ru-RU" sz="1200" dirty="0" smtClean="0"/>
                        <a:t>2026 </a:t>
                      </a:r>
                      <a:r>
                        <a:rPr lang="ru-RU" sz="1200" dirty="0"/>
                        <a:t>год</a:t>
                      </a:r>
                    </a:p>
                  </a:txBody>
                  <a:tcPr/>
                </a:tc>
                <a:extLst>
                  <a:ext uri="{0D108BD9-81ED-4DB2-BD59-A6C34878D82A}">
                    <a16:rowId xmlns="" xmlns:a16="http://schemas.microsoft.com/office/drawing/2014/main" val="10000"/>
                  </a:ext>
                </a:extLst>
              </a:tr>
              <a:tr h="522763">
                <a:tc>
                  <a:txBody>
                    <a:bodyPr/>
                    <a:lstStyle/>
                    <a:p>
                      <a:r>
                        <a:rPr lang="ru-RU" sz="1200" dirty="0"/>
                        <a:t>Разработка и изготовление памяток и иных информационных материалов профилактической направленности</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1"/>
                  </a:ext>
                </a:extLst>
              </a:tr>
              <a:tr h="672124">
                <a:tc>
                  <a:txBody>
                    <a:bodyPr/>
                    <a:lstStyle/>
                    <a:p>
                      <a:r>
                        <a:rPr lang="ru-RU" sz="1200" dirty="0"/>
                        <a:t>Приобретение и установка в местах с массовым посещением граждан, информационных</a:t>
                      </a:r>
                      <a:r>
                        <a:rPr lang="ru-RU" sz="1200" baseline="0" dirty="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tc>
                  <a:txBody>
                    <a:bodyPr/>
                    <a:lstStyle/>
                    <a:p>
                      <a:r>
                        <a:rPr lang="ru-RU" sz="1200" dirty="0"/>
                        <a:t>10</a:t>
                      </a:r>
                    </a:p>
                  </a:txBody>
                  <a:tcPr/>
                </a:tc>
                <a:extLst>
                  <a:ext uri="{0D108BD9-81ED-4DB2-BD59-A6C34878D82A}">
                    <a16:rowId xmlns="" xmlns:a16="http://schemas.microsoft.com/office/drawing/2014/main" val="10002"/>
                  </a:ext>
                </a:extLst>
              </a:tr>
              <a:tr h="522763">
                <a:tc>
                  <a:txBody>
                    <a:bodyPr/>
                    <a:lstStyle/>
                    <a:p>
                      <a:r>
                        <a:rPr lang="ru-RU" sz="1200" dirty="0"/>
                        <a:t>Эксплуатация, совершенствование аппаратно-программного</a:t>
                      </a:r>
                      <a:r>
                        <a:rPr lang="ru-RU" sz="1200" baseline="0" dirty="0"/>
                        <a:t> комплекса «безопасный город»</a:t>
                      </a:r>
                      <a:endParaRPr lang="ru-RU" sz="12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61067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«ОСНОВНЫЕ МЕРОПРИЯТИЯ ПО ПРОТИВОДЕЙСТВИЮ ПРОЯВЛЕНИЙ ТЕРРОРИЗМА И ЭКСТРЕМИЗМА НА ТЕРРИТОРИИ МО «ТАХТАМУКАЙСКИЙ РАЙОН»НА 2023-2028 ГГ.»</a:t>
            </a:r>
            <a:br>
              <a:rPr lang="ru-RU" sz="1200" dirty="0"/>
            </a:br>
            <a:r>
              <a:rPr lang="ru-RU" sz="1200" dirty="0"/>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396935445"/>
              </p:ext>
            </p:extLst>
          </p:nvPr>
        </p:nvGraphicFramePr>
        <p:xfrm>
          <a:off x="6444208" y="836712"/>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189289">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smtClean="0"/>
                        <a:t>2022 </a:t>
                      </a:r>
                      <a:r>
                        <a:rPr lang="ru-RU" sz="1400" dirty="0"/>
                        <a:t>год (факт)</a:t>
                      </a:r>
                    </a:p>
                  </a:txBody>
                  <a:tcPr/>
                </a:tc>
                <a:tc>
                  <a:txBody>
                    <a:bodyPr/>
                    <a:lstStyle/>
                    <a:p>
                      <a:r>
                        <a:rPr lang="ru-RU" sz="1400" dirty="0" smtClean="0"/>
                        <a:t>1 637,0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smtClean="0"/>
                        <a:t>2023 </a:t>
                      </a:r>
                      <a:r>
                        <a:rPr lang="ru-RU" sz="1400" dirty="0"/>
                        <a:t>год (план)</a:t>
                      </a:r>
                    </a:p>
                  </a:txBody>
                  <a:tcPr/>
                </a:tc>
                <a:tc>
                  <a:txBody>
                    <a:bodyPr/>
                    <a:lstStyle/>
                    <a:p>
                      <a:r>
                        <a:rPr lang="ru-RU" sz="1400" dirty="0" smtClean="0"/>
                        <a:t>8 372,0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2 203,0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smtClean="0"/>
                        <a:t>2025 </a:t>
                      </a:r>
                      <a:r>
                        <a:rPr lang="ru-RU" sz="1400" dirty="0"/>
                        <a:t>год</a:t>
                      </a:r>
                    </a:p>
                  </a:txBody>
                  <a:tcPr/>
                </a:tc>
                <a:tc>
                  <a:txBody>
                    <a:bodyPr/>
                    <a:lstStyle/>
                    <a:p>
                      <a:r>
                        <a:rPr lang="ru-RU" sz="1400" dirty="0" smtClean="0"/>
                        <a:t>2 203,0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smtClean="0"/>
                        <a:t>2026 </a:t>
                      </a:r>
                      <a:r>
                        <a:rPr lang="ru-RU" sz="1400" dirty="0"/>
                        <a:t>год</a:t>
                      </a:r>
                    </a:p>
                  </a:txBody>
                  <a:tcPr/>
                </a:tc>
                <a:tc>
                  <a:txBody>
                    <a:bodyPr/>
                    <a:lstStyle/>
                    <a:p>
                      <a:r>
                        <a:rPr lang="ru-RU" sz="1400" dirty="0" smtClean="0"/>
                        <a:t>2 203,0</a:t>
                      </a:r>
                      <a:endParaRPr lang="ru-RU" sz="14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a:t>ЗАДАЧИ: </a:t>
            </a:r>
            <a:r>
              <a:rPr lang="ru-RU" sz="1200" dirty="0"/>
              <a:t>разработка и принятие мер комплексных мер по совершенствованию обеспечения безопасности </a:t>
            </a:r>
            <a:r>
              <a:rPr lang="ru-RU" sz="1200" dirty="0" err="1"/>
              <a:t>Тахтамукайского</a:t>
            </a:r>
            <a:r>
              <a:rPr lang="ru-RU" sz="1200" dirty="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496426887"/>
              </p:ext>
            </p:extLst>
          </p:nvPr>
        </p:nvGraphicFramePr>
        <p:xfrm>
          <a:off x="755576" y="3284984"/>
          <a:ext cx="7920879" cy="2615291"/>
        </p:xfrm>
        <a:graphic>
          <a:graphicData uri="http://schemas.openxmlformats.org/drawingml/2006/table">
            <a:tbl>
              <a:tblPr firstRow="1" bandRow="1">
                <a:tableStyleId>{5C22544A-7EE6-4342-B048-85BDC9FD1C3A}</a:tableStyleId>
              </a:tblPr>
              <a:tblGrid>
                <a:gridCol w="3312367">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tblGrid>
              <a:tr h="597444">
                <a:tc>
                  <a:txBody>
                    <a:bodyPr/>
                    <a:lstStyle/>
                    <a:p>
                      <a:pPr algn="ctr"/>
                      <a:r>
                        <a:rPr lang="ru-RU" sz="1200" dirty="0"/>
                        <a:t>Целевые показатели муниципальной</a:t>
                      </a:r>
                      <a:r>
                        <a:rPr lang="ru-RU" sz="1200" baseline="0" dirty="0"/>
                        <a:t> программы</a:t>
                      </a:r>
                      <a:endParaRPr lang="ru-RU" sz="1200" dirty="0"/>
                    </a:p>
                  </a:txBody>
                  <a:tcPr/>
                </a:tc>
                <a:tc>
                  <a:txBody>
                    <a:bodyPr/>
                    <a:lstStyle/>
                    <a:p>
                      <a:pPr algn="ctr"/>
                      <a:r>
                        <a:rPr lang="ru-RU" sz="1200" dirty="0" smtClean="0"/>
                        <a:t>2022 </a:t>
                      </a:r>
                      <a:r>
                        <a:rPr lang="ru-RU" sz="1200" dirty="0"/>
                        <a:t>год (факт)</a:t>
                      </a:r>
                    </a:p>
                  </a:txBody>
                  <a:tcPr/>
                </a:tc>
                <a:tc>
                  <a:txBody>
                    <a:bodyPr/>
                    <a:lstStyle/>
                    <a:p>
                      <a:pPr algn="ctr"/>
                      <a:r>
                        <a:rPr lang="ru-RU" sz="1200" dirty="0" smtClean="0"/>
                        <a:t>2023 </a:t>
                      </a:r>
                      <a:r>
                        <a:rPr lang="ru-RU" sz="1200" dirty="0"/>
                        <a:t>год (план)</a:t>
                      </a:r>
                    </a:p>
                  </a:txBody>
                  <a:tcPr/>
                </a:tc>
                <a:tc>
                  <a:txBody>
                    <a:bodyPr/>
                    <a:lstStyle/>
                    <a:p>
                      <a:pPr algn="ctr"/>
                      <a:r>
                        <a:rPr lang="ru-RU" sz="1200" dirty="0" smtClean="0"/>
                        <a:t>2024 </a:t>
                      </a:r>
                      <a:r>
                        <a:rPr lang="ru-RU" sz="1200" dirty="0"/>
                        <a:t>год</a:t>
                      </a:r>
                    </a:p>
                  </a:txBody>
                  <a:tcPr/>
                </a:tc>
                <a:tc>
                  <a:txBody>
                    <a:bodyPr/>
                    <a:lstStyle/>
                    <a:p>
                      <a:pPr algn="ctr"/>
                      <a:r>
                        <a:rPr lang="ru-RU" sz="1200" dirty="0" smtClean="0"/>
                        <a:t>2025 </a:t>
                      </a:r>
                      <a:r>
                        <a:rPr lang="ru-RU" sz="1200" dirty="0"/>
                        <a:t>год</a:t>
                      </a:r>
                    </a:p>
                  </a:txBody>
                  <a:tcPr/>
                </a:tc>
                <a:tc>
                  <a:txBody>
                    <a:bodyPr/>
                    <a:lstStyle/>
                    <a:p>
                      <a:pPr algn="ctr"/>
                      <a:r>
                        <a:rPr lang="ru-RU" sz="1200" dirty="0" smtClean="0"/>
                        <a:t>2026 </a:t>
                      </a:r>
                      <a:r>
                        <a:rPr lang="ru-RU" sz="1200" dirty="0"/>
                        <a:t>год</a:t>
                      </a:r>
                    </a:p>
                  </a:txBody>
                  <a:tcPr/>
                </a:tc>
                <a:extLst>
                  <a:ext uri="{0D108BD9-81ED-4DB2-BD59-A6C34878D82A}">
                    <a16:rowId xmlns="" xmlns:a16="http://schemas.microsoft.com/office/drawing/2014/main" val="10000"/>
                  </a:ext>
                </a:extLst>
              </a:tr>
              <a:tr h="522763">
                <a:tc>
                  <a:txBody>
                    <a:bodyPr/>
                    <a:lstStyle/>
                    <a:p>
                      <a:r>
                        <a:rPr lang="ru-RU" sz="1200" dirty="0"/>
                        <a:t>Эвакуационные тренировки</a:t>
                      </a:r>
                    </a:p>
                  </a:txBody>
                  <a:tcPr/>
                </a:tc>
                <a:tc>
                  <a:txBody>
                    <a:bodyPr/>
                    <a:lstStyle/>
                    <a:p>
                      <a:r>
                        <a:rPr lang="ru-RU" sz="1200" dirty="0"/>
                        <a:t>2</a:t>
                      </a:r>
                    </a:p>
                  </a:txBody>
                  <a:tcPr/>
                </a:tc>
                <a:tc>
                  <a:txBody>
                    <a:bodyPr/>
                    <a:lstStyle/>
                    <a:p>
                      <a:r>
                        <a:rPr lang="ru-RU" sz="1200" dirty="0"/>
                        <a:t>2</a:t>
                      </a:r>
                    </a:p>
                  </a:txBody>
                  <a:tcPr/>
                </a:tc>
                <a:tc>
                  <a:txBody>
                    <a:bodyPr/>
                    <a:lstStyle/>
                    <a:p>
                      <a:r>
                        <a:rPr lang="ru-RU" sz="1200" dirty="0"/>
                        <a:t>2</a:t>
                      </a:r>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 xmlns:a16="http://schemas.microsoft.com/office/drawing/2014/main" val="10001"/>
                  </a:ext>
                </a:extLst>
              </a:tr>
              <a:tr h="672124">
                <a:tc>
                  <a:txBody>
                    <a:bodyPr/>
                    <a:lstStyle/>
                    <a:p>
                      <a:r>
                        <a:rPr lang="ru-RU" sz="1200" dirty="0"/>
                        <a:t>Проведение дней национальных культур</a:t>
                      </a:r>
                    </a:p>
                  </a:txBody>
                  <a:tcPr/>
                </a:tc>
                <a:tc>
                  <a:txBody>
                    <a:bodyPr/>
                    <a:lstStyle/>
                    <a:p>
                      <a:r>
                        <a:rPr lang="ru-RU" sz="1200" dirty="0"/>
                        <a:t>4</a:t>
                      </a:r>
                    </a:p>
                  </a:txBody>
                  <a:tcPr/>
                </a:tc>
                <a:tc>
                  <a:txBody>
                    <a:bodyPr/>
                    <a:lstStyle/>
                    <a:p>
                      <a:r>
                        <a:rPr lang="ru-RU" sz="1200" dirty="0"/>
                        <a:t>3</a:t>
                      </a:r>
                    </a:p>
                  </a:txBody>
                  <a:tcPr/>
                </a:tc>
                <a:tc>
                  <a:txBody>
                    <a:bodyPr/>
                    <a:lstStyle/>
                    <a:p>
                      <a:r>
                        <a:rPr lang="ru-RU" sz="1200" dirty="0"/>
                        <a:t>4</a:t>
                      </a:r>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extLst>
                  <a:ext uri="{0D108BD9-81ED-4DB2-BD59-A6C34878D82A}">
                    <a16:rowId xmlns="" xmlns:a16="http://schemas.microsoft.com/office/drawing/2014/main" val="10002"/>
                  </a:ext>
                </a:extLst>
              </a:tr>
              <a:tr h="522763">
                <a:tc>
                  <a:txBody>
                    <a:bodyPr/>
                    <a:lstStyle/>
                    <a:p>
                      <a:r>
                        <a:rPr lang="ru-RU" sz="1200" dirty="0"/>
                        <a:t>Проведение тематических выставок литературы по противодействию этническому и религиозному экстремизму</a:t>
                      </a:r>
                    </a:p>
                  </a:txBody>
                  <a:tcPr/>
                </a:tc>
                <a:tc>
                  <a:txBody>
                    <a:bodyPr/>
                    <a:lstStyle/>
                    <a:p>
                      <a:r>
                        <a:rPr lang="ru-RU" sz="1200" dirty="0"/>
                        <a:t>12</a:t>
                      </a:r>
                    </a:p>
                  </a:txBody>
                  <a:tcPr/>
                </a:tc>
                <a:tc>
                  <a:txBody>
                    <a:bodyPr/>
                    <a:lstStyle/>
                    <a:p>
                      <a:r>
                        <a:rPr lang="ru-RU" sz="1200" dirty="0"/>
                        <a:t>13</a:t>
                      </a:r>
                    </a:p>
                  </a:txBody>
                  <a:tcPr/>
                </a:tc>
                <a:tc>
                  <a:txBody>
                    <a:bodyPr/>
                    <a:lstStyle/>
                    <a:p>
                      <a:r>
                        <a:rPr lang="ru-RU" sz="1200" dirty="0"/>
                        <a:t>15</a:t>
                      </a:r>
                    </a:p>
                  </a:txBody>
                  <a:tcPr/>
                </a:tc>
                <a:tc>
                  <a:txBody>
                    <a:bodyPr/>
                    <a:lstStyle/>
                    <a:p>
                      <a:r>
                        <a:rPr lang="ru-RU" sz="1200" dirty="0" smtClean="0"/>
                        <a:t>15</a:t>
                      </a:r>
                      <a:endParaRPr lang="ru-RU" sz="1200" dirty="0"/>
                    </a:p>
                  </a:txBody>
                  <a:tcPr/>
                </a:tc>
                <a:tc>
                  <a:txBody>
                    <a:bodyPr/>
                    <a:lstStyle/>
                    <a:p>
                      <a:r>
                        <a:rPr lang="ru-RU" sz="1200" dirty="0" smtClean="0"/>
                        <a:t>15</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2316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«Комплексные меры противодействия злоупотреблению наркотиками и их незаконному обороту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872159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75,0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dirty="0" smtClean="0"/>
                        <a:t>150,0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150,0</a:t>
                      </a:r>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150,0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150,0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a:p>
          <a:p>
            <a:pPr fontAlgn="auto"/>
            <a:r>
              <a:rPr lang="ru-RU" sz="1200" b="1" dirty="0"/>
              <a:t>ЗАДАЧИ: </a:t>
            </a:r>
            <a:r>
              <a:rPr lang="ru-RU" sz="1200" dirty="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4321736"/>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864096">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gridCol w="1005947">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endParaRPr lang="ru-RU" sz="1400" dirty="0"/>
                    </a:p>
                    <a:p>
                      <a:pPr algn="ctr"/>
                      <a:r>
                        <a:rPr lang="ru-RU" sz="1400" dirty="0"/>
                        <a:t> год</a:t>
                      </a:r>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a:t>Доля подростков</a:t>
                      </a:r>
                      <a:r>
                        <a:rPr lang="ru-RU" sz="1100" baseline="0" dirty="0"/>
                        <a:t> и молодежи в возрасте от 11 до 24 лет, вовлеченных в профилактические мероприятия (%)</a:t>
                      </a:r>
                      <a:endParaRPr lang="ru-RU" sz="1100" dirty="0"/>
                    </a:p>
                  </a:txBody>
                  <a:tcPr/>
                </a:tc>
                <a:tc>
                  <a:txBody>
                    <a:bodyPr/>
                    <a:lstStyle/>
                    <a:p>
                      <a:r>
                        <a:rPr lang="ru-RU" sz="1200" dirty="0"/>
                        <a:t>50</a:t>
                      </a:r>
                    </a:p>
                  </a:txBody>
                  <a:tcPr/>
                </a:tc>
                <a:tc>
                  <a:txBody>
                    <a:bodyPr/>
                    <a:lstStyle/>
                    <a:p>
                      <a:r>
                        <a:rPr lang="ru-RU" sz="1200" dirty="0"/>
                        <a:t>60</a:t>
                      </a:r>
                    </a:p>
                  </a:txBody>
                  <a:tcPr/>
                </a:tc>
                <a:tc>
                  <a:txBody>
                    <a:bodyPr/>
                    <a:lstStyle/>
                    <a:p>
                      <a:r>
                        <a:rPr lang="ru-RU" sz="1200" dirty="0"/>
                        <a:t>60</a:t>
                      </a:r>
                    </a:p>
                  </a:txBody>
                  <a:tcPr/>
                </a:tc>
                <a:tc>
                  <a:txBody>
                    <a:bodyPr/>
                    <a:lstStyle/>
                    <a:p>
                      <a:r>
                        <a:rPr lang="ru-RU" sz="1200" dirty="0"/>
                        <a:t>70</a:t>
                      </a:r>
                    </a:p>
                  </a:txBody>
                  <a:tcPr/>
                </a:tc>
                <a:tc>
                  <a:txBody>
                    <a:bodyPr/>
                    <a:lstStyle/>
                    <a:p>
                      <a:r>
                        <a:rPr lang="ru-RU" sz="1200" dirty="0"/>
                        <a:t>80</a:t>
                      </a:r>
                    </a:p>
                  </a:txBody>
                  <a:tcPr/>
                </a:tc>
                <a:extLst>
                  <a:ext uri="{0D108BD9-81ED-4DB2-BD59-A6C34878D82A}">
                    <a16:rowId xmlns="" xmlns:a16="http://schemas.microsoft.com/office/drawing/2014/main" val="10001"/>
                  </a:ext>
                </a:extLst>
              </a:tr>
              <a:tr h="721221">
                <a:tc>
                  <a:txBody>
                    <a:bodyPr/>
                    <a:lstStyle/>
                    <a:p>
                      <a:r>
                        <a:rPr lang="ru-RU" sz="1100" dirty="0"/>
                        <a:t>Количество антинаркотических мероприятий по сокращению незаконного потребления наркотиков</a:t>
                      </a:r>
                    </a:p>
                  </a:txBody>
                  <a:tcPr/>
                </a:tc>
                <a:tc>
                  <a:txBody>
                    <a:bodyPr/>
                    <a:lstStyle/>
                    <a:p>
                      <a:r>
                        <a:rPr lang="ru-RU" sz="1200" dirty="0"/>
                        <a:t>30</a:t>
                      </a:r>
                    </a:p>
                  </a:txBody>
                  <a:tcPr/>
                </a:tc>
                <a:tc>
                  <a:txBody>
                    <a:bodyPr/>
                    <a:lstStyle/>
                    <a:p>
                      <a:r>
                        <a:rPr lang="ru-RU" sz="1200" dirty="0"/>
                        <a:t>45</a:t>
                      </a:r>
                    </a:p>
                  </a:txBody>
                  <a:tcPr/>
                </a:tc>
                <a:tc>
                  <a:txBody>
                    <a:bodyPr/>
                    <a:lstStyle/>
                    <a:p>
                      <a:r>
                        <a:rPr lang="ru-RU" sz="1200" dirty="0"/>
                        <a:t>45</a:t>
                      </a:r>
                    </a:p>
                  </a:txBody>
                  <a:tcPr/>
                </a:tc>
                <a:tc>
                  <a:txBody>
                    <a:bodyPr/>
                    <a:lstStyle/>
                    <a:p>
                      <a:r>
                        <a:rPr lang="ru-RU" sz="1200" dirty="0"/>
                        <a:t>50</a:t>
                      </a:r>
                    </a:p>
                  </a:txBody>
                  <a:tcPr/>
                </a:tc>
                <a:tc>
                  <a:txBody>
                    <a:bodyPr/>
                    <a:lstStyle/>
                    <a:p>
                      <a:r>
                        <a:rPr lang="ru-RU" sz="1200" dirty="0"/>
                        <a:t>55</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9809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БЕЗОПАСНОСТИ ДОРОЖНОГО ДВИЖЕНИЯ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36413243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110,0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210,0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220435379"/>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 xmlns:a16="http://schemas.microsoft.com/office/drawing/2014/main" val="10000"/>
                  </a:ext>
                </a:extLst>
              </a:tr>
              <a:tr h="288032">
                <a:tc>
                  <a:txBody>
                    <a:bodyPr/>
                    <a:lstStyle/>
                    <a:p>
                      <a:r>
                        <a:rPr lang="ru-RU" sz="1100" dirty="0"/>
                        <a:t>Проведение акции</a:t>
                      </a:r>
                      <a:r>
                        <a:rPr lang="ru-RU" sz="1100" baseline="0" dirty="0"/>
                        <a:t> «Безопасное колесо»</a:t>
                      </a:r>
                      <a:endParaRPr lang="ru-RU" sz="1100" dirty="0"/>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1"/>
                  </a:ext>
                </a:extLst>
              </a:tr>
              <a:tr h="504056">
                <a:tc>
                  <a:txBody>
                    <a:bodyPr/>
                    <a:lstStyle/>
                    <a:p>
                      <a:r>
                        <a:rPr lang="ru-RU" sz="1100" dirty="0"/>
                        <a:t>Проведение акции «Посвящение первоклассников в пешеходы»</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2"/>
                  </a:ext>
                </a:extLst>
              </a:tr>
              <a:tr h="721221">
                <a:tc>
                  <a:txBody>
                    <a:bodyPr/>
                    <a:lstStyle/>
                    <a:p>
                      <a:r>
                        <a:rPr lang="ru-RU" sz="1100" dirty="0"/>
                        <a:t>Разработка комплексной схемы</a:t>
                      </a:r>
                      <a:r>
                        <a:rPr lang="ru-RU" sz="1100" baseline="0" dirty="0"/>
                        <a:t> организации дорожного движения на территории МО «</a:t>
                      </a:r>
                      <a:r>
                        <a:rPr lang="ru-RU" sz="1100" baseline="0" dirty="0" err="1"/>
                        <a:t>Тахтамукайский</a:t>
                      </a:r>
                      <a:r>
                        <a:rPr lang="ru-RU" sz="1100" baseline="0" dirty="0"/>
                        <a:t> район»</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3"/>
                  </a:ext>
                </a:extLst>
              </a:tr>
              <a:tr h="721221">
                <a:tc>
                  <a:txBody>
                    <a:bodyPr/>
                    <a:lstStyle/>
                    <a:p>
                      <a:r>
                        <a:rPr lang="ru-RU" sz="1100" dirty="0"/>
                        <a:t>Баннеры для наглядной агитации безопасности дорожного движения</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6402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«САНИТАРНОЕ И ЭКОЛОГИЧЕСКОЕ БЛАГОПОЛУЧИЕ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12096267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8 035,0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597,0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425,0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425,0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425,0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санитарного и экологического состояния на территории </a:t>
            </a:r>
            <a:r>
              <a:rPr lang="ru-RU" sz="1200" dirty="0" err="1"/>
              <a:t>Тахтамукайского</a:t>
            </a:r>
            <a:r>
              <a:rPr lang="ru-RU" sz="1200" dirty="0"/>
              <a:t> района</a:t>
            </a:r>
            <a:endParaRPr lang="ru-RU" sz="1200" b="1" dirty="0"/>
          </a:p>
          <a:p>
            <a:pPr fontAlgn="auto"/>
            <a:r>
              <a:rPr lang="ru-RU" sz="1200" b="1" dirty="0"/>
              <a:t>ЗАДАЧИ: </a:t>
            </a:r>
            <a:r>
              <a:rPr lang="ru-RU" sz="1200" dirty="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37556357"/>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2027 </a:t>
                      </a: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a:t>Разработка проектно-сметной документации на ликвидацию</a:t>
                      </a:r>
                      <a:r>
                        <a:rPr lang="ru-RU" sz="1100" baseline="0" dirty="0"/>
                        <a:t> и рекультивацию объекта полигон ТБО  в </a:t>
                      </a:r>
                      <a:r>
                        <a:rPr lang="ru-RU" sz="1100" baseline="0" dirty="0" err="1"/>
                        <a:t>пгт.Энем</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1"/>
                  </a:ext>
                </a:extLst>
              </a:tr>
              <a:tr h="721221">
                <a:tc>
                  <a:txBody>
                    <a:bodyPr/>
                    <a:lstStyle/>
                    <a:p>
                      <a:r>
                        <a:rPr lang="ru-RU" sz="1100" dirty="0"/>
                        <a:t>Приобретение баннеров для наглядной</a:t>
                      </a:r>
                      <a:r>
                        <a:rPr lang="ru-RU" sz="1100" baseline="0" dirty="0"/>
                        <a:t> агитации аккуратного обращения с окружающей средой</a:t>
                      </a:r>
                      <a:endParaRPr lang="ru-RU" sz="1100" dirty="0"/>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tc>
                  <a:txBody>
                    <a:bodyPr/>
                    <a:lstStyle/>
                    <a:p>
                      <a:r>
                        <a:rPr lang="ru-RU" sz="1200" dirty="0"/>
                        <a:t>6</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5779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«ПРОФИЛАКТИКА БЕЗНАДЗОРНОСТИ И ПРАВОНАРУШЕНИЙ СРЕДИ НЕСОВЕРШЕНОЛЕТНИХ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21495097"/>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110,0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200,0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200,0</a:t>
                      </a:r>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200,0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200,0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0552455"/>
              </p:ext>
            </p:extLst>
          </p:nvPr>
        </p:nvGraphicFramePr>
        <p:xfrm>
          <a:off x="684651" y="3429000"/>
          <a:ext cx="8135821" cy="2683733"/>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1280517">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2026год</a:t>
                      </a:r>
                      <a:endParaRPr lang="ru-RU" sz="1400" dirty="0"/>
                    </a:p>
                  </a:txBody>
                  <a:tcPr/>
                </a:tc>
                <a:extLst>
                  <a:ext uri="{0D108BD9-81ED-4DB2-BD59-A6C34878D82A}">
                    <a16:rowId xmlns="" xmlns:a16="http://schemas.microsoft.com/office/drawing/2014/main" val="10000"/>
                  </a:ext>
                </a:extLst>
              </a:tr>
              <a:tr h="576064">
                <a:tc>
                  <a:txBody>
                    <a:bodyPr/>
                    <a:lstStyle/>
                    <a:p>
                      <a:r>
                        <a:rPr lang="ru-RU" sz="1100" dirty="0"/>
                        <a:t>Количество детей,</a:t>
                      </a:r>
                      <a:r>
                        <a:rPr lang="ru-RU" sz="1100" baseline="0" dirty="0"/>
                        <a:t> привлеченных дополнительно к занятиям в кружках по месту жительства</a:t>
                      </a:r>
                      <a:endParaRPr lang="ru-RU" sz="1100" dirty="0"/>
                    </a:p>
                  </a:txBody>
                  <a:tcPr/>
                </a:tc>
                <a:tc>
                  <a:txBody>
                    <a:bodyPr/>
                    <a:lstStyle/>
                    <a:p>
                      <a:r>
                        <a:rPr lang="ru-RU" sz="1200" dirty="0"/>
                        <a:t>49</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 xmlns:a16="http://schemas.microsoft.com/office/drawing/2014/main" val="10001"/>
                  </a:ext>
                </a:extLst>
              </a:tr>
              <a:tr h="504056">
                <a:tc>
                  <a:txBody>
                    <a:bodyPr/>
                    <a:lstStyle/>
                    <a:p>
                      <a:r>
                        <a:rPr lang="ru-RU" sz="1100" dirty="0"/>
                        <a:t>Уровень преступности среди несовершеннолетних</a:t>
                      </a:r>
                    </a:p>
                  </a:txBody>
                  <a:tcPr/>
                </a:tc>
                <a:tc>
                  <a:txBody>
                    <a:bodyPr/>
                    <a:lstStyle/>
                    <a:p>
                      <a:r>
                        <a:rPr lang="ru-RU" sz="1200" dirty="0"/>
                        <a:t>8</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 xmlns:a16="http://schemas.microsoft.com/office/drawing/2014/main" val="10002"/>
                  </a:ext>
                </a:extLst>
              </a:tr>
              <a:tr h="721221">
                <a:tc>
                  <a:txBody>
                    <a:bodyPr/>
                    <a:lstStyle/>
                    <a:p>
                      <a:r>
                        <a:rPr lang="ru-RU" sz="1100" dirty="0"/>
                        <a:t>Количество мест для трудовой занятости подростков</a:t>
                      </a:r>
                    </a:p>
                  </a:txBody>
                  <a:tcPr/>
                </a:tc>
                <a:tc>
                  <a:txBody>
                    <a:bodyPr/>
                    <a:lstStyle/>
                    <a:p>
                      <a:r>
                        <a:rPr lang="ru-RU" sz="1200" dirty="0"/>
                        <a:t>8</a:t>
                      </a:r>
                    </a:p>
                  </a:txBody>
                  <a:tcPr/>
                </a:tc>
                <a:tc>
                  <a:txBody>
                    <a:bodyPr/>
                    <a:lstStyle/>
                    <a:p>
                      <a:r>
                        <a:rPr lang="ru-RU" sz="1200" dirty="0"/>
                        <a:t>10</a:t>
                      </a:r>
                    </a:p>
                  </a:txBody>
                  <a:tcPr/>
                </a:tc>
                <a:tc>
                  <a:txBody>
                    <a:bodyPr/>
                    <a:lstStyle/>
                    <a:p>
                      <a:r>
                        <a:rPr lang="ru-RU" sz="1200" dirty="0"/>
                        <a:t>0</a:t>
                      </a:r>
                    </a:p>
                  </a:txBody>
                  <a:tcPr/>
                </a:tc>
                <a:tc>
                  <a:txBody>
                    <a:bodyPr/>
                    <a:lstStyle/>
                    <a:p>
                      <a:r>
                        <a:rPr lang="ru-RU" sz="1200" dirty="0"/>
                        <a:t>0</a:t>
                      </a:r>
                    </a:p>
                  </a:txBody>
                  <a:tcPr/>
                </a:tc>
                <a:tc>
                  <a:txBody>
                    <a:bodyPr/>
                    <a:lstStyle/>
                    <a:p>
                      <a:r>
                        <a:rPr lang="ru-RU" sz="1200" dirty="0"/>
                        <a:t>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68287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«ЭНЕРГОСБЕРЕЖЕНИЕ И  ЭНЕРГОЭФФЕКТИВНОСТЬ НА ОБЪЕКТАХ СОЦИАЛЬНОЙ СФЕРЫ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90384885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2 570,0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1 020,0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1 400,0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420,0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a:p>
          <a:p>
            <a:pPr fontAlgn="auto"/>
            <a:r>
              <a:rPr lang="ru-RU" sz="1200" b="1" dirty="0"/>
              <a:t>ЗАДАЧИ: </a:t>
            </a:r>
            <a:r>
              <a:rPr lang="ru-RU" sz="1200" dirty="0"/>
              <a:t>активная пропаганда </a:t>
            </a:r>
            <a:r>
              <a:rPr lang="ru-RU" sz="1200" dirty="0" err="1"/>
              <a:t>энерго</a:t>
            </a:r>
            <a:r>
              <a:rPr lang="ru-RU" sz="1200" dirty="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01632526"/>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r>
                        <a:rPr lang="ru-RU" sz="1400" baseline="0" dirty="0" smtClean="0"/>
                        <a:t> </a:t>
                      </a:r>
                      <a:r>
                        <a:rPr lang="ru-RU" sz="1400" dirty="0" smtClean="0"/>
                        <a:t>год</a:t>
                      </a:r>
                      <a:endParaRPr lang="ru-RU" sz="1400" dirty="0"/>
                    </a:p>
                  </a:txBody>
                  <a:tcPr/>
                </a:tc>
                <a:extLst>
                  <a:ext uri="{0D108BD9-81ED-4DB2-BD59-A6C34878D82A}">
                    <a16:rowId xmlns="" xmlns:a16="http://schemas.microsoft.com/office/drawing/2014/main" val="10000"/>
                  </a:ext>
                </a:extLst>
              </a:tr>
              <a:tr h="360040">
                <a:tc>
                  <a:txBody>
                    <a:bodyPr/>
                    <a:lstStyle/>
                    <a:p>
                      <a:r>
                        <a:rPr lang="ru-RU" sz="1100" dirty="0"/>
                        <a:t>Удельный расход</a:t>
                      </a:r>
                      <a:r>
                        <a:rPr lang="ru-RU" sz="1100" baseline="0" dirty="0"/>
                        <a:t> электроэнергии  (кВт/</a:t>
                      </a:r>
                      <a:r>
                        <a:rPr lang="ru-RU" sz="1100" baseline="0" dirty="0" err="1"/>
                        <a:t>кв</a:t>
                      </a:r>
                      <a:r>
                        <a:rPr lang="ru-RU" sz="1100" baseline="0" dirty="0"/>
                        <a:t>)</a:t>
                      </a:r>
                      <a:endParaRPr lang="ru-RU" sz="1100" dirty="0"/>
                    </a:p>
                  </a:txBody>
                  <a:tcPr/>
                </a:tc>
                <a:tc>
                  <a:txBody>
                    <a:bodyPr/>
                    <a:lstStyle/>
                    <a:p>
                      <a:r>
                        <a:rPr lang="ru-RU" sz="1200" dirty="0"/>
                        <a:t>36000</a:t>
                      </a:r>
                    </a:p>
                  </a:txBody>
                  <a:tcPr/>
                </a:tc>
                <a:tc>
                  <a:txBody>
                    <a:bodyPr/>
                    <a:lstStyle/>
                    <a:p>
                      <a:r>
                        <a:rPr lang="ru-RU" sz="1200" dirty="0"/>
                        <a:t>14000</a:t>
                      </a:r>
                    </a:p>
                  </a:txBody>
                  <a:tcPr/>
                </a:tc>
                <a:tc>
                  <a:txBody>
                    <a:bodyPr/>
                    <a:lstStyle/>
                    <a:p>
                      <a:r>
                        <a:rPr lang="ru-RU" sz="1200" dirty="0"/>
                        <a:t>56000</a:t>
                      </a:r>
                    </a:p>
                  </a:txBody>
                  <a:tcPr/>
                </a:tc>
                <a:tc>
                  <a:txBody>
                    <a:bodyPr/>
                    <a:lstStyle/>
                    <a:p>
                      <a:r>
                        <a:rPr lang="ru-RU" sz="1200" dirty="0"/>
                        <a:t>59000</a:t>
                      </a:r>
                    </a:p>
                  </a:txBody>
                  <a:tcPr/>
                </a:tc>
                <a:tc>
                  <a:txBody>
                    <a:bodyPr/>
                    <a:lstStyle/>
                    <a:p>
                      <a:r>
                        <a:rPr lang="ru-RU" sz="1200" dirty="0"/>
                        <a:t>59000</a:t>
                      </a:r>
                    </a:p>
                    <a:p>
                      <a:endParaRPr lang="ru-RU" sz="1200" dirty="0"/>
                    </a:p>
                  </a:txBody>
                  <a:tcPr/>
                </a:tc>
                <a:extLst>
                  <a:ext uri="{0D108BD9-81ED-4DB2-BD59-A6C34878D82A}">
                    <a16:rowId xmlns="" xmlns:a16="http://schemas.microsoft.com/office/drawing/2014/main" val="10001"/>
                  </a:ext>
                </a:extLst>
              </a:tr>
              <a:tr h="550912">
                <a:tc>
                  <a:txBody>
                    <a:bodyPr/>
                    <a:lstStyle/>
                    <a:p>
                      <a:r>
                        <a:rPr lang="ru-RU" sz="1100" dirty="0"/>
                        <a:t>Удельный расход тепловой энергии </a:t>
                      </a:r>
                    </a:p>
                  </a:txBody>
                  <a:tcPr/>
                </a:tc>
                <a:tc>
                  <a:txBody>
                    <a:bodyPr/>
                    <a:lstStyle/>
                    <a:p>
                      <a:r>
                        <a:rPr lang="ru-RU" sz="1200" dirty="0"/>
                        <a:t>85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tc>
                  <a:txBody>
                    <a:bodyPr/>
                    <a:lstStyle/>
                    <a:p>
                      <a:r>
                        <a:rPr lang="ru-RU" sz="1200" dirty="0"/>
                        <a:t>425</a:t>
                      </a:r>
                    </a:p>
                  </a:txBody>
                  <a:tcPr/>
                </a:tc>
                <a:extLst>
                  <a:ext uri="{0D108BD9-81ED-4DB2-BD59-A6C34878D82A}">
                    <a16:rowId xmlns="" xmlns:a16="http://schemas.microsoft.com/office/drawing/2014/main" val="10002"/>
                  </a:ext>
                </a:extLst>
              </a:tr>
              <a:tr h="721221">
                <a:tc>
                  <a:txBody>
                    <a:bodyPr/>
                    <a:lstStyle/>
                    <a:p>
                      <a:r>
                        <a:rPr lang="ru-RU" sz="1100" dirty="0"/>
                        <a:t>Удельный расход холодной воды</a:t>
                      </a:r>
                    </a:p>
                  </a:txBody>
                  <a:tcPr/>
                </a:tc>
                <a:tc>
                  <a:txBody>
                    <a:bodyPr/>
                    <a:lstStyle/>
                    <a:p>
                      <a:r>
                        <a:rPr lang="ru-RU" sz="1200" dirty="0"/>
                        <a:t>1600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tc>
                  <a:txBody>
                    <a:bodyPr/>
                    <a:lstStyle/>
                    <a:p>
                      <a:r>
                        <a:rPr lang="ru-RU" sz="1200" dirty="0"/>
                        <a:t>3300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«ГАРМОНИЗАЦИЯ  МЕЖНАЦИОНАЛЬНЫХ ОТНОШЕНИЙ И РАЗВИТИЯ НАЦИОНАЛЬНЫХ КУЛЬТУР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803101381"/>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100,0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100,0</a:t>
                      </a:r>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100,0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100,0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a:t> </a:t>
            </a:r>
          </a:p>
          <a:p>
            <a:pPr fontAlgn="auto"/>
            <a:r>
              <a:rPr lang="ru-RU" sz="1200" b="1" dirty="0"/>
              <a:t>ЗАДАЧИ: </a:t>
            </a:r>
            <a:r>
              <a:rPr lang="ru-RU" sz="1200" dirty="0"/>
              <a:t>развитие национальных культур народов, проживающих на территории МО «</a:t>
            </a:r>
            <a:r>
              <a:rPr lang="ru-RU" sz="1200" dirty="0" err="1"/>
              <a:t>Тахтамукайский</a:t>
            </a:r>
            <a:r>
              <a:rPr lang="ru-RU" sz="1200" dirty="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1150074"/>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550912">
                <a:tc>
                  <a:txBody>
                    <a:bodyPr/>
                    <a:lstStyle/>
                    <a:p>
                      <a:r>
                        <a:rPr lang="ru-RU" sz="1100" dirty="0"/>
                        <a:t>Количество</a:t>
                      </a:r>
                      <a:r>
                        <a:rPr lang="ru-RU" sz="1100" baseline="0" dirty="0"/>
                        <a:t> опубликованных материалов в сфере </a:t>
                      </a:r>
                      <a:r>
                        <a:rPr lang="ru-RU" sz="1100" baseline="0" dirty="0" err="1"/>
                        <a:t>этноконфесиональных</a:t>
                      </a:r>
                      <a:r>
                        <a:rPr lang="ru-RU" sz="1100" baseline="0" dirty="0"/>
                        <a:t> отношений</a:t>
                      </a:r>
                      <a:endParaRPr lang="ru-RU" sz="1100" dirty="0"/>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 xmlns:a16="http://schemas.microsoft.com/office/drawing/2014/main" val="10001"/>
                  </a:ext>
                </a:extLst>
              </a:tr>
              <a:tr h="721221">
                <a:tc>
                  <a:txBody>
                    <a:bodyPr/>
                    <a:lstStyle/>
                    <a:p>
                      <a:r>
                        <a:rPr lang="ru-RU" sz="1100" dirty="0"/>
                        <a:t>Количество проведенных заседаний с участием представителей межнациональных и </a:t>
                      </a:r>
                      <a:r>
                        <a:rPr lang="ru-RU" sz="1100" dirty="0" err="1"/>
                        <a:t>этноконфесиональных</a:t>
                      </a:r>
                      <a:r>
                        <a:rPr lang="ru-RU" sz="1100" dirty="0"/>
                        <a:t> объединений.</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tc>
                  <a:txBody>
                    <a:bodyPr/>
                    <a:lstStyle/>
                    <a:p>
                      <a:r>
                        <a:rPr lang="ru-RU" sz="1200" dirty="0"/>
                        <a:t>4</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19098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«ОБЕСПЕЧЕНИЕ СОЦИАЛЬНО-ЗНАЧИМЫХ ОБЪЕКТОВ ЖИЗНЕОБЕСПЕЧЕНИЯ РЕЗЕРВНЫМИ ИСТОЧНИКАМИ ЭНЕРГОСБЕРЕЖЕНИЯ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88034359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0,0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2 134,0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2 291,0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2 350,0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2 345,0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a:t> </a:t>
            </a:r>
          </a:p>
          <a:p>
            <a:pPr fontAlgn="auto"/>
            <a:r>
              <a:rPr lang="ru-RU" sz="1200" b="1" dirty="0"/>
              <a:t>ЗАДАЧИ: </a:t>
            </a:r>
            <a:r>
              <a:rPr lang="ru-RU" sz="1200" dirty="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03622813"/>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360040">
                <a:tc>
                  <a:txBody>
                    <a:bodyPr/>
                    <a:lstStyle/>
                    <a:p>
                      <a:r>
                        <a:rPr lang="ru-RU" sz="1100" dirty="0"/>
                        <a:t>Приобретение дизельной электростанции (</a:t>
                      </a:r>
                      <a:r>
                        <a:rPr lang="ru-RU" sz="1100" dirty="0" err="1"/>
                        <a:t>шт</a:t>
                      </a:r>
                      <a:r>
                        <a:rPr lang="ru-RU" sz="1100" dirty="0"/>
                        <a:t>)</a:t>
                      </a:r>
                    </a:p>
                  </a:txBody>
                  <a:tcPr/>
                </a:tc>
                <a:tc>
                  <a:txBody>
                    <a:bodyPr/>
                    <a:lstStyle/>
                    <a:p>
                      <a:r>
                        <a:rPr lang="ru-RU" sz="1200" dirty="0"/>
                        <a:t>-</a:t>
                      </a:r>
                    </a:p>
                  </a:txBody>
                  <a:tcPr/>
                </a:tc>
                <a:tc>
                  <a:txBody>
                    <a:bodyPr/>
                    <a:lstStyle/>
                    <a:p>
                      <a:r>
                        <a:rPr lang="ru-RU" sz="1200" dirty="0"/>
                        <a:t>2</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1"/>
                  </a:ext>
                </a:extLst>
              </a:tr>
              <a:tr h="550912">
                <a:tc>
                  <a:txBody>
                    <a:bodyPr/>
                    <a:lstStyle/>
                    <a:p>
                      <a:r>
                        <a:rPr lang="ru-RU" sz="1100" dirty="0"/>
                        <a:t>Изготовление программы энергосбережения (</a:t>
                      </a:r>
                      <a:r>
                        <a:rPr lang="ru-RU" sz="1100" dirty="0" err="1"/>
                        <a:t>шт</a:t>
                      </a:r>
                      <a:r>
                        <a:rPr lang="ru-RU" sz="1100" dirty="0"/>
                        <a:t>)</a:t>
                      </a:r>
                    </a:p>
                  </a:txBody>
                  <a:tcPr/>
                </a:tc>
                <a:tc>
                  <a:txBody>
                    <a:bodyPr/>
                    <a:lstStyle/>
                    <a:p>
                      <a:r>
                        <a:rPr lang="ru-RU" sz="1200" dirty="0"/>
                        <a:t>-</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2"/>
                  </a:ext>
                </a:extLst>
              </a:tr>
              <a:tr h="721221">
                <a:tc>
                  <a:txBody>
                    <a:bodyPr/>
                    <a:lstStyle/>
                    <a:p>
                      <a:r>
                        <a:rPr lang="ru-RU" sz="1100" dirty="0"/>
                        <a:t>Оборудование муниципальных учреждений окнами (</a:t>
                      </a:r>
                      <a:r>
                        <a:rPr lang="ru-RU" sz="1100" dirty="0" err="1"/>
                        <a:t>шт</a:t>
                      </a:r>
                      <a:r>
                        <a:rPr lang="ru-RU" sz="1100" dirty="0"/>
                        <a:t>)</a:t>
                      </a:r>
                    </a:p>
                  </a:txBody>
                  <a:tcPr/>
                </a:tc>
                <a:tc>
                  <a:txBody>
                    <a:bodyPr/>
                    <a:lstStyle/>
                    <a:p>
                      <a:r>
                        <a:rPr lang="ru-RU" sz="12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1</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a:t>МУНИЦИПАЛЬНАЯ ПРОГРАММА МО «ТАХТАМУКАЙСКИЙ РАЙОН»</a:t>
            </a:r>
            <a:br>
              <a:rPr lang="ru-RU" sz="1200" dirty="0"/>
            </a:br>
            <a:r>
              <a:rPr lang="ru-RU" sz="1200" dirty="0"/>
              <a:t>«УПРАВЛЕНИЕ МУНИЦИПАЛЬНЫМИ ФИНАНСАМИ И МУНИЦИПАЛЬНЫМ ДОЛГОМ»</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2486948557"/>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400" dirty="0" smtClean="0"/>
                        <a:t>2022 </a:t>
                      </a:r>
                      <a:r>
                        <a:rPr lang="ru-RU" sz="1400" dirty="0"/>
                        <a:t>год (факт)</a:t>
                      </a:r>
                    </a:p>
                  </a:txBody>
                  <a:tcPr/>
                </a:tc>
                <a:tc>
                  <a:txBody>
                    <a:bodyPr/>
                    <a:lstStyle/>
                    <a:p>
                      <a:r>
                        <a:rPr lang="ru-RU" sz="1400" dirty="0" smtClean="0"/>
                        <a:t>81 532,0</a:t>
                      </a:r>
                      <a:endParaRPr lang="ru-RU" sz="1400" dirty="0"/>
                    </a:p>
                  </a:txBody>
                  <a:tcPr/>
                </a:tc>
                <a:extLst>
                  <a:ext uri="{0D108BD9-81ED-4DB2-BD59-A6C34878D82A}">
                    <a16:rowId xmlns="" xmlns:a16="http://schemas.microsoft.com/office/drawing/2014/main" val="10001"/>
                  </a:ext>
                </a:extLst>
              </a:tr>
              <a:tr h="346837">
                <a:tc>
                  <a:txBody>
                    <a:bodyPr/>
                    <a:lstStyle/>
                    <a:p>
                      <a:r>
                        <a:rPr lang="ru-RU" sz="1400" dirty="0" smtClean="0"/>
                        <a:t>2023 </a:t>
                      </a:r>
                      <a:r>
                        <a:rPr lang="ru-RU" sz="1400" dirty="0"/>
                        <a:t>год (план)</a:t>
                      </a:r>
                    </a:p>
                  </a:txBody>
                  <a:tcPr/>
                </a:tc>
                <a:tc>
                  <a:txBody>
                    <a:bodyPr/>
                    <a:lstStyle/>
                    <a:p>
                      <a:r>
                        <a:rPr lang="ru-RU" sz="1400" dirty="0" smtClean="0"/>
                        <a:t>78 761,0</a:t>
                      </a:r>
                      <a:endParaRPr lang="ru-RU" sz="1400" dirty="0"/>
                    </a:p>
                  </a:txBody>
                  <a:tcPr/>
                </a:tc>
                <a:extLst>
                  <a:ext uri="{0D108BD9-81ED-4DB2-BD59-A6C34878D82A}">
                    <a16:rowId xmlns="" xmlns:a16="http://schemas.microsoft.com/office/drawing/2014/main" val="10002"/>
                  </a:ext>
                </a:extLst>
              </a:tr>
              <a:tr h="346837">
                <a:tc>
                  <a:txBody>
                    <a:bodyPr/>
                    <a:lstStyle/>
                    <a:p>
                      <a:r>
                        <a:rPr lang="ru-RU" sz="1400" dirty="0" smtClean="0"/>
                        <a:t>2024</a:t>
                      </a:r>
                      <a:r>
                        <a:rPr lang="ru-RU" sz="1400" baseline="0" dirty="0" smtClean="0"/>
                        <a:t> </a:t>
                      </a:r>
                      <a:r>
                        <a:rPr lang="ru-RU" sz="1400" baseline="0" dirty="0"/>
                        <a:t>год</a:t>
                      </a:r>
                      <a:endParaRPr lang="ru-RU" sz="1400" dirty="0"/>
                    </a:p>
                  </a:txBody>
                  <a:tcPr/>
                </a:tc>
                <a:tc>
                  <a:txBody>
                    <a:bodyPr/>
                    <a:lstStyle/>
                    <a:p>
                      <a:r>
                        <a:rPr lang="ru-RU" sz="1400" dirty="0" smtClean="0"/>
                        <a:t>65 205,0</a:t>
                      </a:r>
                      <a:endParaRPr lang="ru-RU" sz="1400" dirty="0"/>
                    </a:p>
                  </a:txBody>
                  <a:tcPr/>
                </a:tc>
                <a:extLst>
                  <a:ext uri="{0D108BD9-81ED-4DB2-BD59-A6C34878D82A}">
                    <a16:rowId xmlns="" xmlns:a16="http://schemas.microsoft.com/office/drawing/2014/main" val="10003"/>
                  </a:ext>
                </a:extLst>
              </a:tr>
              <a:tr h="346837">
                <a:tc>
                  <a:txBody>
                    <a:bodyPr/>
                    <a:lstStyle/>
                    <a:p>
                      <a:r>
                        <a:rPr lang="ru-RU" sz="1400" dirty="0" smtClean="0"/>
                        <a:t>2025 </a:t>
                      </a:r>
                      <a:r>
                        <a:rPr lang="ru-RU" sz="1400" dirty="0"/>
                        <a:t>год</a:t>
                      </a:r>
                    </a:p>
                  </a:txBody>
                  <a:tcPr/>
                </a:tc>
                <a:tc>
                  <a:txBody>
                    <a:bodyPr/>
                    <a:lstStyle/>
                    <a:p>
                      <a:r>
                        <a:rPr lang="ru-RU" sz="1400" dirty="0" smtClean="0"/>
                        <a:t>62</a:t>
                      </a:r>
                      <a:r>
                        <a:rPr lang="ru-RU" sz="1400" baseline="0" dirty="0" smtClean="0"/>
                        <a:t> 987</a:t>
                      </a:r>
                      <a:r>
                        <a:rPr lang="ru-RU" sz="1400" dirty="0" smtClean="0"/>
                        <a:t>,0</a:t>
                      </a:r>
                      <a:endParaRPr lang="ru-RU" sz="1400" dirty="0"/>
                    </a:p>
                  </a:txBody>
                  <a:tcPr/>
                </a:tc>
                <a:extLst>
                  <a:ext uri="{0D108BD9-81ED-4DB2-BD59-A6C34878D82A}">
                    <a16:rowId xmlns="" xmlns:a16="http://schemas.microsoft.com/office/drawing/2014/main" val="10004"/>
                  </a:ext>
                </a:extLst>
              </a:tr>
              <a:tr h="346837">
                <a:tc>
                  <a:txBody>
                    <a:bodyPr/>
                    <a:lstStyle/>
                    <a:p>
                      <a:r>
                        <a:rPr lang="ru-RU" sz="1400" dirty="0" smtClean="0"/>
                        <a:t>2026 </a:t>
                      </a:r>
                      <a:r>
                        <a:rPr lang="ru-RU" sz="1400" dirty="0"/>
                        <a:t>год</a:t>
                      </a:r>
                    </a:p>
                  </a:txBody>
                  <a:tcPr/>
                </a:tc>
                <a:tc>
                  <a:txBody>
                    <a:bodyPr/>
                    <a:lstStyle/>
                    <a:p>
                      <a:r>
                        <a:rPr lang="ru-RU" sz="1400" dirty="0" smtClean="0"/>
                        <a:t>53</a:t>
                      </a:r>
                      <a:r>
                        <a:rPr lang="ru-RU" sz="1400" baseline="0" dirty="0" smtClean="0"/>
                        <a:t> 801</a:t>
                      </a:r>
                      <a:r>
                        <a:rPr lang="ru-RU" sz="1400" dirty="0" smtClean="0"/>
                        <a:t>,0</a:t>
                      </a:r>
                      <a:endParaRPr lang="ru-RU" sz="1400" dirty="0"/>
                    </a:p>
                  </a:txBody>
                  <a:tcPr/>
                </a:tc>
                <a:extLst>
                  <a:ext uri="{0D108BD9-81ED-4DB2-BD59-A6C34878D82A}">
                    <a16:rowId xmlns="" xmlns:a16="http://schemas.microsoft.com/office/drawing/2014/main" val="10005"/>
                  </a:ext>
                </a:extLst>
              </a:tr>
            </a:tbl>
          </a:graphicData>
        </a:graphic>
      </p:graphicFrame>
      <p:sp>
        <p:nvSpPr>
          <p:cNvPr id="4" name="Объект 3"/>
          <p:cNvSpPr>
            <a:spLocks noGrp="1"/>
          </p:cNvSpPr>
          <p:nvPr>
            <p:ph sz="half" idx="2"/>
          </p:nvPr>
        </p:nvSpPr>
        <p:spPr>
          <a:xfrm>
            <a:off x="683568" y="908720"/>
            <a:ext cx="5616624" cy="2304256"/>
          </a:xfrm>
        </p:spPr>
        <p:txBody>
          <a:bodyPr>
            <a:normAutofit/>
          </a:bodyPr>
          <a:lstStyle/>
          <a:p>
            <a:r>
              <a:rPr lang="ru-RU" sz="1200" b="1" dirty="0"/>
              <a:t>ЦЕЛЬ: </a:t>
            </a:r>
            <a:r>
              <a:rPr lang="ru-RU" sz="1200" dirty="0"/>
              <a:t>обеспечение долгосрочной устойчивости бюджетной системы МО «</a:t>
            </a:r>
            <a:r>
              <a:rPr lang="ru-RU" sz="1200" dirty="0" err="1"/>
              <a:t>Тахтамукайский</a:t>
            </a:r>
            <a:r>
              <a:rPr lang="ru-RU" sz="1200" dirty="0"/>
              <a:t> район» посредством эффективного управления муниципальными финансами .</a:t>
            </a:r>
          </a:p>
          <a:p>
            <a:r>
              <a:rPr lang="ru-RU" sz="1200" b="1" dirty="0"/>
              <a:t>ЗАДАЧИ: </a:t>
            </a:r>
            <a:r>
              <a:rPr lang="ru-RU" sz="1200" dirty="0"/>
              <a:t>повышение эффективности управления муниципальными финансами в МО «</a:t>
            </a:r>
            <a:r>
              <a:rPr lang="ru-RU" sz="1200" dirty="0" err="1"/>
              <a:t>Тахтамукайский</a:t>
            </a:r>
            <a:r>
              <a:rPr lang="ru-RU" sz="1200" dirty="0"/>
              <a:t> район»; организация и обеспечение бюджетного процесса в МО «</a:t>
            </a:r>
            <a:r>
              <a:rPr lang="ru-RU" sz="1200" dirty="0" err="1"/>
              <a:t>Тахтамукайский</a:t>
            </a:r>
            <a:r>
              <a:rPr lang="ru-RU" sz="1200" dirty="0"/>
              <a:t> район»; эффективное управление муниципальным долгом МО «</a:t>
            </a:r>
            <a:r>
              <a:rPr lang="ru-RU" sz="1200" dirty="0" err="1"/>
              <a:t>Тахтамукайский</a:t>
            </a:r>
            <a:r>
              <a:rPr lang="ru-RU" sz="1200" dirty="0"/>
              <a:t> район»; обеспечение реализации муниципальной программы МО «</a:t>
            </a:r>
            <a:r>
              <a:rPr lang="ru-RU" sz="1200" dirty="0" err="1"/>
              <a:t>Тахтамукайский</a:t>
            </a:r>
            <a:r>
              <a:rPr lang="ru-RU" sz="1200" dirty="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3389065861"/>
              </p:ext>
            </p:extLst>
          </p:nvPr>
        </p:nvGraphicFramePr>
        <p:xfrm>
          <a:off x="179513" y="3429000"/>
          <a:ext cx="8784976" cy="2227116"/>
        </p:xfrm>
        <a:graphic>
          <a:graphicData uri="http://schemas.openxmlformats.org/drawingml/2006/table">
            <a:tbl>
              <a:tblPr firstRow="1" bandRow="1">
                <a:tableStyleId>{5C22544A-7EE6-4342-B048-85BDC9FD1C3A}</a:tableStyleId>
              </a:tblPr>
              <a:tblGrid>
                <a:gridCol w="4065774">
                  <a:extLst>
                    <a:ext uri="{9D8B030D-6E8A-4147-A177-3AD203B41FA5}">
                      <a16:colId xmlns="" xmlns:a16="http://schemas.microsoft.com/office/drawing/2014/main" val="20000"/>
                    </a:ext>
                  </a:extLst>
                </a:gridCol>
                <a:gridCol w="1016443">
                  <a:extLst>
                    <a:ext uri="{9D8B030D-6E8A-4147-A177-3AD203B41FA5}">
                      <a16:colId xmlns="" xmlns:a16="http://schemas.microsoft.com/office/drawing/2014/main" val="20001"/>
                    </a:ext>
                  </a:extLst>
                </a:gridCol>
                <a:gridCol w="1016443">
                  <a:extLst>
                    <a:ext uri="{9D8B030D-6E8A-4147-A177-3AD203B41FA5}">
                      <a16:colId xmlns="" xmlns:a16="http://schemas.microsoft.com/office/drawing/2014/main" val="20002"/>
                    </a:ext>
                  </a:extLst>
                </a:gridCol>
                <a:gridCol w="886115">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5">
                  <a:extLst>
                    <a:ext uri="{9D8B030D-6E8A-4147-A177-3AD203B41FA5}">
                      <a16:colId xmlns="" xmlns:a16="http://schemas.microsoft.com/office/drawing/2014/main" val="20005"/>
                    </a:ext>
                  </a:extLst>
                </a:gridCol>
              </a:tblGrid>
              <a:tr h="702078">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a:t>
                      </a:r>
                      <a:r>
                        <a:rPr lang="ru-RU" sz="1400" baseline="0" dirty="0" smtClean="0"/>
                        <a:t> </a:t>
                      </a:r>
                      <a:r>
                        <a:rPr lang="ru-RU" sz="1400" dirty="0"/>
                        <a:t>год</a:t>
                      </a:r>
                    </a:p>
                  </a:txBody>
                  <a:tcPr/>
                </a:tc>
                <a:tc>
                  <a:txBody>
                    <a:bodyPr/>
                    <a:lstStyle/>
                    <a:p>
                      <a:pPr algn="ctr"/>
                      <a:r>
                        <a:rPr lang="ru-RU" sz="1400" dirty="0" smtClean="0"/>
                        <a:t>2025</a:t>
                      </a:r>
                      <a:endParaRPr lang="ru-RU" sz="1400" dirty="0"/>
                    </a:p>
                    <a:p>
                      <a:pPr algn="ctr"/>
                      <a:r>
                        <a:rPr lang="ru-RU" sz="1400" dirty="0"/>
                        <a:t>год</a:t>
                      </a:r>
                    </a:p>
                  </a:txBody>
                  <a:tcPr/>
                </a:tc>
                <a:tc>
                  <a:txBody>
                    <a:bodyPr/>
                    <a:lstStyle/>
                    <a:p>
                      <a:pPr algn="ctr"/>
                      <a:r>
                        <a:rPr lang="ru-RU" sz="1400" dirty="0" smtClean="0"/>
                        <a:t>2026</a:t>
                      </a:r>
                      <a:endParaRPr lang="ru-RU" sz="1400" dirty="0"/>
                    </a:p>
                    <a:p>
                      <a:pPr algn="ctr"/>
                      <a:r>
                        <a:rPr lang="ru-RU" sz="1400" dirty="0"/>
                        <a:t> год</a:t>
                      </a:r>
                    </a:p>
                  </a:txBody>
                  <a:tcPr/>
                </a:tc>
                <a:extLst>
                  <a:ext uri="{0D108BD9-81ED-4DB2-BD59-A6C34878D82A}">
                    <a16:rowId xmlns="" xmlns:a16="http://schemas.microsoft.com/office/drawing/2014/main" val="10000"/>
                  </a:ext>
                </a:extLst>
              </a:tr>
              <a:tr h="702078">
                <a:tc>
                  <a:txBody>
                    <a:bodyPr/>
                    <a:lstStyle/>
                    <a:p>
                      <a:r>
                        <a:rPr lang="ru-RU" sz="1200" dirty="0"/>
                        <a:t>Темп роста налоговых и неналоговых доходов консолидированного бюджета МО «</a:t>
                      </a:r>
                      <a:r>
                        <a:rPr lang="ru-RU" sz="1200" dirty="0" err="1"/>
                        <a:t>Тахтамукайский</a:t>
                      </a:r>
                      <a:r>
                        <a:rPr lang="ru-RU" sz="1200" dirty="0"/>
                        <a:t> район» (к предыдущему году), %</a:t>
                      </a:r>
                    </a:p>
                  </a:txBody>
                  <a:tcPr/>
                </a:tc>
                <a:tc>
                  <a:txBody>
                    <a:bodyPr/>
                    <a:lstStyle/>
                    <a:p>
                      <a:r>
                        <a:rPr lang="ru-RU" sz="1200" dirty="0"/>
                        <a:t>133,7</a:t>
                      </a:r>
                    </a:p>
                  </a:txBody>
                  <a:tcPr/>
                </a:tc>
                <a:tc>
                  <a:txBody>
                    <a:bodyPr/>
                    <a:lstStyle/>
                    <a:p>
                      <a:r>
                        <a:rPr lang="ru-RU" sz="1200" dirty="0"/>
                        <a:t>107,8</a:t>
                      </a:r>
                    </a:p>
                  </a:txBody>
                  <a:tcPr/>
                </a:tc>
                <a:tc>
                  <a:txBody>
                    <a:bodyPr/>
                    <a:lstStyle/>
                    <a:p>
                      <a:r>
                        <a:rPr lang="ru-RU" sz="1200" dirty="0"/>
                        <a:t>125,5</a:t>
                      </a:r>
                    </a:p>
                  </a:txBody>
                  <a:tcPr/>
                </a:tc>
                <a:tc>
                  <a:txBody>
                    <a:bodyPr/>
                    <a:lstStyle/>
                    <a:p>
                      <a:r>
                        <a:rPr lang="ru-RU" sz="1200" dirty="0"/>
                        <a:t>81,8</a:t>
                      </a:r>
                    </a:p>
                    <a:p>
                      <a:endParaRPr lang="ru-RU" sz="1200" dirty="0"/>
                    </a:p>
                  </a:txBody>
                  <a:tcPr/>
                </a:tc>
                <a:tc>
                  <a:txBody>
                    <a:bodyPr/>
                    <a:lstStyle/>
                    <a:p>
                      <a:r>
                        <a:rPr lang="ru-RU" sz="1200" dirty="0"/>
                        <a:t>104,8</a:t>
                      </a:r>
                    </a:p>
                  </a:txBody>
                  <a:tcPr/>
                </a:tc>
                <a:extLst>
                  <a:ext uri="{0D108BD9-81ED-4DB2-BD59-A6C34878D82A}">
                    <a16:rowId xmlns="" xmlns:a16="http://schemas.microsoft.com/office/drawing/2014/main" val="10001"/>
                  </a:ext>
                </a:extLst>
              </a:tr>
              <a:tr h="702078">
                <a:tc>
                  <a:txBody>
                    <a:bodyPr/>
                    <a:lstStyle/>
                    <a:p>
                      <a:r>
                        <a:rPr lang="ru-RU" sz="1200" dirty="0"/>
                        <a:t>Объем налоговых и неналоговых доходов консолидированного бюджета МО «</a:t>
                      </a:r>
                      <a:r>
                        <a:rPr lang="ru-RU" sz="1200" dirty="0" err="1"/>
                        <a:t>Тахтамукайский</a:t>
                      </a:r>
                      <a:r>
                        <a:rPr lang="ru-RU" sz="1200" dirty="0"/>
                        <a:t> район» на</a:t>
                      </a:r>
                      <a:r>
                        <a:rPr lang="ru-RU" sz="1200" baseline="0" dirty="0"/>
                        <a:t> 1 жителя , рублей</a:t>
                      </a:r>
                      <a:endParaRPr lang="ru-RU" sz="1200" dirty="0"/>
                    </a:p>
                  </a:txBody>
                  <a:tcPr/>
                </a:tc>
                <a:tc>
                  <a:txBody>
                    <a:bodyPr/>
                    <a:lstStyle/>
                    <a:p>
                      <a:r>
                        <a:rPr lang="ru-RU" sz="1200" dirty="0"/>
                        <a:t>13</a:t>
                      </a:r>
                      <a:r>
                        <a:rPr lang="ru-RU" sz="1200" baseline="0" dirty="0"/>
                        <a:t> 888</a:t>
                      </a:r>
                      <a:endParaRPr lang="ru-RU" sz="1200" dirty="0"/>
                    </a:p>
                  </a:txBody>
                  <a:tcPr/>
                </a:tc>
                <a:tc>
                  <a:txBody>
                    <a:bodyPr/>
                    <a:lstStyle/>
                    <a:p>
                      <a:r>
                        <a:rPr lang="ru-RU" sz="1200" dirty="0"/>
                        <a:t>13 528</a:t>
                      </a:r>
                    </a:p>
                  </a:txBody>
                  <a:tcPr/>
                </a:tc>
                <a:tc>
                  <a:txBody>
                    <a:bodyPr/>
                    <a:lstStyle/>
                    <a:p>
                      <a:r>
                        <a:rPr lang="ru-RU" sz="1200" dirty="0"/>
                        <a:t>16 766</a:t>
                      </a:r>
                    </a:p>
                  </a:txBody>
                  <a:tcPr/>
                </a:tc>
                <a:tc>
                  <a:txBody>
                    <a:bodyPr/>
                    <a:lstStyle/>
                    <a:p>
                      <a:r>
                        <a:rPr lang="ru-RU" sz="1200" dirty="0"/>
                        <a:t>13 538</a:t>
                      </a:r>
                    </a:p>
                  </a:txBody>
                  <a:tcPr/>
                </a:tc>
                <a:tc>
                  <a:txBody>
                    <a:bodyPr/>
                    <a:lstStyle/>
                    <a:p>
                      <a:r>
                        <a:rPr lang="ru-RU" sz="1200" dirty="0"/>
                        <a:t>13 982</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37930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«УЛУЧШЕНИЕ ДЕМОГРАФИЧЕСКОЙ СИТУАЦИИ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38827434"/>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572,0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800,0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800,0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800,0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1</a:t>
                      </a:r>
                      <a:r>
                        <a:rPr lang="ru-RU" sz="1200" baseline="0" dirty="0" smtClean="0"/>
                        <a:t> 1</a:t>
                      </a:r>
                      <a:r>
                        <a:rPr lang="ru-RU" sz="1200" dirty="0" smtClean="0"/>
                        <a:t>00,0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a:p>
          <a:p>
            <a:pPr fontAlgn="auto"/>
            <a:r>
              <a:rPr lang="ru-RU" sz="1200" b="1" dirty="0"/>
              <a:t>ЗАДАЧИ: </a:t>
            </a:r>
            <a:r>
              <a:rPr lang="ru-RU" sz="1200" dirty="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828659147"/>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a:t>
                      </a:r>
                    </a:p>
                    <a:p>
                      <a:pPr algn="ctr"/>
                      <a:r>
                        <a:rPr lang="ru-RU" sz="1400" dirty="0" smtClean="0"/>
                        <a:t>год </a:t>
                      </a:r>
                      <a:r>
                        <a:rPr lang="ru-RU" sz="1400" dirty="0"/>
                        <a:t>(план)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360040">
                <a:tc>
                  <a:txBody>
                    <a:bodyPr/>
                    <a:lstStyle/>
                    <a:p>
                      <a:r>
                        <a:rPr lang="ru-RU" sz="1100" dirty="0"/>
                        <a:t>Приобретение новогодних</a:t>
                      </a:r>
                      <a:r>
                        <a:rPr lang="ru-RU" sz="1100" baseline="0" dirty="0"/>
                        <a:t> подарков для детей-сирот (</a:t>
                      </a:r>
                      <a:r>
                        <a:rPr lang="ru-RU" sz="1100" baseline="0" dirty="0" err="1"/>
                        <a:t>шт</a:t>
                      </a:r>
                      <a:r>
                        <a:rPr lang="ru-RU" sz="1100" baseline="0" dirty="0"/>
                        <a:t>)</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1"/>
                  </a:ext>
                </a:extLst>
              </a:tr>
              <a:tr h="509384">
                <a:tc>
                  <a:txBody>
                    <a:bodyPr/>
                    <a:lstStyle/>
                    <a:p>
                      <a:r>
                        <a:rPr lang="ru-RU" sz="1100" dirty="0"/>
                        <a:t>Проведение мероприятия</a:t>
                      </a:r>
                      <a:r>
                        <a:rPr lang="ru-RU" sz="1100" baseline="0" dirty="0"/>
                        <a:t> по чествованию близнецов</a:t>
                      </a:r>
                      <a:endParaRPr lang="ru-RU" sz="1100" dirty="0"/>
                    </a:p>
                  </a:txBody>
                  <a:tcPr/>
                </a:tc>
                <a:tc>
                  <a:txBody>
                    <a:bodyPr/>
                    <a:lstStyle/>
                    <a:p>
                      <a:r>
                        <a:rPr lang="ru-RU" sz="1200" dirty="0"/>
                        <a:t>-</a:t>
                      </a:r>
                    </a:p>
                  </a:txBody>
                  <a:tcPr/>
                </a:tc>
                <a:tc>
                  <a:txBody>
                    <a:bodyPr/>
                    <a:lstStyle/>
                    <a:p>
                      <a:r>
                        <a:rPr lang="ru-RU" sz="1200" dirty="0"/>
                        <a:t>1</a:t>
                      </a:r>
                    </a:p>
                  </a:txBody>
                  <a:tcPr/>
                </a:tc>
                <a:tc>
                  <a:txBody>
                    <a:bodyPr/>
                    <a:lstStyle/>
                    <a:p>
                      <a:r>
                        <a:rPr lang="ru-RU" sz="1200" dirty="0"/>
                        <a:t>1</a:t>
                      </a:r>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2"/>
                  </a:ext>
                </a:extLst>
              </a:tr>
              <a:tr h="504056">
                <a:tc>
                  <a:txBody>
                    <a:bodyPr/>
                    <a:lstStyle/>
                    <a:p>
                      <a:r>
                        <a:rPr lang="ru-RU" sz="1100" dirty="0"/>
                        <a:t>Изготовление обложек на свидетельства о рождении ребенка и заключении брака (</a:t>
                      </a:r>
                      <a:r>
                        <a:rPr lang="ru-RU" sz="1100" dirty="0" err="1"/>
                        <a:t>шт</a:t>
                      </a:r>
                      <a:r>
                        <a:rPr lang="ru-RU" sz="1100" dirty="0"/>
                        <a:t>)</a:t>
                      </a:r>
                    </a:p>
                  </a:txBody>
                  <a:tcPr/>
                </a:tc>
                <a:tc>
                  <a:txBody>
                    <a:bodyPr/>
                    <a:lstStyle/>
                    <a:p>
                      <a:r>
                        <a:rPr lang="ru-RU" sz="1200" dirty="0" smtClean="0"/>
                        <a:t>1000</a:t>
                      </a:r>
                      <a:endParaRPr lang="ru-RU" sz="1200" dirty="0"/>
                    </a:p>
                  </a:txBody>
                  <a:tcPr/>
                </a:tc>
                <a:tc>
                  <a:txBody>
                    <a:bodyPr/>
                    <a:lstStyle/>
                    <a:p>
                      <a:r>
                        <a:rPr lang="ru-RU" sz="1200" dirty="0" smtClean="0"/>
                        <a:t>1050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1150</a:t>
                      </a:r>
                      <a:endParaRPr lang="ru-RU" sz="1200" dirty="0"/>
                    </a:p>
                  </a:txBody>
                  <a:tcPr/>
                </a:tc>
                <a:tc>
                  <a:txBody>
                    <a:bodyPr/>
                    <a:lstStyle/>
                    <a:p>
                      <a:r>
                        <a:rPr lang="ru-RU" sz="1200" dirty="0" smtClean="0"/>
                        <a:t>1200</a:t>
                      </a:r>
                      <a:endParaRPr lang="ru-RU" sz="1200" dirty="0"/>
                    </a:p>
                  </a:txBody>
                  <a:tcPr/>
                </a:tc>
                <a:extLst>
                  <a:ext uri="{0D108BD9-81ED-4DB2-BD59-A6C34878D82A}">
                    <a16:rowId xmlns="" xmlns:a16="http://schemas.microsoft.com/office/drawing/2014/main" val="10003"/>
                  </a:ext>
                </a:extLst>
              </a:tr>
              <a:tr h="721221">
                <a:tc>
                  <a:txBody>
                    <a:bodyPr/>
                    <a:lstStyle/>
                    <a:p>
                      <a:r>
                        <a:rPr lang="ru-RU" sz="1100" dirty="0"/>
                        <a:t>Подарки для вручения родителям, зарегистрировавших  своих детей в отделах ЗАГС </a:t>
                      </a:r>
                      <a:r>
                        <a:rPr lang="ru-RU" sz="1100" dirty="0" err="1"/>
                        <a:t>Тахтамукайского</a:t>
                      </a:r>
                      <a:r>
                        <a:rPr lang="ru-RU" sz="1100" dirty="0"/>
                        <a:t> района</a:t>
                      </a:r>
                    </a:p>
                  </a:txBody>
                  <a:tcPr/>
                </a:tc>
                <a:tc>
                  <a:txBody>
                    <a:bodyPr/>
                    <a:lstStyle/>
                    <a:p>
                      <a:r>
                        <a:rPr lang="ru-RU" sz="1200" dirty="0" smtClean="0"/>
                        <a:t>700</a:t>
                      </a:r>
                      <a:endParaRPr lang="ru-RU" sz="1200" dirty="0"/>
                    </a:p>
                  </a:txBody>
                  <a:tcPr/>
                </a:tc>
                <a:tc>
                  <a:txBody>
                    <a:bodyPr/>
                    <a:lstStyle/>
                    <a:p>
                      <a:r>
                        <a:rPr lang="ru-RU" sz="1200" dirty="0" smtClean="0"/>
                        <a:t>750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850</a:t>
                      </a:r>
                      <a:endParaRPr lang="ru-RU" sz="1200" dirty="0"/>
                    </a:p>
                  </a:txBody>
                  <a:tcPr/>
                </a:tc>
                <a:tc>
                  <a:txBody>
                    <a:bodyPr/>
                    <a:lstStyle/>
                    <a:p>
                      <a:r>
                        <a:rPr lang="ru-RU" sz="1200" dirty="0" smtClean="0"/>
                        <a:t>900</a:t>
                      </a:r>
                      <a:endParaRPr lang="ru-RU" sz="12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«КОМПЛЕКСНОЕ  РАЗВИТИЕ СЕЛЬСКИХ ТЕРРИТОРИЙ В  ТАХТАМУКАЙСКОМ РАЙОНЕ»  на 2021-2024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506554510"/>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a:t>
                      </a:r>
                      <a:r>
                        <a:rPr lang="ru-RU" sz="1200" baseline="0" dirty="0" smtClean="0"/>
                        <a:t> </a:t>
                      </a:r>
                      <a:r>
                        <a:rPr lang="ru-RU" sz="1200" baseline="0" dirty="0"/>
                        <a:t>год (факт)</a:t>
                      </a:r>
                      <a:endParaRPr lang="ru-RU" sz="1200" dirty="0"/>
                    </a:p>
                  </a:txBody>
                  <a:tcPr/>
                </a:tc>
                <a:tc>
                  <a:txBody>
                    <a:bodyPr/>
                    <a:lstStyle/>
                    <a:p>
                      <a:r>
                        <a:rPr lang="ru-RU" sz="1200" dirty="0" smtClean="0"/>
                        <a:t>1 511,0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a:t>
                      </a:r>
                      <a:r>
                        <a:rPr lang="ru-RU" sz="1200" baseline="0" dirty="0" smtClean="0"/>
                        <a:t> </a:t>
                      </a:r>
                      <a:r>
                        <a:rPr lang="ru-RU" sz="1200" dirty="0"/>
                        <a:t>год (план)</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 </a:t>
                      </a:r>
                      <a:r>
                        <a:rPr lang="ru-RU" sz="1200" dirty="0"/>
                        <a:t>год</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baseline="0" dirty="0"/>
                        <a:t>год</a:t>
                      </a:r>
                      <a:endParaRPr lang="ru-RU" sz="1200" dirty="0"/>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a:p>
          <a:p>
            <a:pPr fontAlgn="auto"/>
            <a:r>
              <a:rPr lang="ru-RU" sz="1200" b="1" dirty="0"/>
              <a:t>ЗАДАЧИ: </a:t>
            </a:r>
            <a:r>
              <a:rPr lang="ru-RU" sz="1200" dirty="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485773186"/>
              </p:ext>
            </p:extLst>
          </p:nvPr>
        </p:nvGraphicFramePr>
        <p:xfrm>
          <a:off x="684650" y="3429000"/>
          <a:ext cx="8207830" cy="2674213"/>
        </p:xfrm>
        <a:graphic>
          <a:graphicData uri="http://schemas.openxmlformats.org/drawingml/2006/table">
            <a:tbl>
              <a:tblPr firstRow="1" bandRow="1">
                <a:tableStyleId>{5C22544A-7EE6-4342-B048-85BDC9FD1C3A}</a:tableStyleId>
              </a:tblPr>
              <a:tblGrid>
                <a:gridCol w="3872815">
                  <a:extLst>
                    <a:ext uri="{9D8B030D-6E8A-4147-A177-3AD203B41FA5}">
                      <a16:colId xmlns="" xmlns:a16="http://schemas.microsoft.com/office/drawing/2014/main" val="20000"/>
                    </a:ext>
                  </a:extLst>
                </a:gridCol>
                <a:gridCol w="801051">
                  <a:extLst>
                    <a:ext uri="{9D8B030D-6E8A-4147-A177-3AD203B41FA5}">
                      <a16:colId xmlns="" xmlns:a16="http://schemas.microsoft.com/office/drawing/2014/main" val="20001"/>
                    </a:ext>
                  </a:extLst>
                </a:gridCol>
                <a:gridCol w="801051">
                  <a:extLst>
                    <a:ext uri="{9D8B030D-6E8A-4147-A177-3AD203B41FA5}">
                      <a16:colId xmlns="" xmlns:a16="http://schemas.microsoft.com/office/drawing/2014/main" val="20002"/>
                    </a:ext>
                  </a:extLst>
                </a:gridCol>
                <a:gridCol w="867807">
                  <a:extLst>
                    <a:ext uri="{9D8B030D-6E8A-4147-A177-3AD203B41FA5}">
                      <a16:colId xmlns="" xmlns:a16="http://schemas.microsoft.com/office/drawing/2014/main" val="20003"/>
                    </a:ext>
                  </a:extLst>
                </a:gridCol>
                <a:gridCol w="932553">
                  <a:extLst>
                    <a:ext uri="{9D8B030D-6E8A-4147-A177-3AD203B41FA5}">
                      <a16:colId xmlns="" xmlns:a16="http://schemas.microsoft.com/office/drawing/2014/main" val="20004"/>
                    </a:ext>
                  </a:extLst>
                </a:gridCol>
                <a:gridCol w="932553">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a:t>
                      </a:r>
                    </a:p>
                    <a:p>
                      <a:pPr algn="ctr"/>
                      <a:r>
                        <a:rPr lang="ru-RU" sz="1400" dirty="0"/>
                        <a:t>(план)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endParaRPr lang="ru-RU" sz="1400" dirty="0"/>
                    </a:p>
                    <a:p>
                      <a:pPr algn="ctr"/>
                      <a:r>
                        <a:rPr lang="ru-RU" sz="1400" dirty="0"/>
                        <a:t> год</a:t>
                      </a:r>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 xmlns:a16="http://schemas.microsoft.com/office/drawing/2014/main" val="10000"/>
                  </a:ext>
                </a:extLst>
              </a:tr>
              <a:tr h="360040">
                <a:tc>
                  <a:txBody>
                    <a:bodyPr/>
                    <a:lstStyle/>
                    <a:p>
                      <a:r>
                        <a:rPr lang="ru-RU" sz="1100" dirty="0"/>
                        <a:t>Ввод</a:t>
                      </a:r>
                      <a:r>
                        <a:rPr lang="ru-RU" sz="1100" baseline="0" dirty="0"/>
                        <a:t> 1998 </a:t>
                      </a:r>
                      <a:r>
                        <a:rPr lang="ru-RU" sz="1100" baseline="0" dirty="0" err="1"/>
                        <a:t>кв.м</a:t>
                      </a:r>
                      <a:r>
                        <a:rPr lang="ru-RU" sz="1100" baseline="0" dirty="0"/>
                        <a:t>. жилья для граждан, проживающих в сельской местности</a:t>
                      </a:r>
                      <a:endParaRPr lang="ru-RU" sz="1100" dirty="0"/>
                    </a:p>
                  </a:txBody>
                  <a:tcPr/>
                </a:tc>
                <a:tc>
                  <a:txBody>
                    <a:bodyPr/>
                    <a:lstStyle/>
                    <a:p>
                      <a:pPr algn="ctr"/>
                      <a:r>
                        <a:rPr lang="ru-RU" sz="1200" dirty="0"/>
                        <a:t>-</a:t>
                      </a:r>
                    </a:p>
                    <a:p>
                      <a:pPr algn="ctr"/>
                      <a:endParaRPr lang="ru-RU" sz="1200" dirty="0"/>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 xmlns:a16="http://schemas.microsoft.com/office/drawing/2014/main" val="10001"/>
                  </a:ext>
                </a:extLst>
              </a:tr>
              <a:tr h="550912">
                <a:tc>
                  <a:txBody>
                    <a:bodyPr/>
                    <a:lstStyle/>
                    <a:p>
                      <a:r>
                        <a:rPr lang="ru-RU" sz="1100" dirty="0"/>
                        <a:t>Ввод в действие 2,5 км. распределительных газовых сетей</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 xmlns:a16="http://schemas.microsoft.com/office/drawing/2014/main" val="10002"/>
                  </a:ext>
                </a:extLst>
              </a:tr>
              <a:tr h="721221">
                <a:tc>
                  <a:txBody>
                    <a:bodyPr/>
                    <a:lstStyle/>
                    <a:p>
                      <a:r>
                        <a:rPr lang="ru-RU" sz="1100" dirty="0"/>
                        <a:t>Ввод в действие 42,1 </a:t>
                      </a:r>
                      <a:r>
                        <a:rPr lang="ru-RU" sz="1100" dirty="0" err="1"/>
                        <a:t>км.локальных</a:t>
                      </a:r>
                      <a:r>
                        <a:rPr lang="ru-RU" sz="1100" dirty="0"/>
                        <a:t> водопроводов</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a:t>-</a:t>
                      </a:r>
                    </a:p>
                  </a:txBody>
                  <a:tcPr/>
                </a:tc>
                <a:tc>
                  <a:txBody>
                    <a:bodyPr/>
                    <a:lstStyle/>
                    <a:p>
                      <a:pPr algn="ctr"/>
                      <a:r>
                        <a:rPr lang="ru-RU" sz="1200" dirty="0" smtClean="0"/>
                        <a:t>-</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0002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360040"/>
          </a:xfrm>
        </p:spPr>
        <p:txBody>
          <a:bodyPr>
            <a:normAutofit fontScale="90000"/>
          </a:bodyPr>
          <a:lstStyle/>
          <a:p>
            <a:r>
              <a:rPr lang="ru-RU" sz="1400" dirty="0"/>
              <a:t>ОСНОВНЫЕ ПОКАЗАТЕЛИ ПО ВСЕМ ОТРАСЛЯМ ЭКОНОМИКИ НА </a:t>
            </a:r>
            <a:r>
              <a:rPr lang="ru-RU" sz="1400" dirty="0" smtClean="0"/>
              <a:t>2024 </a:t>
            </a:r>
            <a:r>
              <a:rPr lang="ru-RU" sz="1400" dirty="0"/>
              <a:t>ГОД И НА ПЕРИОД ДО </a:t>
            </a:r>
            <a:r>
              <a:rPr lang="ru-RU" sz="1400" dirty="0" smtClean="0"/>
              <a:t>2026 </a:t>
            </a:r>
            <a:r>
              <a:rPr lang="ru-RU" sz="1400" dirty="0"/>
              <a:t>ГОДА</a:t>
            </a:r>
          </a:p>
        </p:txBody>
      </p:sp>
      <p:sp>
        <p:nvSpPr>
          <p:cNvPr id="5" name="Объект 4"/>
          <p:cNvSpPr>
            <a:spLocks noGrp="1"/>
          </p:cNvSpPr>
          <p:nvPr>
            <p:ph idx="1"/>
          </p:nvPr>
        </p:nvSpPr>
        <p:spPr/>
        <p:txBody>
          <a:bodyPr/>
          <a:lstStyle/>
          <a:p>
            <a:r>
              <a:rPr lang="ru-RU" dirty="0"/>
              <a:t> </a:t>
            </a:r>
          </a:p>
        </p:txBody>
      </p:sp>
      <p:graphicFrame>
        <p:nvGraphicFramePr>
          <p:cNvPr id="7" name="Таблица 6"/>
          <p:cNvGraphicFramePr>
            <a:graphicFrameLocks noGrp="1"/>
          </p:cNvGraphicFramePr>
          <p:nvPr>
            <p:extLst>
              <p:ext uri="{D42A27DB-BD31-4B8C-83A1-F6EECF244321}">
                <p14:modId xmlns:p14="http://schemas.microsoft.com/office/powerpoint/2010/main" val="867581332"/>
              </p:ext>
            </p:extLst>
          </p:nvPr>
        </p:nvGraphicFramePr>
        <p:xfrm>
          <a:off x="323532" y="620692"/>
          <a:ext cx="8712968" cy="6048671"/>
        </p:xfrm>
        <a:graphic>
          <a:graphicData uri="http://schemas.openxmlformats.org/drawingml/2006/table">
            <a:tbl>
              <a:tblPr/>
              <a:tblGrid>
                <a:gridCol w="2083945"/>
                <a:gridCol w="405473"/>
                <a:gridCol w="622355"/>
                <a:gridCol w="622355"/>
                <a:gridCol w="622355"/>
                <a:gridCol w="622355"/>
                <a:gridCol w="622355"/>
                <a:gridCol w="622355"/>
                <a:gridCol w="622355"/>
                <a:gridCol w="622355"/>
                <a:gridCol w="622355"/>
                <a:gridCol w="622355"/>
              </a:tblGrid>
              <a:tr h="272434">
                <a:tc rowSpan="2">
                  <a:txBody>
                    <a:bodyPr/>
                    <a:lstStyle/>
                    <a:p>
                      <a:pPr algn="ctr" fontAlgn="t"/>
                      <a:r>
                        <a:rPr lang="ru-RU" sz="700" b="0" i="0" u="none" strike="noStrike" dirty="0">
                          <a:solidFill>
                            <a:schemeClr val="tx1"/>
                          </a:solidFill>
                          <a:effectLst/>
                          <a:latin typeface="Times New Roman"/>
                        </a:rPr>
                        <a:t>Показатели</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dirty="0">
                          <a:solidFill>
                            <a:schemeClr val="tx1"/>
                          </a:solidFill>
                          <a:effectLst/>
                          <a:latin typeface="Times New Roman"/>
                        </a:rPr>
                        <a:t>Ед. изм.</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a:solidFill>
                            <a:schemeClr val="tx1"/>
                          </a:solidFill>
                          <a:effectLst/>
                          <a:latin typeface="Times New Roman"/>
                        </a:rPr>
                        <a:t>Факт             2022г.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dirty="0">
                          <a:solidFill>
                            <a:schemeClr val="tx1"/>
                          </a:solidFill>
                          <a:effectLst/>
                          <a:latin typeface="Times New Roman"/>
                        </a:rPr>
                        <a:t>Оценка 2023г.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700" b="0" i="0" u="none" strike="noStrike" dirty="0">
                          <a:solidFill>
                            <a:schemeClr val="tx1"/>
                          </a:solidFill>
                          <a:effectLst/>
                          <a:latin typeface="Times New Roman"/>
                        </a:rPr>
                        <a:t>Прогноз на 2024г.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700" b="0" i="0" u="none" strike="noStrike" dirty="0">
                          <a:solidFill>
                            <a:schemeClr val="tx1"/>
                          </a:solidFill>
                          <a:effectLst/>
                          <a:latin typeface="Times New Roman"/>
                        </a:rPr>
                        <a:t>Прогноз на 2025 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700" b="0" i="0" u="none" strike="noStrike" dirty="0">
                          <a:solidFill>
                            <a:schemeClr val="tx1"/>
                          </a:solidFill>
                          <a:effectLst/>
                          <a:latin typeface="Times New Roman"/>
                        </a:rPr>
                        <a:t>Прогноз на 2026 г.</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t"/>
                      <a:r>
                        <a:rPr lang="ru-RU" sz="700" b="0" i="0" u="none" strike="noStrike">
                          <a:solidFill>
                            <a:schemeClr val="tx1"/>
                          </a:solidFill>
                          <a:effectLst/>
                          <a:latin typeface="Times New Roman"/>
                        </a:rPr>
                        <a:t>Темп роста, 2022 г. к 2021 г. %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700" b="0" i="0" u="none" strike="noStrike">
                          <a:solidFill>
                            <a:schemeClr val="tx1"/>
                          </a:solidFill>
                          <a:effectLst/>
                          <a:latin typeface="Times New Roman"/>
                        </a:rPr>
                        <a:t>Темп роста 2023 г. (осн. 2 вариант) к 2022 г., % </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8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700" b="0" i="0" u="none" strike="noStrike" dirty="0">
                          <a:solidFill>
                            <a:schemeClr val="tx1"/>
                          </a:solidFill>
                          <a:effectLst/>
                          <a:latin typeface="Times New Roman"/>
                        </a:rPr>
                        <a:t>1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2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1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2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1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700" b="0" i="0" u="none" strike="noStrike" dirty="0">
                          <a:solidFill>
                            <a:schemeClr val="tx1"/>
                          </a:solidFill>
                          <a:effectLst/>
                          <a:latin typeface="Times New Roman"/>
                        </a:rPr>
                        <a:t>2 вариант</a:t>
                      </a:r>
                    </a:p>
                  </a:txBody>
                  <a:tcPr marL="4782" marR="4782" marT="47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13089">
                <a:tc gridSpan="12">
                  <a:txBody>
                    <a:bodyPr/>
                    <a:lstStyle/>
                    <a:p>
                      <a:pPr algn="ctr" fontAlgn="t"/>
                      <a:r>
                        <a:rPr lang="ru-RU" sz="700" b="1" i="1" u="none" strike="noStrike" dirty="0">
                          <a:solidFill>
                            <a:schemeClr val="bg1"/>
                          </a:solidFill>
                          <a:effectLst/>
                          <a:latin typeface="Times New Roman"/>
                        </a:rPr>
                        <a:t>Жизненный уровень населения</a:t>
                      </a:r>
                    </a:p>
                  </a:txBody>
                  <a:tcPr marL="4782" marR="4782" marT="478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516">
                <a:tc>
                  <a:txBody>
                    <a:bodyPr/>
                    <a:lstStyle/>
                    <a:p>
                      <a:pPr algn="l" fontAlgn="ctr"/>
                      <a:r>
                        <a:rPr lang="ru-RU" sz="700" b="0" i="0" u="none" strike="noStrike">
                          <a:solidFill>
                            <a:schemeClr val="bg1"/>
                          </a:solidFill>
                          <a:effectLst/>
                          <a:latin typeface="Times New Roman"/>
                        </a:rPr>
                        <a:t>Численность постоянного населения</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127291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127660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127720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127850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128000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128400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129000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100,24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100,09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gridSpan="12">
                  <a:txBody>
                    <a:bodyPr/>
                    <a:lstStyle/>
                    <a:p>
                      <a:pPr algn="ctr" fontAlgn="ctr"/>
                      <a:r>
                        <a:rPr lang="ru-RU" sz="700" b="0" i="0" u="none" strike="noStrike" dirty="0">
                          <a:solidFill>
                            <a:schemeClr val="bg1"/>
                          </a:solidFill>
                          <a:effectLst/>
                          <a:latin typeface="Times New Roman"/>
                        </a:rPr>
                        <a:t>в том числе:</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3089">
                <a:tc>
                  <a:txBody>
                    <a:bodyPr/>
                    <a:lstStyle/>
                    <a:p>
                      <a:pPr algn="l" fontAlgn="ctr"/>
                      <a:r>
                        <a:rPr lang="ru-RU" sz="700" b="0" i="0" u="none" strike="noStrike">
                          <a:solidFill>
                            <a:schemeClr val="bg1"/>
                          </a:solidFill>
                          <a:effectLst/>
                          <a:latin typeface="Times New Roman"/>
                        </a:rPr>
                        <a:t>поселки городского типа</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83822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84110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84120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84800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100,33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100,02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024">
                <a:tc>
                  <a:txBody>
                    <a:bodyPr/>
                    <a:lstStyle/>
                    <a:p>
                      <a:pPr algn="l" fontAlgn="ctr"/>
                      <a:r>
                        <a:rPr lang="ru-RU" sz="700" b="0" i="0" u="none" strike="noStrike">
                          <a:solidFill>
                            <a:schemeClr val="bg1"/>
                          </a:solidFill>
                          <a:effectLst/>
                          <a:latin typeface="Times New Roman"/>
                        </a:rPr>
                        <a:t>сельского типа</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43469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43550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43650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43900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100,07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100,23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Численность трудовых ресурсов</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79197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79310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79340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79360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79450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79550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79660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100,18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Численность занятых в экономике</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15462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15685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15774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15817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16030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16150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16289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16358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101,4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Численность занятых в сельском хозяйстве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чел.</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353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354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365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373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380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389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397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403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105,4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Экономически активное население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27278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27278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27320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27500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100,1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Среднесписочная численность работников по полному кругу организаций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15815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16039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16139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16190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16410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16539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16686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16761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101,4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по крупным и средним предприятиям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13552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13767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13836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13884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14021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14107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14235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14286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101,6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по малым и микро-  предприятиям</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2263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2272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2303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2306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2389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2432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2451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2475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101,5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в бюджетной сфере</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чел.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4509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4531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4541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4559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4565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4579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4580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4598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a:txBody>
                    <a:bodyPr/>
                    <a:lstStyle/>
                    <a:p>
                      <a:pPr algn="l" fontAlgn="ctr"/>
                      <a:r>
                        <a:rPr lang="ru-RU" sz="700" b="0" i="0" u="none" strike="noStrike">
                          <a:solidFill>
                            <a:schemeClr val="bg1"/>
                          </a:solidFill>
                          <a:effectLst/>
                          <a:latin typeface="Times New Roman"/>
                        </a:rPr>
                        <a:t>Уровень официальной безработицы</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110,0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a:solidFill>
                            <a:schemeClr val="bg1"/>
                          </a:solidFill>
                          <a:effectLst/>
                          <a:latin typeface="Times New Roman"/>
                        </a:rPr>
                        <a:t>54,5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0024">
                <a:tc gridSpan="12">
                  <a:txBody>
                    <a:bodyPr/>
                    <a:lstStyle/>
                    <a:p>
                      <a:pPr algn="ctr" fontAlgn="ctr"/>
                      <a:r>
                        <a:rPr lang="ru-RU" sz="700" b="1" i="1" u="none" strike="noStrike">
                          <a:solidFill>
                            <a:schemeClr val="bg1"/>
                          </a:solidFill>
                          <a:effectLst/>
                          <a:latin typeface="Times New Roman"/>
                        </a:rPr>
                        <a:t>Материальное производство</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1966">
                <a:tc>
                  <a:txBody>
                    <a:bodyPr/>
                    <a:lstStyle/>
                    <a:p>
                      <a:pPr algn="l" fontAlgn="ctr"/>
                      <a:r>
                        <a:rPr lang="ru-RU" sz="700" b="1" i="1" u="none" strike="noStrike">
                          <a:solidFill>
                            <a:schemeClr val="bg1"/>
                          </a:solidFill>
                          <a:effectLst/>
                          <a:latin typeface="Times New Roman"/>
                        </a:rPr>
                        <a:t>Объемы производства продукции (работ, услуг) по всем отраслям экономики)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млн.руб.</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21422747,25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23886240,05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24069683,79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24466489,02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24817249,41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25164103,01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76203972,39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26922233,91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111,50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solidFill>
                            <a:schemeClr val="bg1"/>
                          </a:solidFill>
                          <a:effectLst/>
                          <a:latin typeface="Times New Roman"/>
                        </a:rPr>
                        <a:t>102,43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089">
                <a:tc gridSpan="12">
                  <a:txBody>
                    <a:bodyPr/>
                    <a:lstStyle/>
                    <a:p>
                      <a:pPr algn="ctr" fontAlgn="ctr"/>
                      <a:r>
                        <a:rPr lang="ru-RU" sz="700" b="1" i="1" u="none" strike="noStrike">
                          <a:solidFill>
                            <a:schemeClr val="bg1"/>
                          </a:solidFill>
                          <a:effectLst/>
                          <a:latin typeface="Times New Roman"/>
                        </a:rPr>
                        <a:t>             Промышленность</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9117">
                <a:tc>
                  <a:txBody>
                    <a:bodyPr/>
                    <a:lstStyle/>
                    <a:p>
                      <a:pPr algn="l" fontAlgn="ctr"/>
                      <a:r>
                        <a:rPr lang="ru-RU" sz="700" b="0" i="0" u="none" strike="noStrike">
                          <a:solidFill>
                            <a:schemeClr val="bg1"/>
                          </a:solidFill>
                          <a:effectLst/>
                          <a:latin typeface="Times New Roman"/>
                        </a:rPr>
                        <a:t>Объем отгруженных товаров собственного производства, выполненных работ и услуг собственными силами - всего</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млн.руб.</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21334488,400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23790133,700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24047373,940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24362263,400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24710543,500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25052320,600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76090576,400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26801709,900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111,51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solidFill>
                            <a:schemeClr val="bg1"/>
                          </a:solidFill>
                          <a:effectLst/>
                          <a:latin typeface="Times New Roman"/>
                        </a:rPr>
                        <a:t>102,40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558">
                <a:tc>
                  <a:txBody>
                    <a:bodyPr/>
                    <a:lstStyle/>
                    <a:p>
                      <a:pPr algn="l" fontAlgn="ctr"/>
                      <a:r>
                        <a:rPr lang="ru-RU" sz="700" b="0" i="0" u="none" strike="noStrike">
                          <a:solidFill>
                            <a:schemeClr val="bg1"/>
                          </a:solidFill>
                          <a:effectLst/>
                          <a:latin typeface="Times New Roman"/>
                        </a:rPr>
                        <a:t>в  т.</a:t>
                      </a:r>
                      <a:r>
                        <a:rPr lang="ru-RU" sz="700" b="0" i="1" u="none" strike="noStrike">
                          <a:solidFill>
                            <a:schemeClr val="bg1"/>
                          </a:solidFill>
                          <a:effectLst/>
                          <a:latin typeface="Times New Roman"/>
                        </a:rPr>
                        <a:t> ч. по видам экономической деятельности:</a:t>
                      </a:r>
                      <a:endParaRPr lang="ru-RU" sz="700" b="0" i="0" u="none" strike="noStrike">
                        <a:solidFill>
                          <a:schemeClr val="bg1"/>
                        </a:solidFill>
                        <a:effectLst/>
                        <a:latin typeface="Times New Roman"/>
                      </a:endParaRP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dirty="0">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6708">
                <a:tc>
                  <a:txBody>
                    <a:bodyPr/>
                    <a:lstStyle/>
                    <a:p>
                      <a:pPr algn="l" fontAlgn="ctr"/>
                      <a:r>
                        <a:rPr lang="ru-RU" sz="700" b="1" i="0" u="none" strike="noStrike">
                          <a:solidFill>
                            <a:schemeClr val="bg1"/>
                          </a:solidFill>
                          <a:effectLst/>
                          <a:latin typeface="Times New Roman"/>
                        </a:rPr>
                        <a:t>Раздел </a:t>
                      </a:r>
                      <a:r>
                        <a:rPr lang="en-US" sz="700" b="1" i="0" u="none" strike="noStrike">
                          <a:solidFill>
                            <a:schemeClr val="bg1"/>
                          </a:solidFill>
                          <a:effectLst/>
                          <a:latin typeface="Times New Roman"/>
                        </a:rPr>
                        <a:t>C: </a:t>
                      </a:r>
                      <a:r>
                        <a:rPr lang="ru-RU" sz="700" b="1" i="0" u="none" strike="noStrike">
                          <a:solidFill>
                            <a:schemeClr val="bg1"/>
                          </a:solidFill>
                          <a:effectLst/>
                          <a:latin typeface="Times New Roman"/>
                        </a:rPr>
                        <a:t>Обрабатывающие производства</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19836037,400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23638952,200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23894966,900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24207672,900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24553412,700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24891082,300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75921065,900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26625628,700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119,17</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a:solidFill>
                            <a:schemeClr val="bg1"/>
                          </a:solidFill>
                          <a:effectLst/>
                          <a:latin typeface="Times New Roman"/>
                        </a:rPr>
                        <a:t>102,41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67">
                <a:tc>
                  <a:txBody>
                    <a:bodyPr/>
                    <a:lstStyle/>
                    <a:p>
                      <a:pPr algn="l" fontAlgn="ctr"/>
                      <a:r>
                        <a:rPr lang="ru-RU" sz="700" b="0" i="0" u="none" strike="noStrike">
                          <a:solidFill>
                            <a:schemeClr val="bg1"/>
                          </a:solidFill>
                          <a:effectLst/>
                          <a:latin typeface="Times New Roman"/>
                        </a:rPr>
                        <a:t>Подраздел C10: Производство пищевых продуктов</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7933206,400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8156195,500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8254069,800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8387399,600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8491504,400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8779377,300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8873093,200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9425397,300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102,81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102,83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3367">
                <a:tc>
                  <a:txBody>
                    <a:bodyPr/>
                    <a:lstStyle/>
                    <a:p>
                      <a:pPr algn="l" fontAlgn="ctr"/>
                      <a:r>
                        <a:rPr lang="ru-RU" sz="700" b="0" i="0" u="none" strike="noStrike">
                          <a:solidFill>
                            <a:schemeClr val="bg1"/>
                          </a:solidFill>
                          <a:effectLst/>
                          <a:latin typeface="Times New Roman"/>
                        </a:rPr>
                        <a:t>Подраздел </a:t>
                      </a:r>
                      <a:r>
                        <a:rPr lang="en-US" sz="700" b="0" i="0" u="none" strike="noStrike">
                          <a:solidFill>
                            <a:schemeClr val="bg1"/>
                          </a:solidFill>
                          <a:effectLst/>
                          <a:latin typeface="Times New Roman"/>
                        </a:rPr>
                        <a:t>C11: </a:t>
                      </a:r>
                      <a:r>
                        <a:rPr lang="ru-RU" sz="700" b="0" i="0" u="none" strike="noStrike">
                          <a:solidFill>
                            <a:schemeClr val="bg1"/>
                          </a:solidFill>
                          <a:effectLst/>
                          <a:latin typeface="Times New Roman"/>
                        </a:rPr>
                        <a:t>Производство напитков</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799535,900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799935,900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817534,500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828761,600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857086,800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872205,300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911820,400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937899,800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100,05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103,60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624">
                <a:tc>
                  <a:txBody>
                    <a:bodyPr/>
                    <a:lstStyle/>
                    <a:p>
                      <a:pPr algn="l" fontAlgn="ctr"/>
                      <a:r>
                        <a:rPr lang="ru-RU" sz="700" b="0" i="0" u="none" strike="noStrike">
                          <a:solidFill>
                            <a:schemeClr val="bg1"/>
                          </a:solidFill>
                          <a:effectLst/>
                          <a:latin typeface="Times New Roman"/>
                        </a:rPr>
                        <a:t>Подраздел  C17: Производство бумаги и бумажных изделий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3651850,200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4314320,600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4366121,500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4400277,100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4490906,600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4246293,600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4686165,400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4519141,200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118,14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101,99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C20: Производство химических веществ и химических продуктов </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864078,900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938659,800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954042,500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963244,200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982449,300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994595,700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1017283,000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1037784,400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108,63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102,62</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C22: Производство резиновых и пластмассовых изделий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4993228,500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5259598,400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5325539,400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5396881,900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5427038,000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5626448,600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55969452,300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5883556,100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105,33</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102,61</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C23: Производство прочей неметаллической минеральной продукции</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296934,100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417757,600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423820,700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429788,600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435588,000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445397,000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449869,300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464431,800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140,69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102,88</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5308">
                <a:tc>
                  <a:txBody>
                    <a:bodyPr/>
                    <a:lstStyle/>
                    <a:p>
                      <a:pPr algn="l" fontAlgn="ctr"/>
                      <a:r>
                        <a:rPr lang="ru-RU" sz="700" b="0" i="0" u="none" strike="noStrike">
                          <a:solidFill>
                            <a:schemeClr val="bg1"/>
                          </a:solidFill>
                          <a:effectLst/>
                          <a:latin typeface="Times New Roman"/>
                        </a:rPr>
                        <a:t>Подраздел C25: Производство готовых металлических изделий, кроме машин и оборудования</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263154,000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2677169,600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2658088,300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2731994,500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2742588,700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2827933,600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2844812,500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2936325,800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1017,34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102,05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1476">
                <a:tc>
                  <a:txBody>
                    <a:bodyPr/>
                    <a:lstStyle/>
                    <a:p>
                      <a:pPr algn="l" fontAlgn="ctr"/>
                      <a:r>
                        <a:rPr lang="ru-RU" sz="700" b="0" i="0" u="none" strike="noStrike">
                          <a:solidFill>
                            <a:schemeClr val="bg1"/>
                          </a:solidFill>
                          <a:effectLst/>
                          <a:latin typeface="Times New Roman"/>
                        </a:rPr>
                        <a:t>Подраздел C27: Производство электрического оборудования</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28415,400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62415,000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63039,200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29045,000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64556,100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29773,000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67344,200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310858,800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219,65</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46,54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4325">
                <a:tc>
                  <a:txBody>
                    <a:bodyPr/>
                    <a:lstStyle/>
                    <a:p>
                      <a:pPr algn="l" fontAlgn="ctr"/>
                      <a:r>
                        <a:rPr lang="ru-RU" sz="700" b="0" i="0" u="none" strike="noStrike">
                          <a:solidFill>
                            <a:schemeClr val="bg1"/>
                          </a:solidFill>
                          <a:effectLst/>
                          <a:latin typeface="Times New Roman"/>
                        </a:rPr>
                        <a:t>Подраздел </a:t>
                      </a:r>
                      <a:r>
                        <a:rPr lang="en-US" sz="700" b="0" i="0" u="none" strike="noStrike">
                          <a:solidFill>
                            <a:schemeClr val="bg1"/>
                          </a:solidFill>
                          <a:effectLst/>
                          <a:latin typeface="Times New Roman"/>
                        </a:rPr>
                        <a:t>C31: </a:t>
                      </a:r>
                      <a:r>
                        <a:rPr lang="ru-RU" sz="700" b="0" i="0" u="none" strike="noStrike">
                          <a:solidFill>
                            <a:schemeClr val="bg1"/>
                          </a:solidFill>
                          <a:effectLst/>
                          <a:latin typeface="Times New Roman"/>
                        </a:rPr>
                        <a:t>Производство мебели</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"_"</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41686,200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46413,600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46645,700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47807,400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48329,500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44662,800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50514,000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46816,200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111,34</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326">
                <a:tc>
                  <a:txBody>
                    <a:bodyPr/>
                    <a:lstStyle/>
                    <a:p>
                      <a:pPr algn="l" fontAlgn="ctr"/>
                      <a:r>
                        <a:rPr lang="ru-RU" sz="700" b="0" i="0" u="none" strike="noStrike">
                          <a:solidFill>
                            <a:schemeClr val="bg1"/>
                          </a:solidFill>
                          <a:effectLst/>
                          <a:latin typeface="Times New Roman"/>
                        </a:rPr>
                        <a:t>Подраздел C32: Производство прочих готовых изделий</a:t>
                      </a:r>
                    </a:p>
                  </a:txBody>
                  <a:tcPr marL="4782" marR="4782" marT="47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a:solidFill>
                            <a:schemeClr val="bg1"/>
                          </a:solidFill>
                          <a:effectLst/>
                          <a:latin typeface="Times New Roman"/>
                        </a:rPr>
                        <a:t>" -"</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963947,800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966486,200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986065,300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992473,000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1013365,300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1024395,400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1050711,600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1063417,300</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a:solidFill>
                            <a:schemeClr val="bg1"/>
                          </a:solidFill>
                          <a:effectLst/>
                          <a:latin typeface="Times New Roman"/>
                        </a:rPr>
                        <a:t>100,26</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1" u="none" strike="noStrike" dirty="0">
                          <a:solidFill>
                            <a:schemeClr val="bg1"/>
                          </a:solidFill>
                          <a:effectLst/>
                          <a:latin typeface="Times New Roman"/>
                        </a:rPr>
                        <a:t>102,69</a:t>
                      </a:r>
                    </a:p>
                  </a:txBody>
                  <a:tcPr marL="4782" marR="4782" marT="47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«Обеспечение жильем молодых семей на территории сельских поселений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910531246"/>
              </p:ext>
            </p:extLst>
          </p:nvPr>
        </p:nvGraphicFramePr>
        <p:xfrm>
          <a:off x="6559502" y="692696"/>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145243">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18 573,0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dirty="0" smtClean="0"/>
                        <a:t>49 837,0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17</a:t>
                      </a:r>
                      <a:r>
                        <a:rPr lang="ru-RU" sz="1200" baseline="0" dirty="0" smtClean="0"/>
                        <a:t> 585</a:t>
                      </a:r>
                      <a:r>
                        <a:rPr lang="ru-RU" sz="1200" dirty="0" smtClean="0"/>
                        <a:t>,0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5 700,0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5 700,00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a:t>Тахтамукайский</a:t>
            </a:r>
            <a:r>
              <a:rPr lang="ru-RU" sz="1200" dirty="0"/>
              <a:t> район»</a:t>
            </a:r>
            <a:endParaRPr lang="ru-RU" sz="1200" b="1" dirty="0"/>
          </a:p>
          <a:p>
            <a:pPr fontAlgn="auto"/>
            <a:r>
              <a:rPr lang="ru-RU" sz="1200" b="1" dirty="0"/>
              <a:t>ЗАДАЧИ: </a:t>
            </a:r>
            <a:r>
              <a:rPr lang="ru-RU" sz="1200" dirty="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548103871"/>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extLst>
                    <a:ext uri="{9D8B030D-6E8A-4147-A177-3AD203B41FA5}">
                      <a16:colId xmlns="" xmlns:a16="http://schemas.microsoft.com/office/drawing/2014/main" val="20000"/>
                    </a:ext>
                  </a:extLst>
                </a:gridCol>
                <a:gridCol w="1028299">
                  <a:extLst>
                    <a:ext uri="{9D8B030D-6E8A-4147-A177-3AD203B41FA5}">
                      <a16:colId xmlns="" xmlns:a16="http://schemas.microsoft.com/office/drawing/2014/main" val="20001"/>
                    </a:ext>
                  </a:extLst>
                </a:gridCol>
                <a:gridCol w="1028299">
                  <a:extLst>
                    <a:ext uri="{9D8B030D-6E8A-4147-A177-3AD203B41FA5}">
                      <a16:colId xmlns="" xmlns:a16="http://schemas.microsoft.com/office/drawing/2014/main" val="20002"/>
                    </a:ext>
                  </a:extLst>
                </a:gridCol>
                <a:gridCol w="881399">
                  <a:extLst>
                    <a:ext uri="{9D8B030D-6E8A-4147-A177-3AD203B41FA5}">
                      <a16:colId xmlns="" xmlns:a16="http://schemas.microsoft.com/office/drawing/2014/main" val="20003"/>
                    </a:ext>
                  </a:extLst>
                </a:gridCol>
                <a:gridCol w="954849">
                  <a:extLst>
                    <a:ext uri="{9D8B030D-6E8A-4147-A177-3AD203B41FA5}">
                      <a16:colId xmlns="" xmlns:a16="http://schemas.microsoft.com/office/drawing/2014/main" val="20004"/>
                    </a:ext>
                  </a:extLst>
                </a:gridCol>
                <a:gridCol w="844155">
                  <a:extLst>
                    <a:ext uri="{9D8B030D-6E8A-4147-A177-3AD203B41FA5}">
                      <a16:colId xmlns="" xmlns:a16="http://schemas.microsoft.com/office/drawing/2014/main" val="20005"/>
                    </a:ext>
                  </a:extLst>
                </a:gridCol>
              </a:tblGrid>
              <a:tr h="1655042">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endParaRPr lang="ru-RU" sz="1400" dirty="0"/>
                    </a:p>
                    <a:p>
                      <a:pPr algn="ctr"/>
                      <a:r>
                        <a:rPr lang="ru-RU" sz="1400" dirty="0"/>
                        <a:t>год</a:t>
                      </a:r>
                    </a:p>
                  </a:txBody>
                  <a:tcPr/>
                </a:tc>
                <a:tc>
                  <a:txBody>
                    <a:bodyPr/>
                    <a:lstStyle/>
                    <a:p>
                      <a:pPr algn="ctr"/>
                      <a:r>
                        <a:rPr lang="ru-RU" sz="1400" dirty="0" smtClean="0"/>
                        <a:t>2026</a:t>
                      </a:r>
                    </a:p>
                    <a:p>
                      <a:pPr algn="ctr"/>
                      <a:r>
                        <a:rPr lang="ru-RU" sz="1400" baseline="0" dirty="0" smtClean="0"/>
                        <a:t> </a:t>
                      </a: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a:t>Улучшение жилищных условий молодых семей (семьи)</a:t>
                      </a:r>
                    </a:p>
                  </a:txBody>
                  <a:tcPr/>
                </a:tc>
                <a:tc>
                  <a:txBody>
                    <a:bodyPr/>
                    <a:lstStyle/>
                    <a:p>
                      <a:r>
                        <a:rPr lang="ru-RU" sz="1200" dirty="0"/>
                        <a:t>13</a:t>
                      </a:r>
                    </a:p>
                  </a:txBody>
                  <a:tcPr/>
                </a:tc>
                <a:tc>
                  <a:txBody>
                    <a:bodyPr/>
                    <a:lstStyle/>
                    <a:p>
                      <a:r>
                        <a:rPr lang="ru-RU" sz="1200" dirty="0"/>
                        <a:t>17</a:t>
                      </a:r>
                    </a:p>
                  </a:txBody>
                  <a:tcPr/>
                </a:tc>
                <a:tc>
                  <a:txBody>
                    <a:bodyPr/>
                    <a:lstStyle/>
                    <a:p>
                      <a:r>
                        <a:rPr lang="ru-RU" sz="1200" dirty="0"/>
                        <a:t>13</a:t>
                      </a:r>
                    </a:p>
                  </a:txBody>
                  <a:tcPr/>
                </a:tc>
                <a:tc>
                  <a:txBody>
                    <a:bodyPr/>
                    <a:lstStyle/>
                    <a:p>
                      <a:r>
                        <a:rPr lang="ru-RU" sz="1200" dirty="0"/>
                        <a:t>16</a:t>
                      </a:r>
                    </a:p>
                  </a:txBody>
                  <a:tcPr/>
                </a:tc>
                <a:tc>
                  <a:txBody>
                    <a:bodyPr/>
                    <a:lstStyle/>
                    <a:p>
                      <a:r>
                        <a:rPr lang="ru-RU" sz="1200" dirty="0"/>
                        <a:t>17</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20637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«МОЛОДЕЖНАЯ ПОЛИТИКА В МО «ТАХТАМУКАЙСКИЙ РАЙОН  </a:t>
            </a:r>
          </a:p>
          <a:p>
            <a:pPr algn="ctr" fontAlgn="auto">
              <a:spcAft>
                <a:spcPts val="0"/>
              </a:spcAft>
            </a:pPr>
            <a:r>
              <a:rPr lang="ru-RU" sz="1200" dirty="0"/>
              <a:t>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61544453"/>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245,0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500,0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500,0</a:t>
                      </a:r>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500,0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500,0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a:p>
          <a:p>
            <a:pPr fontAlgn="auto"/>
            <a:r>
              <a:rPr lang="ru-RU" sz="1200" b="1" dirty="0"/>
              <a:t>ЗАДАЧИ: </a:t>
            </a:r>
            <a:r>
              <a:rPr lang="ru-RU" sz="1200" dirty="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20145018"/>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r>
                        <a:rPr lang="ru-RU" sz="1400" baseline="0" dirty="0" smtClean="0"/>
                        <a:t> </a:t>
                      </a:r>
                      <a:r>
                        <a:rPr lang="ru-RU" sz="1400" dirty="0" smtClean="0"/>
                        <a:t>год</a:t>
                      </a:r>
                      <a:endParaRPr lang="ru-RU" sz="1400" dirty="0"/>
                    </a:p>
                  </a:txBody>
                  <a:tcPr/>
                </a:tc>
                <a:extLst>
                  <a:ext uri="{0D108BD9-81ED-4DB2-BD59-A6C34878D82A}">
                    <a16:rowId xmlns="" xmlns:a16="http://schemas.microsoft.com/office/drawing/2014/main" val="10000"/>
                  </a:ext>
                </a:extLst>
              </a:tr>
              <a:tr h="721221">
                <a:tc>
                  <a:txBody>
                    <a:bodyPr/>
                    <a:lstStyle/>
                    <a:p>
                      <a:r>
                        <a:rPr lang="ru-RU" sz="1100" dirty="0"/>
                        <a:t>Доля подростков и молодежи в возрасте от 11 до</a:t>
                      </a:r>
                      <a:r>
                        <a:rPr lang="ru-RU" sz="1100" baseline="0" dirty="0"/>
                        <a:t> 24 лет вовлеченных в профилактические мероприятия</a:t>
                      </a:r>
                      <a:endParaRPr lang="ru-RU" sz="1100" dirty="0"/>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tc>
                  <a:txBody>
                    <a:bodyPr/>
                    <a:lstStyle/>
                    <a:p>
                      <a:r>
                        <a:rPr lang="ru-RU" sz="1200" dirty="0"/>
                        <a:t>50</a:t>
                      </a:r>
                    </a:p>
                  </a:txBody>
                  <a:tcPr/>
                </a:tc>
                <a:extLst>
                  <a:ext uri="{0D108BD9-81ED-4DB2-BD59-A6C34878D82A}">
                    <a16:rowId xmlns="" xmlns:a16="http://schemas.microsoft.com/office/drawing/2014/main" val="10001"/>
                  </a:ext>
                </a:extLst>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ПРОГРАММА МО «РАЗВИТИЕ ОБРАЗОВАНИЯ»</a:t>
            </a:r>
            <a:br>
              <a:rPr lang="ru-RU" sz="1200" dirty="0"/>
            </a:br>
            <a:r>
              <a:rPr lang="ru-RU" sz="1200" dirty="0"/>
              <a:t>СРОК РЕАЛИЗАЦИИ :2023-2028 ГОДЫ</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553646045"/>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346837">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2</a:t>
                      </a:r>
                      <a:r>
                        <a:rPr lang="ru-RU" sz="1200" baseline="0" dirty="0" smtClean="0"/>
                        <a:t> 005 992</a:t>
                      </a:r>
                      <a:r>
                        <a:rPr lang="ru-RU" sz="1200" dirty="0" smtClean="0"/>
                        <a:t>,0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dirty="0" smtClean="0"/>
                        <a:t>4 454 353,0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3 546 773,0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2</a:t>
                      </a:r>
                      <a:r>
                        <a:rPr lang="ru-RU" sz="1200" baseline="0" dirty="0" smtClean="0"/>
                        <a:t> 005 526</a:t>
                      </a:r>
                      <a:r>
                        <a:rPr lang="ru-RU" sz="1200" dirty="0" smtClean="0"/>
                        <a:t>,0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1</a:t>
                      </a:r>
                      <a:r>
                        <a:rPr lang="ru-RU" sz="1200" baseline="0" dirty="0" smtClean="0"/>
                        <a:t> 846 336</a:t>
                      </a:r>
                      <a:r>
                        <a:rPr lang="ru-RU" sz="1200" dirty="0" smtClean="0"/>
                        <a:t>,0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обеспечение доступности и высокого качества образования в </a:t>
            </a:r>
            <a:r>
              <a:rPr lang="ru-RU" sz="1200" dirty="0" err="1"/>
              <a:t>Тахтамукайском</a:t>
            </a:r>
            <a:r>
              <a:rPr lang="ru-RU" sz="1200" dirty="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a:p>
          <a:p>
            <a:pPr fontAlgn="auto"/>
            <a:r>
              <a:rPr lang="ru-RU" sz="1200" b="1" dirty="0"/>
              <a:t>ЗАДАЧИ: </a:t>
            </a:r>
            <a:r>
              <a:rPr lang="ru-RU" sz="1200" dirty="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970008105"/>
              </p:ext>
            </p:extLst>
          </p:nvPr>
        </p:nvGraphicFramePr>
        <p:xfrm>
          <a:off x="1" y="2636912"/>
          <a:ext cx="9143998" cy="4177042"/>
        </p:xfrm>
        <a:graphic>
          <a:graphicData uri="http://schemas.openxmlformats.org/drawingml/2006/table">
            <a:tbl>
              <a:tblPr firstRow="1" bandRow="1">
                <a:tableStyleId>{5C22544A-7EE6-4342-B048-85BDC9FD1C3A}</a:tableStyleId>
              </a:tblPr>
              <a:tblGrid>
                <a:gridCol w="4406997">
                  <a:extLst>
                    <a:ext uri="{9D8B030D-6E8A-4147-A177-3AD203B41FA5}">
                      <a16:colId xmlns="" xmlns:a16="http://schemas.microsoft.com/office/drawing/2014/main" val="20000"/>
                    </a:ext>
                  </a:extLst>
                </a:gridCol>
                <a:gridCol w="1028299">
                  <a:extLst>
                    <a:ext uri="{9D8B030D-6E8A-4147-A177-3AD203B41FA5}">
                      <a16:colId xmlns="" xmlns:a16="http://schemas.microsoft.com/office/drawing/2014/main" val="20001"/>
                    </a:ext>
                  </a:extLst>
                </a:gridCol>
                <a:gridCol w="1028299">
                  <a:extLst>
                    <a:ext uri="{9D8B030D-6E8A-4147-A177-3AD203B41FA5}">
                      <a16:colId xmlns="" xmlns:a16="http://schemas.microsoft.com/office/drawing/2014/main" val="20002"/>
                    </a:ext>
                  </a:extLst>
                </a:gridCol>
                <a:gridCol w="881399">
                  <a:extLst>
                    <a:ext uri="{9D8B030D-6E8A-4147-A177-3AD203B41FA5}">
                      <a16:colId xmlns="" xmlns:a16="http://schemas.microsoft.com/office/drawing/2014/main" val="20003"/>
                    </a:ext>
                  </a:extLst>
                </a:gridCol>
                <a:gridCol w="954849">
                  <a:extLst>
                    <a:ext uri="{9D8B030D-6E8A-4147-A177-3AD203B41FA5}">
                      <a16:colId xmlns="" xmlns:a16="http://schemas.microsoft.com/office/drawing/2014/main" val="20004"/>
                    </a:ext>
                  </a:extLst>
                </a:gridCol>
                <a:gridCol w="844155">
                  <a:extLst>
                    <a:ext uri="{9D8B030D-6E8A-4147-A177-3AD203B41FA5}">
                      <a16:colId xmlns="" xmlns:a16="http://schemas.microsoft.com/office/drawing/2014/main" val="20005"/>
                    </a:ext>
                  </a:extLst>
                </a:gridCol>
              </a:tblGrid>
              <a:tr h="616674">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p>
                    <a:p>
                      <a:pPr algn="ctr"/>
                      <a:r>
                        <a:rPr lang="ru-RU" sz="1400" dirty="0" smtClean="0"/>
                        <a:t>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539590">
                <a:tc>
                  <a:txBody>
                    <a:bodyPr/>
                    <a:lstStyle/>
                    <a:p>
                      <a:r>
                        <a:rPr lang="ru-RU" sz="1100" dirty="0"/>
                        <a:t>Уровень удовлетворенности населения качеством предоставляемых услуг в сфере образования, %</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1"/>
                  </a:ext>
                </a:extLst>
              </a:tr>
              <a:tr h="643936">
                <a:tc>
                  <a:txBody>
                    <a:bodyPr/>
                    <a:lstStyle/>
                    <a:p>
                      <a:r>
                        <a:rPr lang="ru-RU" sz="1100" dirty="0"/>
                        <a:t>Отношение</a:t>
                      </a:r>
                      <a:r>
                        <a:rPr lang="ru-RU" sz="1100" baseline="0" dirty="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2"/>
                  </a:ext>
                </a:extLst>
              </a:tr>
              <a:tr h="792088">
                <a:tc>
                  <a:txBody>
                    <a:bodyPr/>
                    <a:lstStyle/>
                    <a:p>
                      <a:r>
                        <a:rPr lang="ru-RU" sz="1100" dirty="0"/>
                        <a:t>Удельный вес численности дошкольников, обучающихся по</a:t>
                      </a:r>
                      <a:r>
                        <a:rPr lang="ru-RU" sz="1100" baseline="0" dirty="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tc>
                  <a:txBody>
                    <a:bodyPr/>
                    <a:lstStyle/>
                    <a:p>
                      <a:r>
                        <a:rPr lang="ru-RU" sz="1200" dirty="0"/>
                        <a:t>100</a:t>
                      </a:r>
                    </a:p>
                  </a:txBody>
                  <a:tcPr/>
                </a:tc>
                <a:extLst>
                  <a:ext uri="{0D108BD9-81ED-4DB2-BD59-A6C34878D82A}">
                    <a16:rowId xmlns="" xmlns:a16="http://schemas.microsoft.com/office/drawing/2014/main" val="10003"/>
                  </a:ext>
                </a:extLst>
              </a:tr>
              <a:tr h="539590">
                <a:tc>
                  <a:txBody>
                    <a:bodyPr/>
                    <a:lstStyle/>
                    <a:p>
                      <a:r>
                        <a:rPr lang="ru-RU" sz="1100" dirty="0"/>
                        <a:t>Охват детей в возрасте 5-18 лет программами дополнительного образования (удельный</a:t>
                      </a:r>
                      <a:r>
                        <a:rPr lang="ru-RU" sz="1100" baseline="0" dirty="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tc>
                  <a:txBody>
                    <a:bodyPr/>
                    <a:lstStyle/>
                    <a:p>
                      <a:r>
                        <a:rPr lang="ru-RU" sz="1200" dirty="0"/>
                        <a:t>30</a:t>
                      </a:r>
                    </a:p>
                  </a:txBody>
                  <a:tcPr/>
                </a:tc>
                <a:extLst>
                  <a:ext uri="{0D108BD9-81ED-4DB2-BD59-A6C34878D82A}">
                    <a16:rowId xmlns="" xmlns:a16="http://schemas.microsoft.com/office/drawing/2014/main" val="10004"/>
                  </a:ext>
                </a:extLst>
              </a:tr>
              <a:tr h="685202">
                <a:tc>
                  <a:txBody>
                    <a:bodyPr/>
                    <a:lstStyle/>
                    <a:p>
                      <a:r>
                        <a:rPr lang="ru-RU" sz="1100" dirty="0"/>
                        <a:t>Число новых мест в общеобразовательных учреждениях </a:t>
                      </a:r>
                      <a:r>
                        <a:rPr lang="ru-RU" sz="1100" dirty="0" err="1"/>
                        <a:t>Тахтамукайского</a:t>
                      </a:r>
                      <a:r>
                        <a:rPr lang="ru-RU" sz="1100" dirty="0"/>
                        <a:t> района, в том числе введенных за счет строительства (выкупа) новых зданий</a:t>
                      </a:r>
                    </a:p>
                  </a:txBody>
                  <a:tcPr/>
                </a:tc>
                <a:tc>
                  <a:txBody>
                    <a:bodyPr/>
                    <a:lstStyle/>
                    <a:p>
                      <a:r>
                        <a:rPr lang="ru-RU" sz="1200" dirty="0"/>
                        <a:t>1100</a:t>
                      </a:r>
                    </a:p>
                  </a:txBody>
                  <a:tcPr/>
                </a:tc>
                <a:tc>
                  <a:txBody>
                    <a:bodyPr/>
                    <a:lstStyle/>
                    <a:p>
                      <a:r>
                        <a:rPr lang="ru-RU" sz="1200" dirty="0" smtClean="0"/>
                        <a:t>2450</a:t>
                      </a:r>
                      <a:endParaRPr lang="ru-RU" sz="1200" dirty="0"/>
                    </a:p>
                  </a:txBody>
                  <a:tcPr/>
                </a:tc>
                <a:tc>
                  <a:txBody>
                    <a:bodyPr/>
                    <a:lstStyle/>
                    <a:p>
                      <a:r>
                        <a:rPr lang="ru-RU" sz="1200" dirty="0" smtClean="0"/>
                        <a:t>1100</a:t>
                      </a:r>
                      <a:endParaRPr lang="ru-RU" sz="1200" dirty="0"/>
                    </a:p>
                  </a:txBody>
                  <a:tcPr/>
                </a:tc>
                <a:tc>
                  <a:txBody>
                    <a:bodyPr/>
                    <a:lstStyle/>
                    <a:p>
                      <a:r>
                        <a:rPr lang="ru-RU" sz="1200" dirty="0"/>
                        <a:t>-</a:t>
                      </a:r>
                    </a:p>
                  </a:txBody>
                  <a:tcPr/>
                </a:tc>
                <a:tc>
                  <a:txBody>
                    <a:bodyPr/>
                    <a:lstStyle/>
                    <a:p>
                      <a:r>
                        <a:rPr lang="ru-RU" sz="1200" dirty="0"/>
                        <a:t>-</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69392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«ФОРМИРОВАНИЕ СОВРЕМЕННОЙ ГОРОДСКОЙ СРЕДЫ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23484089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a:t>
                      </a:r>
                      <a:r>
                        <a:rPr lang="ru-RU" sz="1200" baseline="0" dirty="0" smtClean="0"/>
                        <a:t> </a:t>
                      </a:r>
                      <a:r>
                        <a:rPr lang="ru-RU" sz="1200" baseline="0" dirty="0"/>
                        <a:t>год (факт)</a:t>
                      </a:r>
                      <a:endParaRPr lang="ru-RU" sz="1200" dirty="0"/>
                    </a:p>
                  </a:txBody>
                  <a:tcPr/>
                </a:tc>
                <a:tc>
                  <a:txBody>
                    <a:bodyPr/>
                    <a:lstStyle/>
                    <a:p>
                      <a:r>
                        <a:rPr lang="ru-RU" sz="1200" baseline="0" dirty="0" smtClean="0"/>
                        <a:t>62 586,0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a:t>
                      </a:r>
                      <a:r>
                        <a:rPr lang="ru-RU" sz="1200" baseline="0" dirty="0" smtClean="0"/>
                        <a:t> </a:t>
                      </a:r>
                      <a:r>
                        <a:rPr lang="ru-RU" sz="1200" dirty="0"/>
                        <a:t>год (план)</a:t>
                      </a:r>
                    </a:p>
                  </a:txBody>
                  <a:tcPr/>
                </a:tc>
                <a:tc>
                  <a:txBody>
                    <a:bodyPr/>
                    <a:lstStyle/>
                    <a:p>
                      <a:r>
                        <a:rPr lang="ru-RU" sz="1200" baseline="0" dirty="0" smtClean="0"/>
                        <a:t>15 202,0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 </a:t>
                      </a:r>
                      <a:r>
                        <a:rPr lang="ru-RU" sz="1200" dirty="0"/>
                        <a:t>год</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 </a:t>
                      </a:r>
                      <a:r>
                        <a:rPr lang="ru-RU" sz="1200" dirty="0"/>
                        <a:t>год</a:t>
                      </a:r>
                    </a:p>
                  </a:txBody>
                  <a:tcPr/>
                </a:tc>
                <a:tc>
                  <a:txBody>
                    <a:bodyPr/>
                    <a:lstStyle/>
                    <a:p>
                      <a:r>
                        <a:rPr lang="ru-RU" sz="1200" baseline="0" dirty="0" smtClean="0"/>
                        <a:t>50,0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50,0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формирование условий для обеспечения равного доступа инвалидов к объектам и услугам в сфере образования.</a:t>
            </a:r>
            <a:endParaRPr lang="ru-RU" sz="1200" b="1" dirty="0"/>
          </a:p>
          <a:p>
            <a:pPr fontAlgn="auto"/>
            <a:r>
              <a:rPr lang="ru-RU" sz="1200" b="1" dirty="0"/>
              <a:t>ЗАДАЧИ: </a:t>
            </a:r>
            <a:r>
              <a:rPr lang="ru-RU" sz="1200" dirty="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5493103"/>
              </p:ext>
            </p:extLst>
          </p:nvPr>
        </p:nvGraphicFramePr>
        <p:xfrm>
          <a:off x="684651" y="3429000"/>
          <a:ext cx="8135820" cy="2306538"/>
        </p:xfrm>
        <a:graphic>
          <a:graphicData uri="http://schemas.openxmlformats.org/drawingml/2006/table">
            <a:tbl>
              <a:tblPr firstRow="1" bandRow="1">
                <a:tableStyleId>{5C22544A-7EE6-4342-B048-85BDC9FD1C3A}</a:tableStyleId>
              </a:tblPr>
              <a:tblGrid>
                <a:gridCol w="3035523">
                  <a:extLst>
                    <a:ext uri="{9D8B030D-6E8A-4147-A177-3AD203B41FA5}">
                      <a16:colId xmlns="" xmlns:a16="http://schemas.microsoft.com/office/drawing/2014/main" val="20000"/>
                    </a:ext>
                  </a:extLst>
                </a:gridCol>
                <a:gridCol w="876639">
                  <a:extLst>
                    <a:ext uri="{9D8B030D-6E8A-4147-A177-3AD203B41FA5}">
                      <a16:colId xmlns="" xmlns:a16="http://schemas.microsoft.com/office/drawing/2014/main" val="20001"/>
                    </a:ext>
                  </a:extLst>
                </a:gridCol>
                <a:gridCol w="869577">
                  <a:extLst>
                    <a:ext uri="{9D8B030D-6E8A-4147-A177-3AD203B41FA5}">
                      <a16:colId xmlns="" xmlns:a16="http://schemas.microsoft.com/office/drawing/2014/main" val="20002"/>
                    </a:ext>
                  </a:extLst>
                </a:gridCol>
                <a:gridCol w="1118027">
                  <a:extLst>
                    <a:ext uri="{9D8B030D-6E8A-4147-A177-3AD203B41FA5}">
                      <a16:colId xmlns="" xmlns:a16="http://schemas.microsoft.com/office/drawing/2014/main" val="20003"/>
                    </a:ext>
                  </a:extLst>
                </a:gridCol>
                <a:gridCol w="1118027">
                  <a:extLst>
                    <a:ext uri="{9D8B030D-6E8A-4147-A177-3AD203B41FA5}">
                      <a16:colId xmlns="" xmlns:a16="http://schemas.microsoft.com/office/drawing/2014/main" val="20004"/>
                    </a:ext>
                  </a:extLst>
                </a:gridCol>
                <a:gridCol w="1118027">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a:t>
                      </a:r>
                    </a:p>
                    <a:p>
                      <a:pPr algn="ctr"/>
                      <a:r>
                        <a:rPr lang="ru-RU" sz="1400" dirty="0"/>
                        <a:t>(план)</a:t>
                      </a:r>
                    </a:p>
                  </a:txBody>
                  <a:tcPr/>
                </a:tc>
                <a:tc>
                  <a:txBody>
                    <a:bodyPr/>
                    <a:lstStyle/>
                    <a:p>
                      <a:pPr algn="ctr"/>
                      <a:r>
                        <a:rPr lang="ru-RU" sz="1400" dirty="0" smtClean="0"/>
                        <a:t>2024 </a:t>
                      </a:r>
                      <a:r>
                        <a:rPr lang="ru-RU" sz="1400" dirty="0"/>
                        <a:t>год</a:t>
                      </a:r>
                    </a:p>
                    <a:p>
                      <a:pPr algn="ctr"/>
                      <a:endParaRPr lang="ru-RU" sz="1400" dirty="0"/>
                    </a:p>
                  </a:txBody>
                  <a:tcPr/>
                </a:tc>
                <a:tc>
                  <a:txBody>
                    <a:bodyPr/>
                    <a:lstStyle/>
                    <a:p>
                      <a:pPr algn="ctr"/>
                      <a:r>
                        <a:rPr lang="ru-RU" sz="1400" dirty="0" smtClean="0"/>
                        <a:t>2025 </a:t>
                      </a:r>
                      <a:r>
                        <a:rPr lang="ru-RU" sz="1400" dirty="0"/>
                        <a:t>год</a:t>
                      </a:r>
                    </a:p>
                    <a:p>
                      <a:pPr algn="ctr"/>
                      <a:endParaRPr lang="ru-RU" sz="1400" dirty="0"/>
                    </a:p>
                  </a:txBody>
                  <a:tcPr/>
                </a:tc>
                <a:tc>
                  <a:txBody>
                    <a:bodyPr/>
                    <a:lstStyle/>
                    <a:p>
                      <a:pPr algn="ctr"/>
                      <a:r>
                        <a:rPr lang="ru-RU" sz="1400" dirty="0" smtClean="0"/>
                        <a:t>2026</a:t>
                      </a:r>
                      <a:r>
                        <a:rPr lang="ru-RU" sz="1400" baseline="0" dirty="0" smtClean="0"/>
                        <a:t> </a:t>
                      </a: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smtClean="0"/>
                        <a:t>Количество благоустроенных дворовых территорий</a:t>
                      </a:r>
                      <a:endParaRPr lang="ru-RU" sz="1100" dirty="0"/>
                    </a:p>
                  </a:txBody>
                  <a:tcPr/>
                </a:tc>
                <a:tc>
                  <a:txBody>
                    <a:bodyPr/>
                    <a:lstStyle/>
                    <a:p>
                      <a:r>
                        <a:rPr lang="ru-RU" sz="1200" dirty="0"/>
                        <a:t>-</a:t>
                      </a:r>
                    </a:p>
                  </a:txBody>
                  <a:tcPr/>
                </a:tc>
                <a:tc>
                  <a:txBody>
                    <a:bodyPr/>
                    <a:lstStyle/>
                    <a:p>
                      <a:r>
                        <a:rPr lang="ru-RU" sz="1200" dirty="0"/>
                        <a:t>-</a:t>
                      </a:r>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 xmlns:a16="http://schemas.microsoft.com/office/drawing/2014/main" val="10001"/>
                  </a:ext>
                </a:extLst>
              </a:tr>
              <a:tr h="721221">
                <a:tc>
                  <a:txBody>
                    <a:bodyPr/>
                    <a:lstStyle/>
                    <a:p>
                      <a:r>
                        <a:rPr lang="ru-RU" sz="1100" dirty="0" smtClean="0"/>
                        <a:t>Доля благоустроенных дворовых территорий от об  в общем количестве</a:t>
                      </a:r>
                    </a:p>
                    <a:p>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10</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ПРОГРАММА </a:t>
            </a:r>
            <a:r>
              <a:rPr lang="ru-RU" sz="1200" dirty="0"/>
              <a:t>«ПОДДЕРЖКА И РАЗВИТИЕ ПЕЧАТНОГО СРЕДСТВА МАССОВОЙ ИНФОРМАЦИИ МО «ТАХТАМУКАЙСКИЙ РАЙОН» МБУ «РЕДАКЦИЯ ГАЗЕТЫ «СОГЛАСИЕ»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36676787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5 606,0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6 333,0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6 </a:t>
                      </a:r>
                      <a:r>
                        <a:rPr lang="ru-RU" sz="1200" dirty="0" smtClean="0"/>
                        <a:t>758,0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6</a:t>
                      </a:r>
                      <a:r>
                        <a:rPr lang="ru-RU" sz="1200" baseline="0" dirty="0"/>
                        <a:t> </a:t>
                      </a:r>
                      <a:r>
                        <a:rPr lang="ru-RU" sz="1200" baseline="0" dirty="0" smtClean="0"/>
                        <a:t>641</a:t>
                      </a:r>
                      <a:r>
                        <a:rPr lang="ru-RU" sz="1200" dirty="0" smtClean="0"/>
                        <a:t>,0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6 </a:t>
                      </a:r>
                      <a:r>
                        <a:rPr lang="ru-RU" sz="1200" dirty="0" smtClean="0"/>
                        <a:t>907,0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dirty="0"/>
              <a:t> обеспечение оперативного освещения в газете важнейших общественно-политических, социально-культурных событий в </a:t>
            </a:r>
            <a:r>
              <a:rPr lang="ru-RU" sz="1200" dirty="0" err="1"/>
              <a:t>Тахтамукайском</a:t>
            </a:r>
            <a:r>
              <a:rPr lang="ru-RU" sz="1200" dirty="0"/>
              <a:t> районе, деятельности органов представительной и исполнительной властей района.</a:t>
            </a:r>
            <a:r>
              <a:rPr lang="ru-RU" sz="1200" b="1" dirty="0"/>
              <a:t> </a:t>
            </a:r>
          </a:p>
          <a:p>
            <a:pPr fontAlgn="auto"/>
            <a:r>
              <a:rPr lang="ru-RU" sz="1200" b="1" dirty="0"/>
              <a:t>ЗАДАЧИ: </a:t>
            </a:r>
            <a:r>
              <a:rPr lang="ru-RU" sz="1200" dirty="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700136638"/>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864096">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a:t>
                      </a:r>
                      <a:r>
                        <a:rPr lang="ru-RU" sz="1400" dirty="0"/>
                        <a:t>год</a:t>
                      </a:r>
                    </a:p>
                  </a:txBody>
                  <a:tcPr/>
                </a:tc>
                <a:extLst>
                  <a:ext uri="{0D108BD9-81ED-4DB2-BD59-A6C34878D82A}">
                    <a16:rowId xmlns="" xmlns:a16="http://schemas.microsoft.com/office/drawing/2014/main" val="10000"/>
                  </a:ext>
                </a:extLst>
              </a:tr>
              <a:tr h="721221">
                <a:tc>
                  <a:txBody>
                    <a:bodyPr/>
                    <a:lstStyle/>
                    <a:p>
                      <a:r>
                        <a:rPr lang="ru-RU" sz="1100" dirty="0"/>
                        <a:t>Еженедельный тираж газеты</a:t>
                      </a:r>
                    </a:p>
                  </a:txBody>
                  <a:tcPr/>
                </a:tc>
                <a:tc>
                  <a:txBody>
                    <a:bodyPr/>
                    <a:lstStyle/>
                    <a:p>
                      <a:r>
                        <a:rPr lang="ru-RU" sz="1200" dirty="0"/>
                        <a:t>1014</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tc>
                  <a:txBody>
                    <a:bodyPr/>
                    <a:lstStyle/>
                    <a:p>
                      <a:r>
                        <a:rPr lang="ru-RU" sz="1200" dirty="0"/>
                        <a:t>1500</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«РАЗВИТИЕ  ТЕЛЕВИДЕНИЯ НА ТЕРРИТОРИИ ТАХТАМУКАЙСКОГО РАЙОНА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502899166"/>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smtClean="0"/>
                        <a:t>12 573,0</a:t>
                      </a:r>
                      <a:endParaRPr lang="ru-RU" sz="1200" dirty="0"/>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15 488,0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17 857,0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17 626,0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smtClean="0"/>
                        <a:t>18 332,0</a:t>
                      </a:r>
                      <a:endParaRPr lang="ru-RU" sz="1200" dirty="0"/>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p>
          <a:p>
            <a:pPr fontAlgn="auto"/>
            <a:r>
              <a:rPr lang="ru-RU" sz="1200" b="1" dirty="0"/>
              <a:t>ЗАДАЧИ: </a:t>
            </a:r>
            <a:r>
              <a:rPr lang="ru-RU" sz="1200" dirty="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a:t>Тахтамукайского</a:t>
            </a:r>
            <a:r>
              <a:rPr lang="ru-RU" sz="1200" dirty="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606246348"/>
              </p:ext>
            </p:extLst>
          </p:nvPr>
        </p:nvGraphicFramePr>
        <p:xfrm>
          <a:off x="684651" y="2924944"/>
          <a:ext cx="7702690" cy="346538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p>
                    <a:p>
                      <a:pPr algn="ctr"/>
                      <a:r>
                        <a:rPr lang="ru-RU" sz="1400" dirty="0" smtClean="0"/>
                        <a:t>год</a:t>
                      </a:r>
                      <a:endParaRPr lang="ru-RU" sz="1400" dirty="0"/>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a:t>Размещение на сайте </a:t>
                      </a:r>
                      <a:r>
                        <a:rPr lang="ru-RU" sz="1100" dirty="0" err="1"/>
                        <a:t>Рутуб</a:t>
                      </a:r>
                      <a:endParaRPr lang="ru-RU" sz="1100" dirty="0"/>
                    </a:p>
                  </a:txBody>
                  <a:tcPr/>
                </a:tc>
                <a:tc>
                  <a:txBody>
                    <a:bodyPr/>
                    <a:lstStyle/>
                    <a:p>
                      <a:r>
                        <a:rPr lang="ru-RU" sz="1200" dirty="0" smtClean="0"/>
                        <a:t>345</a:t>
                      </a:r>
                      <a:endParaRPr lang="ru-RU" sz="1200" dirty="0"/>
                    </a:p>
                  </a:txBody>
                  <a:tcPr/>
                </a:tc>
                <a:tc>
                  <a:txBody>
                    <a:bodyPr/>
                    <a:lstStyle/>
                    <a:p>
                      <a:r>
                        <a:rPr lang="ru-RU" sz="1200" dirty="0"/>
                        <a:t>345</a:t>
                      </a:r>
                    </a:p>
                  </a:txBody>
                  <a:tcPr/>
                </a:tc>
                <a:tc>
                  <a:txBody>
                    <a:bodyPr/>
                    <a:lstStyle/>
                    <a:p>
                      <a:r>
                        <a:rPr lang="ru-RU" sz="1200" dirty="0"/>
                        <a:t>340</a:t>
                      </a:r>
                    </a:p>
                  </a:txBody>
                  <a:tcPr/>
                </a:tc>
                <a:tc>
                  <a:txBody>
                    <a:bodyPr/>
                    <a:lstStyle/>
                    <a:p>
                      <a:r>
                        <a:rPr lang="ru-RU" sz="1200" dirty="0"/>
                        <a:t>345</a:t>
                      </a:r>
                    </a:p>
                  </a:txBody>
                  <a:tcPr/>
                </a:tc>
                <a:tc>
                  <a:txBody>
                    <a:bodyPr/>
                    <a:lstStyle/>
                    <a:p>
                      <a:r>
                        <a:rPr lang="ru-RU" sz="1200" dirty="0"/>
                        <a:t>345</a:t>
                      </a:r>
                    </a:p>
                  </a:txBody>
                  <a:tcPr/>
                </a:tc>
                <a:extLst>
                  <a:ext uri="{0D108BD9-81ED-4DB2-BD59-A6C34878D82A}">
                    <a16:rowId xmlns="" xmlns:a16="http://schemas.microsoft.com/office/drawing/2014/main" val="10001"/>
                  </a:ext>
                </a:extLst>
              </a:tr>
              <a:tr h="495055">
                <a:tc>
                  <a:txBody>
                    <a:bodyPr/>
                    <a:lstStyle/>
                    <a:p>
                      <a:r>
                        <a:rPr lang="ru-RU" sz="1100" dirty="0"/>
                        <a:t>Размещение на сайте ТМТ</a:t>
                      </a:r>
                    </a:p>
                  </a:txBody>
                  <a:tcPr/>
                </a:tc>
                <a:tc>
                  <a:txBody>
                    <a:bodyPr/>
                    <a:lstStyle/>
                    <a:p>
                      <a:r>
                        <a:rPr lang="ru-RU" sz="1200" dirty="0" smtClean="0"/>
                        <a:t>90</a:t>
                      </a:r>
                      <a:endParaRPr lang="ru-RU" sz="1200" dirty="0"/>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 xmlns:a16="http://schemas.microsoft.com/office/drawing/2014/main" val="10002"/>
                  </a:ext>
                </a:extLst>
              </a:tr>
              <a:tr h="577564">
                <a:tc>
                  <a:txBody>
                    <a:bodyPr/>
                    <a:lstStyle/>
                    <a:p>
                      <a:r>
                        <a:rPr lang="ru-RU" sz="1100" dirty="0"/>
                        <a:t>Размещение на </a:t>
                      </a:r>
                      <a:r>
                        <a:rPr lang="ru-RU" sz="1100" dirty="0" err="1"/>
                        <a:t>Ютуб</a:t>
                      </a:r>
                      <a:r>
                        <a:rPr lang="ru-RU" sz="1100" dirty="0"/>
                        <a:t> канале</a:t>
                      </a:r>
                    </a:p>
                    <a:p>
                      <a:endParaRPr lang="ru-RU" sz="1100" dirty="0"/>
                    </a:p>
                  </a:txBody>
                  <a:tcPr/>
                </a:tc>
                <a:tc>
                  <a:txBody>
                    <a:bodyPr/>
                    <a:lstStyle/>
                    <a:p>
                      <a:r>
                        <a:rPr lang="ru-RU" sz="1200" dirty="0" smtClean="0"/>
                        <a:t>90</a:t>
                      </a:r>
                      <a:endParaRPr lang="ru-RU" sz="1200" dirty="0"/>
                    </a:p>
                  </a:txBody>
                  <a:tcPr/>
                </a:tc>
                <a:tc>
                  <a:txBody>
                    <a:bodyPr/>
                    <a:lstStyle/>
                    <a:p>
                      <a:r>
                        <a:rPr lang="ru-RU" sz="1200" dirty="0"/>
                        <a:t>90</a:t>
                      </a:r>
                    </a:p>
                  </a:txBody>
                  <a:tcPr/>
                </a:tc>
                <a:tc>
                  <a:txBody>
                    <a:bodyPr/>
                    <a:lstStyle/>
                    <a:p>
                      <a:r>
                        <a:rPr lang="ru-RU" sz="1200" dirty="0"/>
                        <a:t>130</a:t>
                      </a:r>
                    </a:p>
                  </a:txBody>
                  <a:tcPr/>
                </a:tc>
                <a:tc>
                  <a:txBody>
                    <a:bodyPr/>
                    <a:lstStyle/>
                    <a:p>
                      <a:r>
                        <a:rPr lang="ru-RU" sz="1200" dirty="0"/>
                        <a:t>130</a:t>
                      </a:r>
                    </a:p>
                  </a:txBody>
                  <a:tcPr/>
                </a:tc>
                <a:tc>
                  <a:txBody>
                    <a:bodyPr/>
                    <a:lstStyle/>
                    <a:p>
                      <a:r>
                        <a:rPr lang="ru-RU" sz="1200" dirty="0"/>
                        <a:t>130</a:t>
                      </a:r>
                    </a:p>
                  </a:txBody>
                  <a:tcPr/>
                </a:tc>
                <a:extLst>
                  <a:ext uri="{0D108BD9-81ED-4DB2-BD59-A6C34878D82A}">
                    <a16:rowId xmlns="" xmlns:a16="http://schemas.microsoft.com/office/drawing/2014/main" val="10003"/>
                  </a:ext>
                </a:extLst>
              </a:tr>
              <a:tr h="495055">
                <a:tc>
                  <a:txBody>
                    <a:bodyPr/>
                    <a:lstStyle/>
                    <a:p>
                      <a:r>
                        <a:rPr lang="ru-RU" sz="1100" dirty="0"/>
                        <a:t>Яндекс дзен</a:t>
                      </a:r>
                    </a:p>
                  </a:txBody>
                  <a:tcPr/>
                </a:tc>
                <a:tc>
                  <a:txBody>
                    <a:bodyPr/>
                    <a:lstStyle/>
                    <a:p>
                      <a:r>
                        <a:rPr lang="ru-RU" sz="1200" dirty="0" smtClean="0"/>
                        <a:t>200</a:t>
                      </a:r>
                      <a:endParaRPr lang="ru-RU" sz="1200" dirty="0"/>
                    </a:p>
                  </a:txBody>
                  <a:tcPr/>
                </a:tc>
                <a:tc>
                  <a:txBody>
                    <a:bodyPr/>
                    <a:lstStyle/>
                    <a:p>
                      <a:r>
                        <a:rPr lang="ru-RU" sz="1200" dirty="0"/>
                        <a:t>200</a:t>
                      </a:r>
                    </a:p>
                  </a:txBody>
                  <a:tcPr/>
                </a:tc>
                <a:tc>
                  <a:txBody>
                    <a:bodyPr/>
                    <a:lstStyle/>
                    <a:p>
                      <a:r>
                        <a:rPr lang="ru-RU" sz="1200" dirty="0"/>
                        <a:t>200</a:t>
                      </a:r>
                    </a:p>
                  </a:txBody>
                  <a:tcPr/>
                </a:tc>
                <a:tc>
                  <a:txBody>
                    <a:bodyPr/>
                    <a:lstStyle/>
                    <a:p>
                      <a:r>
                        <a:rPr lang="ru-RU" sz="1200" dirty="0"/>
                        <a:t>205</a:t>
                      </a:r>
                    </a:p>
                  </a:txBody>
                  <a:tcPr/>
                </a:tc>
                <a:tc>
                  <a:txBody>
                    <a:bodyPr/>
                    <a:lstStyle/>
                    <a:p>
                      <a:r>
                        <a:rPr lang="ru-RU" sz="1200" dirty="0"/>
                        <a:t>210</a:t>
                      </a:r>
                    </a:p>
                  </a:txBody>
                  <a:tcPr/>
                </a:tc>
                <a:extLst>
                  <a:ext uri="{0D108BD9-81ED-4DB2-BD59-A6C34878D82A}">
                    <a16:rowId xmlns="" xmlns:a16="http://schemas.microsoft.com/office/drawing/2014/main" val="10004"/>
                  </a:ext>
                </a:extLst>
              </a:tr>
              <a:tr h="495055">
                <a:tc>
                  <a:txBody>
                    <a:bodyPr/>
                    <a:lstStyle/>
                    <a:p>
                      <a:r>
                        <a:rPr lang="ru-RU" sz="1100" dirty="0"/>
                        <a:t>Размещение</a:t>
                      </a:r>
                      <a:r>
                        <a:rPr lang="ru-RU" sz="1100" baseline="0" dirty="0"/>
                        <a:t> на Телеграмм-канале</a:t>
                      </a:r>
                      <a:endParaRPr lang="ru-RU" sz="1100" dirty="0"/>
                    </a:p>
                  </a:txBody>
                  <a:tcPr/>
                </a:tc>
                <a:tc>
                  <a:txBody>
                    <a:bodyPr/>
                    <a:lstStyle/>
                    <a:p>
                      <a:r>
                        <a:rPr lang="ru-RU" sz="1200" dirty="0" smtClean="0"/>
                        <a:t>1200</a:t>
                      </a:r>
                      <a:endParaRPr lang="ru-RU" sz="1200" dirty="0"/>
                    </a:p>
                  </a:txBody>
                  <a:tcPr/>
                </a:tc>
                <a:tc>
                  <a:txBody>
                    <a:bodyPr/>
                    <a:lstStyle/>
                    <a:p>
                      <a:r>
                        <a:rPr lang="ru-RU" sz="1200" dirty="0"/>
                        <a:t>1200</a:t>
                      </a:r>
                    </a:p>
                  </a:txBody>
                  <a:tcPr/>
                </a:tc>
                <a:tc>
                  <a:txBody>
                    <a:bodyPr/>
                    <a:lstStyle/>
                    <a:p>
                      <a:r>
                        <a:rPr lang="ru-RU" sz="1200" dirty="0"/>
                        <a:t>1200</a:t>
                      </a:r>
                    </a:p>
                  </a:txBody>
                  <a:tcPr/>
                </a:tc>
                <a:tc>
                  <a:txBody>
                    <a:bodyPr/>
                    <a:lstStyle/>
                    <a:p>
                      <a:r>
                        <a:rPr lang="ru-RU" sz="1200" dirty="0"/>
                        <a:t>1220</a:t>
                      </a:r>
                    </a:p>
                  </a:txBody>
                  <a:tcPr/>
                </a:tc>
                <a:tc>
                  <a:txBody>
                    <a:bodyPr/>
                    <a:lstStyle/>
                    <a:p>
                      <a:r>
                        <a:rPr lang="ru-RU" sz="1200" dirty="0"/>
                        <a:t>1230</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873618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«УКРЕПЛЕНИЕ ОБЩЕСТВЕННОГО ЗДОРОВЬЯ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11840608"/>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30,0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30,0</a:t>
                      </a:r>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30,0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30,0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Формирование системы мотивации граждан к здоровому образу жизни (ЗОЖ), включая здоровое питание  и отказ от вредных привычек.</a:t>
            </a:r>
            <a:endParaRPr lang="ru-RU" sz="1200" b="1" dirty="0"/>
          </a:p>
          <a:p>
            <a:pPr fontAlgn="auto"/>
            <a:r>
              <a:rPr lang="ru-RU" sz="1200" b="1" dirty="0"/>
              <a:t>ЗАДАЧИ</a:t>
            </a:r>
            <a:r>
              <a:rPr lang="ru-RU" sz="1200" b="1" dirty="0" smtClean="0"/>
              <a:t>: </a:t>
            </a:r>
            <a:r>
              <a:rPr lang="ru-RU" sz="1200" dirty="0" smtClean="0"/>
              <a:t>Разработка и внедрение корпоративных программ укрепления здоровья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366342220"/>
              </p:ext>
            </p:extLst>
          </p:nvPr>
        </p:nvGraphicFramePr>
        <p:xfrm>
          <a:off x="684651" y="2924944"/>
          <a:ext cx="7702690" cy="351208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2022 </a:t>
                      </a:r>
                      <a:r>
                        <a:rPr lang="ru-RU" sz="1400" dirty="0"/>
                        <a:t>год (факт)</a:t>
                      </a:r>
                    </a:p>
                  </a:txBody>
                  <a:tcPr/>
                </a:tc>
                <a:tc>
                  <a:txBody>
                    <a:bodyPr/>
                    <a:lstStyle/>
                    <a:p>
                      <a:pPr algn="ctr"/>
                      <a:r>
                        <a:rPr lang="ru-RU" sz="1400" dirty="0" smtClean="0"/>
                        <a:t>2023 </a:t>
                      </a:r>
                      <a:r>
                        <a:rPr lang="ru-RU" sz="1400" dirty="0"/>
                        <a:t>год (план)</a:t>
                      </a:r>
                    </a:p>
                  </a:txBody>
                  <a:tcPr/>
                </a:tc>
                <a:tc>
                  <a:txBody>
                    <a:bodyPr/>
                    <a:lstStyle/>
                    <a:p>
                      <a:pPr algn="ctr"/>
                      <a:r>
                        <a:rPr lang="ru-RU" sz="1400" dirty="0" smtClean="0"/>
                        <a:t>2024 </a:t>
                      </a:r>
                      <a:r>
                        <a:rPr lang="ru-RU" sz="1400" dirty="0"/>
                        <a:t>год</a:t>
                      </a:r>
                    </a:p>
                  </a:txBody>
                  <a:tcPr/>
                </a:tc>
                <a:tc>
                  <a:txBody>
                    <a:bodyPr/>
                    <a:lstStyle/>
                    <a:p>
                      <a:pPr algn="ctr"/>
                      <a:r>
                        <a:rPr lang="ru-RU" sz="1400" dirty="0" smtClean="0"/>
                        <a:t>2025</a:t>
                      </a:r>
                    </a:p>
                    <a:p>
                      <a:pPr algn="ctr"/>
                      <a:r>
                        <a:rPr lang="ru-RU" sz="1400" dirty="0" smtClean="0"/>
                        <a:t>год</a:t>
                      </a:r>
                      <a:endParaRPr lang="ru-RU" sz="1400" dirty="0"/>
                    </a:p>
                  </a:txBody>
                  <a:tcPr/>
                </a:tc>
                <a:tc>
                  <a:txBody>
                    <a:bodyPr/>
                    <a:lstStyle/>
                    <a:p>
                      <a:pPr algn="ctr"/>
                      <a:r>
                        <a:rPr lang="ru-RU" sz="1400" dirty="0" smtClean="0"/>
                        <a:t>2026</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Создание условий для систематических занятий граждан старшего поколения физической</a:t>
                      </a:r>
                      <a:r>
                        <a:rPr lang="ru-RU" sz="1100" baseline="0" dirty="0" smtClean="0"/>
                        <a:t> культурой и спортом (мероприятий)</a:t>
                      </a:r>
                      <a:endParaRPr lang="ru-RU" sz="11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Проведение массовых тематических профилактических акций</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 xmlns:a16="http://schemas.microsoft.com/office/drawing/2014/main" val="10002"/>
                  </a:ext>
                </a:extLst>
              </a:tr>
              <a:tr h="577564">
                <a:tc>
                  <a:txBody>
                    <a:bodyPr/>
                    <a:lstStyle/>
                    <a:p>
                      <a:r>
                        <a:rPr lang="ru-RU" sz="1100" dirty="0" smtClean="0"/>
                        <a:t>Организация информационно-коммуникационных кампаний</a:t>
                      </a:r>
                      <a:r>
                        <a:rPr lang="ru-RU" sz="1100" baseline="0" dirty="0" smtClean="0"/>
                        <a:t>, направленных на мотивацию граждан к здоровому образу жизни, включая здоровое питание, дополнительную активность и отказ от вредных привычек, для различных целевых групп населения</a:t>
                      </a:r>
                      <a:endParaRPr lang="ru-RU" sz="11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157641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«СТРОИТЕЛЬСТВО, РЕКОНСТРУЦИЯ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501499031"/>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28 675,0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500,0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500,0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500,0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a:t>
            </a:r>
            <a:r>
              <a:rPr lang="ru-RU" sz="1200" b="1" dirty="0" smtClean="0"/>
              <a:t>: </a:t>
            </a:r>
            <a:r>
              <a:rPr lang="ru-RU" sz="1200" dirty="0" smtClean="0"/>
              <a:t>повышение уровня комфортного проживания и обеспеченности населения МО «</a:t>
            </a:r>
            <a:r>
              <a:rPr lang="ru-RU" sz="1200" dirty="0" err="1" smtClean="0"/>
              <a:t>Тахтамукайского</a:t>
            </a:r>
            <a:r>
              <a:rPr lang="ru-RU" sz="1200" dirty="0" smtClean="0"/>
              <a:t> района» объектами социального назначения</a:t>
            </a:r>
            <a:endParaRPr lang="ru-RU" sz="1200" b="1" dirty="0"/>
          </a:p>
          <a:p>
            <a:pPr fontAlgn="auto"/>
            <a:r>
              <a:rPr lang="ru-RU" sz="1200" b="1" dirty="0"/>
              <a:t>ЗАДАЧИ</a:t>
            </a:r>
            <a:r>
              <a:rPr lang="ru-RU" sz="1200" b="1" dirty="0" smtClean="0"/>
              <a:t>: </a:t>
            </a:r>
            <a:r>
              <a:rPr lang="ru-RU" sz="1200" dirty="0" smtClean="0"/>
              <a:t>предоставление качественных услуг дошкольного и среднего образования. Сохранение или повышение качества зданий и комфорта их внутренней среды. Повышение обеспеченности населения объектам и социально-культурного назначения.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915598213"/>
              </p:ext>
            </p:extLst>
          </p:nvPr>
        </p:nvGraphicFramePr>
        <p:xfrm>
          <a:off x="684651" y="2924944"/>
          <a:ext cx="7702690" cy="241480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r>
                        <a:rPr lang="ru-RU" sz="1400" dirty="0" smtClean="0"/>
                        <a:t> (план)</a:t>
                      </a:r>
                      <a:endParaRPr lang="ru-RU" sz="1400" dirty="0"/>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Повышение уровня комфортного проживания и обеспеченности населения МО «</a:t>
                      </a:r>
                      <a:r>
                        <a:rPr lang="ru-RU" sz="1100" dirty="0" err="1" smtClean="0"/>
                        <a:t>Тахтамукайского</a:t>
                      </a:r>
                      <a:r>
                        <a:rPr lang="ru-RU" sz="1100" dirty="0" smtClean="0"/>
                        <a:t> района» объектами социального назначения (учреждения)</a:t>
                      </a:r>
                    </a:p>
                    <a:p>
                      <a:endParaRPr lang="ru-RU" sz="1100" dirty="0"/>
                    </a:p>
                  </a:txBody>
                  <a:tcPr/>
                </a:tc>
                <a:tc>
                  <a:txBody>
                    <a:bodyPr/>
                    <a:lstStyle/>
                    <a:p>
                      <a:r>
                        <a:rPr lang="ru-RU" sz="1200" dirty="0" smtClean="0"/>
                        <a:t>15</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Подготовка проектно-сметной</a:t>
                      </a:r>
                      <a:r>
                        <a:rPr lang="ru-RU" sz="1100" baseline="0" dirty="0" smtClean="0"/>
                        <a:t> документации</a:t>
                      </a:r>
                      <a:endParaRPr lang="ru-RU" sz="1100" dirty="0"/>
                    </a:p>
                  </a:txBody>
                  <a:tcPr/>
                </a:tc>
                <a:tc>
                  <a:txBody>
                    <a:bodyPr/>
                    <a:lstStyle/>
                    <a:p>
                      <a:r>
                        <a:rPr lang="ru-RU" sz="1200" dirty="0" smtClean="0"/>
                        <a:t>3</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5873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«РЕГУЛИРОВАНИЕ ЗЕМЕЛЬНО-ИМУЩЕСТВЕННЫХ ОТНОШЕНИЙ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572141742"/>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1 830,0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1 520,0</a:t>
                      </a:r>
                      <a:endParaRPr lang="ru-RU" sz="1200" dirty="0"/>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920,0</a:t>
                      </a:r>
                      <a:endParaRPr lang="ru-RU" sz="1200" dirty="0"/>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920,0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Эффективное управление муниципальным имуществом и </a:t>
            </a:r>
            <a:r>
              <a:rPr lang="ru-RU" sz="1200" dirty="0" err="1"/>
              <a:t>земедьными</a:t>
            </a:r>
            <a:r>
              <a:rPr lang="ru-RU" sz="1200" dirty="0"/>
              <a:t> ресурсами МО «Тахтамукайский район»  при сосредоточении функций распоряжения этими объектами с целью увеличения неналоговых доходов местного бюджета.</a:t>
            </a:r>
            <a:endParaRPr lang="ru-RU" sz="1200" b="1" dirty="0"/>
          </a:p>
          <a:p>
            <a:pPr fontAlgn="auto"/>
            <a:r>
              <a:rPr lang="ru-RU" sz="1200" b="1" dirty="0"/>
              <a:t>ЗАДАЧИ: </a:t>
            </a:r>
            <a:r>
              <a:rPr lang="ru-RU" sz="1200" dirty="0"/>
              <a:t>Оптимизация состава и структуры муниципальным имущества МО «Тахтамукайский район». Мобилизация  доходов в бюджет за счет эффективного управления муниципальным имуществом и земельными ресурсами. Контроль и анализ эффективности использования муниципального имущества.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542933800"/>
              </p:ext>
            </p:extLst>
          </p:nvPr>
        </p:nvGraphicFramePr>
        <p:xfrm>
          <a:off x="827584" y="3284984"/>
          <a:ext cx="7702690" cy="2489449"/>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a:t>
                      </a:r>
                      <a:r>
                        <a:rPr lang="ru-RU" sz="1400" baseline="0" dirty="0" smtClean="0"/>
                        <a:t> </a:t>
                      </a:r>
                      <a:r>
                        <a:rPr lang="ru-RU" sz="1400" dirty="0" smtClean="0"/>
                        <a:t>год </a:t>
                      </a:r>
                      <a:endParaRPr lang="ru-RU" sz="1400" dirty="0"/>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 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Реализация муниципального имущества и списание имущества</a:t>
                      </a:r>
                      <a:endParaRPr lang="ru-RU" sz="11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tc>
                  <a:txBody>
                    <a:bodyPr/>
                    <a:lstStyle/>
                    <a:p>
                      <a:r>
                        <a:rPr lang="ru-RU" sz="1200" dirty="0" smtClean="0"/>
                        <a:t>16</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Введение зданий в эксплуатацию</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extLst>
                  <a:ext uri="{0D108BD9-81ED-4DB2-BD59-A6C34878D82A}">
                    <a16:rowId xmlns="" xmlns:a16="http://schemas.microsoft.com/office/drawing/2014/main" val="10002"/>
                  </a:ext>
                </a:extLst>
              </a:tr>
              <a:tr h="577564">
                <a:tc>
                  <a:txBody>
                    <a:bodyPr/>
                    <a:lstStyle/>
                    <a:p>
                      <a:r>
                        <a:rPr lang="ru-RU" sz="1100" dirty="0" smtClean="0"/>
                        <a:t>Введение фондов капитального ремонта многоквартирных домов (</a:t>
                      </a:r>
                      <a:r>
                        <a:rPr lang="ru-RU" sz="1100" dirty="0" err="1" smtClean="0"/>
                        <a:t>кв.м</a:t>
                      </a:r>
                      <a:r>
                        <a:rPr lang="ru-RU" sz="1100" dirty="0" smtClean="0"/>
                        <a:t>.)</a:t>
                      </a:r>
                      <a:endParaRPr lang="ru-RU" sz="11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tc>
                  <a:txBody>
                    <a:bodyPr/>
                    <a:lstStyle/>
                    <a:p>
                      <a:r>
                        <a:rPr lang="ru-RU" sz="1200" dirty="0" smtClean="0"/>
                        <a:t>1409,2</a:t>
                      </a:r>
                      <a:endParaRPr lang="ru-RU" sz="12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58549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a:t>МУНИЦИПАЛЬНАЯ  </a:t>
            </a:r>
            <a:r>
              <a:rPr lang="ru-RU" sz="1200" dirty="0" smtClean="0"/>
              <a:t> </a:t>
            </a:r>
            <a:r>
              <a:rPr lang="ru-RU" sz="1200" dirty="0"/>
              <a:t>ПРОГРАММА «ПОДДЕРЖКА СОЦИАЛЬНО-ОРИЕНТИРОВАННЫХ НЕКОММЕРЧЕСКИХ ОРГАНИЗАЦИЙ НА ТЕРРИТОРИИ В МО ТАХТАМУКАЙСКИЙ РАЙОН   на 2023-2028 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28789999"/>
              </p:ext>
            </p:extLst>
          </p:nvPr>
        </p:nvGraphicFramePr>
        <p:xfrm>
          <a:off x="6559502" y="620687"/>
          <a:ext cx="2592288" cy="2191385"/>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 xmlns:a16="http://schemas.microsoft.com/office/drawing/2014/main" val="10000"/>
                  </a:ext>
                </a:extLst>
              </a:tr>
              <a:tr h="346837">
                <a:tc>
                  <a:txBody>
                    <a:bodyPr/>
                    <a:lstStyle/>
                    <a:p>
                      <a:r>
                        <a:rPr lang="ru-RU" sz="1200" dirty="0" smtClean="0"/>
                        <a:t>2022 </a:t>
                      </a:r>
                      <a:r>
                        <a:rPr lang="ru-RU" sz="1200" dirty="0"/>
                        <a:t>год (факт)</a:t>
                      </a:r>
                    </a:p>
                  </a:txBody>
                  <a:tcPr/>
                </a:tc>
                <a:tc>
                  <a:txBody>
                    <a:bodyPr/>
                    <a:lstStyle/>
                    <a:p>
                      <a:r>
                        <a:rPr lang="ru-RU" sz="1200" dirty="0"/>
                        <a:t>,0</a:t>
                      </a:r>
                    </a:p>
                  </a:txBody>
                  <a:tcPr/>
                </a:tc>
                <a:extLst>
                  <a:ext uri="{0D108BD9-81ED-4DB2-BD59-A6C34878D82A}">
                    <a16:rowId xmlns="" xmlns:a16="http://schemas.microsoft.com/office/drawing/2014/main" val="10001"/>
                  </a:ext>
                </a:extLst>
              </a:tr>
              <a:tr h="346837">
                <a:tc>
                  <a:txBody>
                    <a:bodyPr/>
                    <a:lstStyle/>
                    <a:p>
                      <a:r>
                        <a:rPr lang="ru-RU" sz="1200" dirty="0" smtClean="0"/>
                        <a:t>2023 </a:t>
                      </a:r>
                      <a:r>
                        <a:rPr lang="ru-RU" sz="1200" dirty="0"/>
                        <a:t>год (план)</a:t>
                      </a:r>
                    </a:p>
                  </a:txBody>
                  <a:tcPr/>
                </a:tc>
                <a:tc>
                  <a:txBody>
                    <a:bodyPr/>
                    <a:lstStyle/>
                    <a:p>
                      <a:r>
                        <a:rPr lang="ru-RU" sz="1200" baseline="0" dirty="0" smtClean="0"/>
                        <a:t>300,0</a:t>
                      </a:r>
                      <a:endParaRPr lang="ru-RU" sz="1200" dirty="0"/>
                    </a:p>
                  </a:txBody>
                  <a:tcPr/>
                </a:tc>
                <a:extLst>
                  <a:ext uri="{0D108BD9-81ED-4DB2-BD59-A6C34878D82A}">
                    <a16:rowId xmlns="" xmlns:a16="http://schemas.microsoft.com/office/drawing/2014/main" val="10002"/>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a:t>300,0</a:t>
                      </a:r>
                    </a:p>
                  </a:txBody>
                  <a:tcPr/>
                </a:tc>
                <a:extLst>
                  <a:ext uri="{0D108BD9-81ED-4DB2-BD59-A6C34878D82A}">
                    <a16:rowId xmlns="" xmlns:a16="http://schemas.microsoft.com/office/drawing/2014/main"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a:t>300,0</a:t>
                      </a:r>
                    </a:p>
                  </a:txBody>
                  <a:tcPr/>
                </a:tc>
                <a:extLst>
                  <a:ext uri="{0D108BD9-81ED-4DB2-BD59-A6C34878D82A}">
                    <a16:rowId xmlns="" xmlns:a16="http://schemas.microsoft.com/office/drawing/2014/main" val="10004"/>
                  </a:ext>
                </a:extLst>
              </a:tr>
              <a:tr h="346837">
                <a:tc>
                  <a:txBody>
                    <a:bodyPr/>
                    <a:lstStyle/>
                    <a:p>
                      <a:r>
                        <a:rPr lang="ru-RU" sz="1200" dirty="0" smtClean="0"/>
                        <a:t>2026 </a:t>
                      </a:r>
                      <a:r>
                        <a:rPr lang="ru-RU" sz="1200" dirty="0"/>
                        <a:t>год</a:t>
                      </a:r>
                    </a:p>
                  </a:txBody>
                  <a:tcPr/>
                </a:tc>
                <a:tc>
                  <a:txBody>
                    <a:bodyPr/>
                    <a:lstStyle/>
                    <a:p>
                      <a:r>
                        <a:rPr lang="ru-RU" sz="1200" dirty="0"/>
                        <a:t>300,0</a:t>
                      </a:r>
                    </a:p>
                  </a:txBody>
                  <a:tcPr/>
                </a:tc>
                <a:extLst>
                  <a:ext uri="{0D108BD9-81ED-4DB2-BD59-A6C34878D82A}">
                    <a16:rowId xmlns="" xmlns:a16="http://schemas.microsoft.com/office/drawing/2014/main"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Поддержка деятельности социально ориентированных некоммерческих организаций, осуществляющих деятельность на территории МО «Тахтамукайский район»</a:t>
            </a:r>
            <a:endParaRPr lang="ru-RU" sz="1200" dirty="0"/>
          </a:p>
          <a:p>
            <a:pPr fontAlgn="auto"/>
            <a:r>
              <a:rPr lang="ru-RU" sz="1200" b="1" dirty="0"/>
              <a:t>ЗАДАЧИ: </a:t>
            </a:r>
            <a:r>
              <a:rPr lang="ru-RU" sz="1200" dirty="0" smtClean="0"/>
              <a:t>обеспечение поддержки деятельности</a:t>
            </a:r>
            <a:r>
              <a:rPr lang="ru-RU" sz="1200" b="1" dirty="0" smtClean="0"/>
              <a:t> </a:t>
            </a:r>
            <a:r>
              <a:rPr lang="ru-RU" sz="1200" dirty="0" smtClean="0"/>
              <a:t>социально </a:t>
            </a:r>
            <a:r>
              <a:rPr lang="ru-RU" sz="1200" dirty="0"/>
              <a:t>ориентированных некоммерческих </a:t>
            </a:r>
            <a:r>
              <a:rPr lang="ru-RU" sz="1200" dirty="0" smtClean="0"/>
              <a:t>организаций; формирование и развитие механизмов взаимодействия между Администрацией, бизнес – сообществом и СОНКО в решении задач социально-экономического развития </a:t>
            </a:r>
            <a:r>
              <a:rPr lang="ru-RU" sz="1200" smtClean="0"/>
              <a:t>муниципального образования</a:t>
            </a:r>
            <a:r>
              <a:rPr lang="ru-RU" sz="1200" dirty="0" smtClean="0"/>
              <a:t>.</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1949934604"/>
              </p:ext>
            </p:extLst>
          </p:nvPr>
        </p:nvGraphicFramePr>
        <p:xfrm>
          <a:off x="684651" y="2924944"/>
          <a:ext cx="7702690" cy="3663995"/>
        </p:xfrm>
        <a:graphic>
          <a:graphicData uri="http://schemas.openxmlformats.org/drawingml/2006/table">
            <a:tbl>
              <a:tblPr firstRow="1" bandRow="1">
                <a:tableStyleId>{5C22544A-7EE6-4342-B048-85BDC9FD1C3A}</a:tableStyleId>
              </a:tblPr>
              <a:tblGrid>
                <a:gridCol w="3519122">
                  <a:extLst>
                    <a:ext uri="{9D8B030D-6E8A-4147-A177-3AD203B41FA5}">
                      <a16:colId xmlns="" xmlns:a16="http://schemas.microsoft.com/office/drawing/2014/main" val="20000"/>
                    </a:ext>
                  </a:extLst>
                </a:gridCol>
                <a:gridCol w="909868">
                  <a:extLst>
                    <a:ext uri="{9D8B030D-6E8A-4147-A177-3AD203B41FA5}">
                      <a16:colId xmlns="" xmlns:a16="http://schemas.microsoft.com/office/drawing/2014/main" val="20001"/>
                    </a:ext>
                  </a:extLst>
                </a:gridCol>
                <a:gridCol w="909868">
                  <a:extLst>
                    <a:ext uri="{9D8B030D-6E8A-4147-A177-3AD203B41FA5}">
                      <a16:colId xmlns="" xmlns:a16="http://schemas.microsoft.com/office/drawing/2014/main" val="20002"/>
                    </a:ext>
                  </a:extLst>
                </a:gridCol>
                <a:gridCol w="727894">
                  <a:extLst>
                    <a:ext uri="{9D8B030D-6E8A-4147-A177-3AD203B41FA5}">
                      <a16:colId xmlns="" xmlns:a16="http://schemas.microsoft.com/office/drawing/2014/main" val="20003"/>
                    </a:ext>
                  </a:extLst>
                </a:gridCol>
                <a:gridCol w="788552">
                  <a:extLst>
                    <a:ext uri="{9D8B030D-6E8A-4147-A177-3AD203B41FA5}">
                      <a16:colId xmlns="" xmlns:a16="http://schemas.microsoft.com/office/drawing/2014/main" val="20004"/>
                    </a:ext>
                  </a:extLst>
                </a:gridCol>
                <a:gridCol w="847386">
                  <a:extLst>
                    <a:ext uri="{9D8B030D-6E8A-4147-A177-3AD203B41FA5}">
                      <a16:colId xmlns="" xmlns:a16="http://schemas.microsoft.com/office/drawing/2014/main" val="20005"/>
                    </a:ext>
                  </a:extLst>
                </a:gridCol>
              </a:tblGrid>
              <a:tr h="990110">
                <a:tc>
                  <a:txBody>
                    <a:bodyPr/>
                    <a:lstStyle/>
                    <a:p>
                      <a:pPr algn="ctr"/>
                      <a:r>
                        <a:rPr lang="ru-RU" sz="1400" dirty="0"/>
                        <a:t>Целевые показатели муниципальной</a:t>
                      </a:r>
                      <a:r>
                        <a:rPr lang="ru-RU" sz="1400" baseline="0" dirty="0"/>
                        <a:t> программы</a:t>
                      </a:r>
                      <a:endParaRPr lang="ru-RU" sz="1400" dirty="0"/>
                    </a:p>
                  </a:txBody>
                  <a:tcPr/>
                </a:tc>
                <a:tc>
                  <a:txBody>
                    <a:bodyPr/>
                    <a:lstStyle/>
                    <a:p>
                      <a:pPr algn="ctr"/>
                      <a:r>
                        <a:rPr lang="ru-RU" sz="1400" dirty="0" smtClean="0"/>
                        <a:t>2023 </a:t>
                      </a:r>
                      <a:r>
                        <a:rPr lang="ru-RU" sz="1400" dirty="0"/>
                        <a:t>год </a:t>
                      </a:r>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a:t>
                      </a:r>
                    </a:p>
                  </a:txBody>
                  <a:tcPr/>
                </a:tc>
                <a:tc>
                  <a:txBody>
                    <a:bodyPr/>
                    <a:lstStyle/>
                    <a:p>
                      <a:pPr algn="ctr"/>
                      <a:r>
                        <a:rPr lang="ru-RU" sz="1400" dirty="0" smtClean="0"/>
                        <a:t>2026</a:t>
                      </a:r>
                    </a:p>
                    <a:p>
                      <a:pPr algn="ctr"/>
                      <a:r>
                        <a:rPr lang="ru-RU" sz="1400" dirty="0" smtClean="0"/>
                        <a:t>год</a:t>
                      </a:r>
                      <a:endParaRPr lang="ru-RU" sz="1400" dirty="0"/>
                    </a:p>
                  </a:txBody>
                  <a:tcPr/>
                </a:tc>
                <a:tc>
                  <a:txBody>
                    <a:bodyPr/>
                    <a:lstStyle/>
                    <a:p>
                      <a:pPr algn="ctr"/>
                      <a:r>
                        <a:rPr lang="ru-RU" sz="1400" dirty="0" smtClean="0"/>
                        <a:t>2027</a:t>
                      </a:r>
                      <a:endParaRPr lang="ru-RU" sz="1400" dirty="0"/>
                    </a:p>
                    <a:p>
                      <a:pPr algn="ctr"/>
                      <a:r>
                        <a:rPr lang="ru-RU" sz="1400" dirty="0"/>
                        <a:t>год</a:t>
                      </a:r>
                    </a:p>
                  </a:txBody>
                  <a:tcPr/>
                </a:tc>
                <a:extLst>
                  <a:ext uri="{0D108BD9-81ED-4DB2-BD59-A6C34878D82A}">
                    <a16:rowId xmlns="" xmlns:a16="http://schemas.microsoft.com/office/drawing/2014/main" val="10000"/>
                  </a:ext>
                </a:extLst>
              </a:tr>
              <a:tr h="412546">
                <a:tc>
                  <a:txBody>
                    <a:bodyPr/>
                    <a:lstStyle/>
                    <a:p>
                      <a:r>
                        <a:rPr lang="ru-RU" sz="1100" dirty="0" smtClean="0"/>
                        <a:t>Количество СОНКО на территории </a:t>
                      </a:r>
                      <a:r>
                        <a:rPr lang="ru-RU" sz="1100" dirty="0" err="1" smtClean="0"/>
                        <a:t>Тахтамукайского</a:t>
                      </a:r>
                      <a:r>
                        <a:rPr lang="ru-RU" sz="1100" dirty="0" smtClean="0"/>
                        <a:t> района, состоящих в базе СОНКО МО «Тахтамукайский район»</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1"/>
                  </a:ext>
                </a:extLst>
              </a:tr>
              <a:tr h="495055">
                <a:tc>
                  <a:txBody>
                    <a:bodyPr/>
                    <a:lstStyle/>
                    <a:p>
                      <a:r>
                        <a:rPr lang="ru-RU" sz="1100" dirty="0" smtClean="0"/>
                        <a:t>Количество мероприятий с участием СОНКО</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2"/>
                  </a:ext>
                </a:extLst>
              </a:tr>
              <a:tr h="577564">
                <a:tc>
                  <a:txBody>
                    <a:bodyPr/>
                    <a:lstStyle/>
                    <a:p>
                      <a:r>
                        <a:rPr lang="ru-RU" sz="1100" dirty="0" smtClean="0"/>
                        <a:t>Количество СОНКО, которым предоставлена субсидия из местного бюджета на</a:t>
                      </a:r>
                      <a:r>
                        <a:rPr lang="ru-RU" sz="1100" baseline="0" dirty="0" smtClean="0"/>
                        <a:t> реализацию проектов</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3"/>
                  </a:ext>
                </a:extLst>
              </a:tr>
              <a:tr h="495055">
                <a:tc>
                  <a:txBody>
                    <a:bodyPr/>
                    <a:lstStyle/>
                    <a:p>
                      <a:r>
                        <a:rPr lang="ru-RU" sz="1100" dirty="0" smtClean="0"/>
                        <a:t>Количество СОНКО, которым оказана имущественная поддержка</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extLst>
                  <a:ext uri="{0D108BD9-81ED-4DB2-BD59-A6C34878D82A}">
                    <a16:rowId xmlns="" xmlns:a16="http://schemas.microsoft.com/office/drawing/2014/main" val="10004"/>
                  </a:ext>
                </a:extLst>
              </a:tr>
              <a:tr h="495055">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6150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03880983"/>
              </p:ext>
            </p:extLst>
          </p:nvPr>
        </p:nvGraphicFramePr>
        <p:xfrm>
          <a:off x="304799" y="188638"/>
          <a:ext cx="8686803" cy="6192697"/>
        </p:xfrm>
        <a:graphic>
          <a:graphicData uri="http://schemas.openxmlformats.org/drawingml/2006/table">
            <a:tbl>
              <a:tblPr/>
              <a:tblGrid>
                <a:gridCol w="2077687"/>
                <a:gridCol w="404256"/>
                <a:gridCol w="620486"/>
                <a:gridCol w="620486"/>
                <a:gridCol w="620486"/>
                <a:gridCol w="620486"/>
                <a:gridCol w="620486"/>
                <a:gridCol w="620486"/>
                <a:gridCol w="620486"/>
                <a:gridCol w="620486"/>
                <a:gridCol w="620486"/>
                <a:gridCol w="620486"/>
              </a:tblGrid>
              <a:tr h="600314">
                <a:tc>
                  <a:txBody>
                    <a:bodyPr/>
                    <a:lstStyle/>
                    <a:p>
                      <a:pPr algn="l" fontAlgn="ctr"/>
                      <a:r>
                        <a:rPr lang="ru-RU" sz="700" b="1" i="0" u="none" strike="noStrike" smtClean="0">
                          <a:solidFill>
                            <a:schemeClr val="bg1"/>
                          </a:solidFill>
                          <a:effectLst/>
                          <a:latin typeface="Times New Roman"/>
                        </a:rPr>
                        <a:t>Раздел D: Обеспечение электрической энергией, газом и паром; кондиционирование воздуха</a:t>
                      </a:r>
                      <a:endParaRPr lang="ru-RU" sz="700" b="1" i="0"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109,700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110,100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110,300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112,600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103,100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104,400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107,900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109,100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100,36</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102,27</a:t>
                      </a:r>
                      <a:endParaRPr lang="ru-RU" sz="700" b="1"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10844">
                <a:tc>
                  <a:txBody>
                    <a:bodyPr/>
                    <a:lstStyle/>
                    <a:p>
                      <a:pPr algn="l" fontAlgn="ctr"/>
                      <a:r>
                        <a:rPr lang="ru-RU" sz="700" b="1" i="0" u="none" strike="noStrike" smtClean="0">
                          <a:solidFill>
                            <a:schemeClr val="bg1"/>
                          </a:solidFill>
                          <a:effectLst/>
                          <a:latin typeface="Times New Roman"/>
                        </a:rPr>
                        <a:t>Раздел Е: Водоснабжение; водоотведение, организация сбора и утилизации отходов, деятельность по ликвидации загрязнений</a:t>
                      </a:r>
                      <a:endParaRPr lang="ru-RU" sz="700" b="1"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1498341,300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151071,400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152296,740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154477,900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157027,700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161133,900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169402,600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175972,100</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10,08</a:t>
                      </a:r>
                      <a:endParaRPr lang="ru-RU" sz="700" b="1"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1" i="0" u="none" strike="noStrike" smtClean="0">
                          <a:solidFill>
                            <a:schemeClr val="bg1"/>
                          </a:solidFill>
                          <a:effectLst/>
                          <a:latin typeface="Times New Roman"/>
                        </a:rPr>
                        <a:t>102,25</a:t>
                      </a:r>
                      <a:endParaRPr lang="ru-RU" sz="700" b="1"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3931">
                <a:tc>
                  <a:txBody>
                    <a:bodyPr/>
                    <a:lstStyle/>
                    <a:p>
                      <a:pPr algn="l" fontAlgn="ctr"/>
                      <a:r>
                        <a:rPr lang="ru-RU" sz="700" b="1" i="1" u="none" strike="noStrike" smtClean="0">
                          <a:solidFill>
                            <a:schemeClr val="bg1"/>
                          </a:solidFill>
                          <a:effectLst/>
                          <a:latin typeface="Times New Roman"/>
                        </a:rPr>
                        <a:t>Производство важнейших видов промышленной продукции:</a:t>
                      </a:r>
                      <a:endParaRPr lang="ru-RU" sz="700" b="1" i="1"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167">
                <a:tc>
                  <a:txBody>
                    <a:bodyPr/>
                    <a:lstStyle/>
                    <a:p>
                      <a:pPr algn="l" fontAlgn="ctr"/>
                      <a:r>
                        <a:rPr lang="ru-RU" sz="700" b="0" i="0" u="none" strike="noStrike" smtClean="0">
                          <a:solidFill>
                            <a:schemeClr val="bg1"/>
                          </a:solidFill>
                          <a:effectLst/>
                          <a:latin typeface="Times New Roman"/>
                        </a:rPr>
                        <a:t>гравий керамзитовый</a:t>
                      </a:r>
                      <a:endParaRPr lang="ru-RU" sz="700" b="0" i="0"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тыс.м3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123,500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147,000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151,000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153,000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158,000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160,000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119,03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104,08</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167">
                <a:tc>
                  <a:txBody>
                    <a:bodyPr/>
                    <a:lstStyle/>
                    <a:p>
                      <a:pPr algn="l" fontAlgn="ctr"/>
                      <a:r>
                        <a:rPr lang="ru-RU" sz="700" b="0" i="0" u="none" strike="noStrike" smtClean="0">
                          <a:solidFill>
                            <a:schemeClr val="bg1"/>
                          </a:solidFill>
                          <a:effectLst/>
                          <a:latin typeface="Times New Roman"/>
                        </a:rPr>
                        <a:t>керамзит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тыс.м3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64,600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53,000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82,04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107,55</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1167">
                <a:tc>
                  <a:txBody>
                    <a:bodyPr/>
                    <a:lstStyle/>
                    <a:p>
                      <a:pPr algn="l" fontAlgn="ctr"/>
                      <a:r>
                        <a:rPr lang="ru-RU" sz="700" b="0" i="0" u="none" strike="noStrike" smtClean="0">
                          <a:solidFill>
                            <a:schemeClr val="bg1"/>
                          </a:solidFill>
                          <a:effectLst/>
                          <a:latin typeface="Times New Roman"/>
                        </a:rPr>
                        <a:t>блоки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121,000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109,09</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104,17</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производство ПЭТ -преформ</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млн. шт.</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1157,000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1250,000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1400,000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1450,000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1550,000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1600,000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108,04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112,00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водоснабжение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тыс.м3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2291,500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2150,000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93,83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106,98</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2763">
                <a:tc>
                  <a:txBody>
                    <a:bodyPr/>
                    <a:lstStyle/>
                    <a:p>
                      <a:pPr algn="l" fontAlgn="ctr"/>
                      <a:r>
                        <a:rPr lang="ru-RU" sz="700" b="0" i="0" u="none" strike="noStrike" smtClean="0">
                          <a:solidFill>
                            <a:schemeClr val="bg1"/>
                          </a:solidFill>
                          <a:effectLst/>
                          <a:latin typeface="Times New Roman"/>
                        </a:rPr>
                        <a:t>производство теплоэнергии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700" b="0" i="0" u="none" strike="noStrike" smtClean="0">
                          <a:solidFill>
                            <a:schemeClr val="bg1"/>
                          </a:solidFill>
                          <a:effectLst/>
                          <a:latin typeface="Times New Roman"/>
                        </a:rPr>
                        <a:t>тыс.Гкал</a:t>
                      </a:r>
                      <a:endParaRPr lang="ru-RU" sz="700" b="0" i="0" u="none" strike="noStrike">
                        <a:solidFill>
                          <a:schemeClr val="bg1"/>
                        </a:solidFill>
                        <a:effectLst/>
                        <a:latin typeface="Times New Roman"/>
                      </a:endParaRPr>
                    </a:p>
                  </a:txBody>
                  <a:tcPr marL="7051" marR="7051" marT="7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70,700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54,550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59,550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62,100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62,550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64,100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66,800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69,600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77,16</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113,84</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химическая продукция</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13390,000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17600,000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17800,000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17800,000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19000,000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131,44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101,14</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стиральные машины</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тыс.штук</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134,000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49,000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85,000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99,000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102,000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36,57</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173,47</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металлические банки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тыс.штук</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268231,0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23700,0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24100,0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24400,0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8,84</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102,95</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металлические крышки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тыс.штук</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117313,0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239500,0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241000,0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242000,0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244000,0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245000,0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247000,0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202,02</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101,69</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1" u="none" strike="noStrike" smtClean="0">
                          <a:solidFill>
                            <a:schemeClr val="bg1"/>
                          </a:solidFill>
                          <a:effectLst/>
                          <a:latin typeface="Times New Roman"/>
                        </a:rPr>
                        <a:t> Продукты питания</a:t>
                      </a:r>
                      <a:endParaRPr lang="ru-RU" sz="700" b="0" i="1"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 </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кондитерские изделия </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тонн</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30110,000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31200,000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31500,000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31700,000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32000,000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32500,000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33000,000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33500,000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103,62</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101,60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a:txBody>
                    <a:bodyPr/>
                    <a:lstStyle/>
                    <a:p>
                      <a:pPr algn="l" fontAlgn="ctr"/>
                      <a:r>
                        <a:rPr lang="ru-RU" sz="700" b="0" i="0" u="none" strike="noStrike" smtClean="0">
                          <a:solidFill>
                            <a:schemeClr val="bg1"/>
                          </a:solidFill>
                          <a:effectLst/>
                          <a:latin typeface="Times New Roman"/>
                        </a:rPr>
                        <a:t>фруктовые напитки</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туб.</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254467,370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260000,000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261000,000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263000,000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265000,000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267000,000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269000,000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271000,000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102,17</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101,15</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0740">
                <a:tc>
                  <a:txBody>
                    <a:bodyPr/>
                    <a:lstStyle/>
                    <a:p>
                      <a:pPr algn="l" fontAlgn="ctr"/>
                      <a:r>
                        <a:rPr lang="ru-RU" sz="700" b="0" i="0" u="none" strike="noStrike" smtClean="0">
                          <a:solidFill>
                            <a:schemeClr val="bg1"/>
                          </a:solidFill>
                          <a:effectLst/>
                          <a:latin typeface="Times New Roman"/>
                        </a:rPr>
                        <a:t>замороженная плодоовощная продукция</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тонн</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34268,000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34700,000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34900,000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35200,000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35000,000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35500,000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101,26</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101,44</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gridSpan="12">
                  <a:txBody>
                    <a:bodyPr/>
                    <a:lstStyle/>
                    <a:p>
                      <a:pPr algn="ctr" fontAlgn="ctr"/>
                      <a:r>
                        <a:rPr lang="ru-RU" sz="700" b="1" i="1" u="none" strike="noStrike" smtClean="0">
                          <a:solidFill>
                            <a:schemeClr val="bg1"/>
                          </a:solidFill>
                          <a:effectLst/>
                          <a:latin typeface="Times New Roman"/>
                        </a:rPr>
                        <a:t>              Сельское хозяйство</a:t>
                      </a:r>
                      <a:endParaRPr lang="ru-RU" sz="700" b="1" i="1"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2336">
                <a:tc>
                  <a:txBody>
                    <a:bodyPr/>
                    <a:lstStyle/>
                    <a:p>
                      <a:pPr algn="l" fontAlgn="ctr"/>
                      <a:r>
                        <a:rPr lang="ru-RU" sz="700" b="0" i="0" u="none" strike="noStrike" smtClean="0">
                          <a:solidFill>
                            <a:schemeClr val="bg1"/>
                          </a:solidFill>
                          <a:effectLst/>
                          <a:latin typeface="Times New Roman"/>
                        </a:rPr>
                        <a:t>Валовая продукция сельского хозяйства в сельскохозяйствен-ных предприятиях</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млн.руб.</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1808,700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2105,600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2210,200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2217,500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2350,600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2360,200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2506,200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2517,900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116,42</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105,31</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0636">
                <a:tc gridSpan="12">
                  <a:txBody>
                    <a:bodyPr/>
                    <a:lstStyle/>
                    <a:p>
                      <a:pPr algn="ctr" fontAlgn="ctr"/>
                      <a:r>
                        <a:rPr lang="ru-RU" sz="700" b="1" i="1" u="none" strike="noStrike" smtClean="0">
                          <a:solidFill>
                            <a:schemeClr val="bg1"/>
                          </a:solidFill>
                          <a:effectLst/>
                          <a:latin typeface="Times New Roman"/>
                        </a:rPr>
                        <a:t>Строительство </a:t>
                      </a:r>
                      <a:endParaRPr lang="ru-RU" sz="700" b="1" i="1" u="none" strike="noStrike" dirty="0">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1272">
                <a:tc>
                  <a:txBody>
                    <a:bodyPr/>
                    <a:lstStyle/>
                    <a:p>
                      <a:pPr algn="l" fontAlgn="ctr"/>
                      <a:r>
                        <a:rPr lang="ru-RU" sz="700" b="0" i="0" u="none" strike="noStrike" smtClean="0">
                          <a:solidFill>
                            <a:schemeClr val="bg1"/>
                          </a:solidFill>
                          <a:effectLst/>
                          <a:latin typeface="Times New Roman"/>
                        </a:rPr>
                        <a:t>Объем работ, выполненных по договорам строительного подряда</a:t>
                      </a:r>
                      <a:endParaRPr lang="ru-RU" sz="700" b="0" i="0" u="none" strike="noStrike">
                        <a:solidFill>
                          <a:schemeClr val="bg1"/>
                        </a:solidFill>
                        <a:effectLst/>
                        <a:latin typeface="Times New Roman"/>
                      </a:endParaRPr>
                    </a:p>
                  </a:txBody>
                  <a:tcPr marL="7051" marR="7051" marT="70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млн.руб.</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3829,050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5270,000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5428,100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5480,800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5676,160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5727,440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5988,350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6071,080</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smtClean="0">
                          <a:solidFill>
                            <a:schemeClr val="bg1"/>
                          </a:solidFill>
                          <a:effectLst/>
                          <a:latin typeface="Times New Roman"/>
                        </a:rPr>
                        <a:t>137,63</a:t>
                      </a:r>
                      <a:endParaRPr lang="ru-RU" sz="700" b="0" i="0" u="none" strike="noStrike">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700" b="0" i="0" u="none" strike="noStrike" dirty="0" smtClean="0">
                          <a:solidFill>
                            <a:schemeClr val="bg1"/>
                          </a:solidFill>
                          <a:effectLst/>
                          <a:latin typeface="Times New Roman"/>
                        </a:rPr>
                        <a:t>104,00</a:t>
                      </a:r>
                      <a:endParaRPr lang="ru-RU" sz="700" b="0" i="0" u="none" strike="noStrike" dirty="0">
                        <a:solidFill>
                          <a:schemeClr val="bg1"/>
                        </a:solidFill>
                        <a:effectLst/>
                        <a:latin typeface="Times New Roman"/>
                      </a:endParaRPr>
                    </a:p>
                  </a:txBody>
                  <a:tcPr marL="7051" marR="7051" marT="7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84546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«ПЕРЕСЕЛЕНИЕ ГРАЖДАН ИЗ АВАРИЙНОГО ЖИЛИЩНОГО ФОНДА    </a:t>
            </a:r>
            <a:r>
              <a:rPr lang="ru-RU" sz="1200" dirty="0"/>
              <a:t>на </a:t>
            </a:r>
            <a:r>
              <a:rPr lang="ru-RU" sz="1200" dirty="0" smtClean="0"/>
              <a:t>2023-2027 </a:t>
            </a:r>
            <a:r>
              <a:rPr lang="ru-RU" sz="1200" dirty="0"/>
              <a:t>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780175951"/>
              </p:ext>
            </p:extLst>
          </p:nvPr>
        </p:nvGraphicFramePr>
        <p:xfrm>
          <a:off x="6559502" y="620687"/>
          <a:ext cx="2592288" cy="177203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2023</a:t>
                      </a:r>
                      <a:r>
                        <a:rPr lang="ru-RU" sz="1200" baseline="0" dirty="0" smtClean="0"/>
                        <a:t> год (план)</a:t>
                      </a:r>
                      <a:endParaRPr lang="ru-RU" sz="1200" dirty="0"/>
                    </a:p>
                  </a:txBody>
                  <a:tcPr/>
                </a:tc>
                <a:tc>
                  <a:txBody>
                    <a:bodyPr/>
                    <a:lstStyle/>
                    <a:p>
                      <a:r>
                        <a:rPr lang="ru-RU" sz="1200" dirty="0" smtClean="0"/>
                        <a:t>243 478,0</a:t>
                      </a:r>
                      <a:endParaRPr lang="ru-RU" sz="1200" dirty="0"/>
                    </a:p>
                  </a:txBody>
                  <a:tcPr/>
                </a:tc>
                <a:extLst>
                  <a:ext uri="{0D108BD9-81ED-4DB2-BD59-A6C34878D82A}">
                    <a16:rowId xmlns:a16="http://schemas.microsoft.com/office/drawing/2014/main" xmlns="" val="10003"/>
                  </a:ext>
                </a:extLst>
              </a:tr>
              <a:tr h="204076">
                <a:tc>
                  <a:txBody>
                    <a:bodyPr/>
                    <a:lstStyle/>
                    <a:p>
                      <a:r>
                        <a:rPr lang="ru-RU" sz="1200" dirty="0" smtClean="0"/>
                        <a:t>2024 год</a:t>
                      </a:r>
                      <a:endParaRPr lang="ru-RU" sz="1200" dirty="0"/>
                    </a:p>
                  </a:txBody>
                  <a:tcPr/>
                </a:tc>
                <a:tc>
                  <a:txBody>
                    <a:bodyPr/>
                    <a:lstStyle/>
                    <a:p>
                      <a:r>
                        <a:rPr lang="ru-RU" sz="1200" dirty="0" smtClean="0"/>
                        <a:t>60 507,0</a:t>
                      </a:r>
                      <a:endParaRPr lang="ru-RU" sz="1200" dirty="0"/>
                    </a:p>
                  </a:txBody>
                  <a:tcPr/>
                </a:tc>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89 121,0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91 659,0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безопасных и благоприятных жилищных условий для граждан, проживающих в многоквартирных домах, признанных в установленном порядке аварийными и подлежащими сносу в связи с физическим износом в процессе их эксплуатации.</a:t>
            </a:r>
            <a:endParaRPr lang="ru-RU" sz="1200" dirty="0"/>
          </a:p>
          <a:p>
            <a:pPr fontAlgn="auto"/>
            <a:r>
              <a:rPr lang="ru-RU" sz="1200" b="1" dirty="0"/>
              <a:t>ЗАДАЧИ</a:t>
            </a:r>
            <a:r>
              <a:rPr lang="ru-RU" sz="1200" b="1" dirty="0" smtClean="0"/>
              <a:t>: </a:t>
            </a:r>
            <a:r>
              <a:rPr lang="ru-RU" sz="1200" dirty="0" smtClean="0"/>
              <a:t>снижение доли аварийного жилищного фонда в жилищном фонде МО «Тахтамукайский район»; расселение аварийного жилищного фонда, признанного таковым в период с 1 января 2017 года по 1 января 2022 года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14431111"/>
              </p:ext>
            </p:extLst>
          </p:nvPr>
        </p:nvGraphicFramePr>
        <p:xfrm>
          <a:off x="684650" y="2924944"/>
          <a:ext cx="8207832" cy="2475275"/>
        </p:xfrm>
        <a:graphic>
          <a:graphicData uri="http://schemas.openxmlformats.org/drawingml/2006/table">
            <a:tbl>
              <a:tblPr firstRow="1" bandRow="1">
                <a:tableStyleId>{5C22544A-7EE6-4342-B048-85BDC9FD1C3A}</a:tableStyleId>
              </a:tblPr>
              <a:tblGrid>
                <a:gridCol w="4140165">
                  <a:extLst>
                    <a:ext uri="{9D8B030D-6E8A-4147-A177-3AD203B41FA5}">
                      <a16:colId xmlns:a16="http://schemas.microsoft.com/office/drawing/2014/main" xmlns="" val="20000"/>
                    </a:ext>
                  </a:extLst>
                </a:gridCol>
                <a:gridCol w="1070439">
                  <a:extLst>
                    <a:ext uri="{9D8B030D-6E8A-4147-A177-3AD203B41FA5}">
                      <a16:colId xmlns:a16="http://schemas.microsoft.com/office/drawing/2014/main" xmlns="" val="20001"/>
                    </a:ext>
                  </a:extLst>
                </a:gridCol>
                <a:gridCol w="1070439">
                  <a:extLst>
                    <a:ext uri="{9D8B030D-6E8A-4147-A177-3AD203B41FA5}">
                      <a16:colId xmlns:a16="http://schemas.microsoft.com/office/drawing/2014/main" xmlns="" val="20002"/>
                    </a:ext>
                  </a:extLst>
                </a:gridCol>
                <a:gridCol w="1070439"/>
                <a:gridCol w="856350">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2023 год</a:t>
                      </a:r>
                    </a:p>
                    <a:p>
                      <a:pPr algn="ctr"/>
                      <a:r>
                        <a:rPr lang="ru-RU" sz="1400" dirty="0" smtClean="0"/>
                        <a:t>(план) </a:t>
                      </a:r>
                      <a:endParaRPr lang="ru-RU" sz="1400" dirty="0"/>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год</a:t>
                      </a:r>
                      <a:endParaRPr lang="ru-RU" sz="1400" dirty="0"/>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Количество расселяемых жилых помещений</a:t>
                      </a:r>
                      <a:endParaRPr lang="ru-RU" sz="1100" dirty="0"/>
                    </a:p>
                  </a:txBody>
                  <a:tcPr/>
                </a:tc>
                <a:tc>
                  <a:txBody>
                    <a:bodyPr/>
                    <a:lstStyle/>
                    <a:p>
                      <a:r>
                        <a:rPr lang="ru-RU" sz="1200" dirty="0" smtClean="0"/>
                        <a:t>102</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Количество жителей,</a:t>
                      </a:r>
                      <a:r>
                        <a:rPr lang="ru-RU" sz="1100" baseline="0" dirty="0" smtClean="0"/>
                        <a:t> планируемых к переселению</a:t>
                      </a:r>
                      <a:endParaRPr lang="ru-RU" sz="1100" dirty="0"/>
                    </a:p>
                  </a:txBody>
                  <a:tcPr/>
                </a:tc>
                <a:tc>
                  <a:txBody>
                    <a:bodyPr/>
                    <a:lstStyle/>
                    <a:p>
                      <a:r>
                        <a:rPr lang="ru-RU" sz="1200" dirty="0" smtClean="0"/>
                        <a:t>296</a:t>
                      </a:r>
                      <a:endParaRPr lang="ru-RU" sz="1200" dirty="0"/>
                    </a:p>
                  </a:txBody>
                  <a:tcPr/>
                </a:tc>
                <a:tc>
                  <a:txBody>
                    <a:bodyPr/>
                    <a:lstStyle/>
                    <a:p>
                      <a:r>
                        <a:rPr lang="ru-RU" sz="1200" dirty="0" smtClean="0"/>
                        <a:t>343</a:t>
                      </a:r>
                      <a:endParaRPr lang="ru-RU" sz="1200" dirty="0"/>
                    </a:p>
                  </a:txBody>
                  <a:tcPr/>
                </a:tc>
                <a:tc>
                  <a:txBody>
                    <a:bodyPr/>
                    <a:lstStyle/>
                    <a:p>
                      <a:r>
                        <a:rPr lang="ru-RU" sz="1200" dirty="0" smtClean="0"/>
                        <a:t>411</a:t>
                      </a:r>
                      <a:endParaRPr lang="ru-RU" sz="1200" dirty="0"/>
                    </a:p>
                  </a:txBody>
                  <a:tcPr/>
                </a:tc>
                <a:tc>
                  <a:txBody>
                    <a:bodyPr/>
                    <a:lstStyle/>
                    <a:p>
                      <a:r>
                        <a:rPr lang="ru-RU" sz="1200" dirty="0" smtClean="0"/>
                        <a:t>442</a:t>
                      </a:r>
                      <a:endParaRPr lang="ru-RU" sz="1200" dirty="0"/>
                    </a:p>
                  </a:txBody>
                  <a:tcPr/>
                </a:tc>
                <a:extLst>
                  <a:ext uri="{0D108BD9-81ED-4DB2-BD59-A6C34878D82A}">
                    <a16:rowId xmlns:a16="http://schemas.microsoft.com/office/drawing/2014/main" xmlns="" val="10002"/>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42787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a:t>
            </a:r>
            <a:r>
              <a:rPr lang="ru-RU" sz="1200" dirty="0"/>
              <a:t>ПРОГРАММА «О ПРОТИВОДЕЙСТВИИ КОРРУПЦИИ  В МО ТАХТАМУКАЙСКИЙ РАЙОН   на </a:t>
            </a:r>
            <a:r>
              <a:rPr lang="ru-RU" sz="1200" dirty="0" smtClean="0"/>
              <a:t>2024-2028 </a:t>
            </a:r>
            <a:r>
              <a:rPr lang="ru-RU" sz="1200" dirty="0"/>
              <a:t>гг.» </a:t>
            </a:r>
          </a:p>
        </p:txBody>
      </p:sp>
      <p:graphicFrame>
        <p:nvGraphicFramePr>
          <p:cNvPr id="3" name="Объект 6"/>
          <p:cNvGraphicFramePr>
            <a:graphicFrameLocks/>
          </p:cNvGraphicFramePr>
          <p:nvPr>
            <p:extLst>
              <p:ext uri="{D42A27DB-BD31-4B8C-83A1-F6EECF244321}">
                <p14:modId xmlns:p14="http://schemas.microsoft.com/office/powerpoint/2010/main" val="348410323"/>
              </p:ext>
            </p:extLst>
          </p:nvPr>
        </p:nvGraphicFramePr>
        <p:xfrm>
          <a:off x="6559502" y="620687"/>
          <a:ext cx="2592288" cy="1425194"/>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204076">
                <a:tc>
                  <a:txBody>
                    <a:bodyPr/>
                    <a:lstStyle/>
                    <a:p>
                      <a:r>
                        <a:rPr lang="ru-RU" sz="1200" dirty="0" smtClean="0"/>
                        <a:t>2024 год</a:t>
                      </a:r>
                      <a:endParaRPr lang="ru-RU" sz="1200" dirty="0"/>
                    </a:p>
                  </a:txBody>
                  <a:tcPr/>
                </a:tc>
                <a:tc>
                  <a:txBody>
                    <a:bodyPr/>
                    <a:lstStyle/>
                    <a:p>
                      <a:r>
                        <a:rPr lang="ru-RU" sz="1200" dirty="0" smtClean="0"/>
                        <a:t>7 388,0</a:t>
                      </a:r>
                      <a:endParaRPr lang="ru-RU" sz="1200" dirty="0"/>
                    </a:p>
                  </a:txBody>
                  <a:tcPr/>
                </a:tc>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7 388,0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7 388,0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a:t>ЦЕЛЬ: </a:t>
            </a:r>
            <a:r>
              <a:rPr lang="ru-RU" sz="1200" dirty="0"/>
              <a:t>Создание системы предупреждения и профилактики коррупционных проявлений; совершенствование системы запретов, ограничений и требований, установленных в целях противодействия коррупции и т.д.</a:t>
            </a:r>
          </a:p>
          <a:p>
            <a:pPr fontAlgn="auto"/>
            <a:r>
              <a:rPr lang="ru-RU" sz="1200" b="1" dirty="0"/>
              <a:t>ЗАДАЧИ: </a:t>
            </a:r>
            <a:r>
              <a:rPr lang="ru-RU" sz="1200" dirty="0"/>
              <a:t>совершенствование мер по противодействию коррупции в сфере закупок товаров, работ, услуг для обеспечения государственных или муниципальных нужд; совершенствование мер по противодействию коррупции в сфере бизнеса.</a:t>
            </a:r>
          </a:p>
        </p:txBody>
      </p:sp>
      <p:graphicFrame>
        <p:nvGraphicFramePr>
          <p:cNvPr id="5" name="Таблица 4"/>
          <p:cNvGraphicFramePr>
            <a:graphicFrameLocks noGrp="1"/>
          </p:cNvGraphicFramePr>
          <p:nvPr>
            <p:extLst>
              <p:ext uri="{D42A27DB-BD31-4B8C-83A1-F6EECF244321}">
                <p14:modId xmlns:p14="http://schemas.microsoft.com/office/powerpoint/2010/main" val="4149928001"/>
              </p:ext>
            </p:extLst>
          </p:nvPr>
        </p:nvGraphicFramePr>
        <p:xfrm>
          <a:off x="684650" y="2924944"/>
          <a:ext cx="7991807" cy="2657089"/>
        </p:xfrm>
        <a:graphic>
          <a:graphicData uri="http://schemas.openxmlformats.org/drawingml/2006/table">
            <a:tbl>
              <a:tblPr firstRow="1" bandRow="1">
                <a:tableStyleId>{5C22544A-7EE6-4342-B048-85BDC9FD1C3A}</a:tableStyleId>
              </a:tblPr>
              <a:tblGrid>
                <a:gridCol w="4635782">
                  <a:extLst>
                    <a:ext uri="{9D8B030D-6E8A-4147-A177-3AD203B41FA5}">
                      <a16:colId xmlns:a16="http://schemas.microsoft.com/office/drawing/2014/main" xmlns="" val="20000"/>
                    </a:ext>
                  </a:extLst>
                </a:gridCol>
                <a:gridCol w="1198581">
                  <a:extLst>
                    <a:ext uri="{9D8B030D-6E8A-4147-A177-3AD203B41FA5}">
                      <a16:colId xmlns:a16="http://schemas.microsoft.com/office/drawing/2014/main" xmlns="" val="20002"/>
                    </a:ext>
                  </a:extLst>
                </a:gridCol>
                <a:gridCol w="1198581"/>
                <a:gridCol w="958863">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год</a:t>
                      </a:r>
                      <a:endParaRPr lang="ru-RU" sz="1400" dirty="0"/>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Поддержание системы МФЦ  по предоставлению государственных и муниципальных</a:t>
                      </a:r>
                      <a:r>
                        <a:rPr lang="ru-RU" sz="1100" baseline="0" dirty="0" smtClean="0"/>
                        <a:t> услуг в МО «Тахтамукайский район»</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p>
                    <a:p>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Изготовление печатных материалов антикоррупционной направленности</a:t>
                      </a:r>
                      <a:endParaRPr lang="ru-RU" sz="11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extLst>
                  <a:ext uri="{0D108BD9-81ED-4DB2-BD59-A6C34878D82A}">
                    <a16:rowId xmlns:a16="http://schemas.microsoft.com/office/drawing/2014/main" xmlns="" val="10002"/>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22956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МАЛОИМУЩИХ ГРАЖДАН ЖИЛЫМИ ПОМЕЩЕНИЯМИ ПО ДОГОВОРАМ СОЦИАЛЬНОГО НАЙМА НА ТЕРРИТОРИИ СЕЛЬСКИХ ПОСЕЛЕНИЙ МО «ТАХТАМУКАЙСКИЙ РАЙОН»    </a:t>
            </a:r>
            <a:r>
              <a:rPr lang="ru-RU" sz="1200" dirty="0"/>
              <a:t>на </a:t>
            </a:r>
            <a:r>
              <a:rPr lang="ru-RU" sz="1200" dirty="0" smtClean="0"/>
              <a:t>2024-2028 </a:t>
            </a:r>
            <a:r>
              <a:rPr lang="ru-RU" sz="1200" dirty="0"/>
              <a:t>гг.» </a:t>
            </a:r>
            <a:br>
              <a:rPr lang="ru-RU" sz="1200" dirty="0"/>
            </a:br>
            <a:r>
              <a:rPr lang="ru-RU" sz="1200" dirty="0"/>
              <a:t/>
            </a:r>
            <a:br>
              <a:rPr lang="ru-RU" sz="1200" dirty="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23211109"/>
              </p:ext>
            </p:extLst>
          </p:nvPr>
        </p:nvGraphicFramePr>
        <p:xfrm>
          <a:off x="6559502" y="620687"/>
          <a:ext cx="2592288" cy="1497711"/>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tblGrid>
              <a:tr h="217251">
                <a:tc gridSpan="2">
                  <a:txBody>
                    <a:bodyPr/>
                    <a:lstStyle/>
                    <a:p>
                      <a:r>
                        <a:rPr lang="ru-RU" sz="1200" dirty="0"/>
                        <a:t>Объем финансирования</a:t>
                      </a:r>
                      <a:r>
                        <a:rPr lang="ru-RU" sz="1200" baseline="0" dirty="0"/>
                        <a:t> (</a:t>
                      </a:r>
                      <a:r>
                        <a:rPr lang="ru-RU" sz="1200" baseline="0" dirty="0" err="1"/>
                        <a:t>тыс.руб</a:t>
                      </a:r>
                      <a:r>
                        <a:rPr lang="ru-RU" sz="1200" baseline="0" dirty="0"/>
                        <a:t>.)</a:t>
                      </a:r>
                      <a:endParaRPr lang="ru-RU" sz="1200" dirty="0"/>
                    </a:p>
                  </a:txBody>
                  <a:tcPr/>
                </a:tc>
                <a:tc hMerge="1">
                  <a:txBody>
                    <a:bodyPr/>
                    <a:lstStyle/>
                    <a:p>
                      <a:endParaRPr lang="ru-RU" dirty="0"/>
                    </a:p>
                  </a:txBody>
                  <a:tcPr/>
                </a:tc>
                <a:extLst>
                  <a:ext uri="{0D108BD9-81ED-4DB2-BD59-A6C34878D82A}">
                    <a16:rowId xmlns:a16="http://schemas.microsoft.com/office/drawing/2014/main" xmlns="" val="10000"/>
                  </a:ext>
                </a:extLst>
              </a:tr>
              <a:tr h="346837">
                <a:tc>
                  <a:txBody>
                    <a:bodyPr/>
                    <a:lstStyle/>
                    <a:p>
                      <a:r>
                        <a:rPr lang="ru-RU" sz="1200" dirty="0" smtClean="0"/>
                        <a:t>2024</a:t>
                      </a:r>
                      <a:r>
                        <a:rPr lang="ru-RU" sz="1200" baseline="0" dirty="0" smtClean="0"/>
                        <a:t> </a:t>
                      </a:r>
                      <a:r>
                        <a:rPr lang="ru-RU" sz="1200" baseline="0" dirty="0"/>
                        <a:t>год</a:t>
                      </a:r>
                      <a:endParaRPr lang="ru-RU" sz="1200" dirty="0"/>
                    </a:p>
                  </a:txBody>
                  <a:tcPr/>
                </a:tc>
                <a:tc>
                  <a:txBody>
                    <a:bodyPr/>
                    <a:lstStyle/>
                    <a:p>
                      <a:r>
                        <a:rPr lang="ru-RU" sz="1200" dirty="0" smtClean="0"/>
                        <a:t>7 900,0</a:t>
                      </a:r>
                      <a:endParaRPr lang="ru-RU" sz="1200" dirty="0"/>
                    </a:p>
                  </a:txBody>
                  <a:tcPr/>
                </a:tc>
                <a:extLst>
                  <a:ext uri="{0D108BD9-81ED-4DB2-BD59-A6C34878D82A}">
                    <a16:rowId xmlns:a16="http://schemas.microsoft.com/office/drawing/2014/main" xmlns="" val="10003"/>
                  </a:ext>
                </a:extLst>
              </a:tr>
              <a:tr h="346837">
                <a:tc>
                  <a:txBody>
                    <a:bodyPr/>
                    <a:lstStyle/>
                    <a:p>
                      <a:r>
                        <a:rPr lang="ru-RU" sz="1200" dirty="0" smtClean="0"/>
                        <a:t>2025</a:t>
                      </a:r>
                      <a:r>
                        <a:rPr lang="ru-RU" sz="1200" baseline="0" dirty="0" smtClean="0"/>
                        <a:t> </a:t>
                      </a:r>
                      <a:r>
                        <a:rPr lang="ru-RU" sz="1200" dirty="0"/>
                        <a:t>год</a:t>
                      </a:r>
                    </a:p>
                  </a:txBody>
                  <a:tcPr/>
                </a:tc>
                <a:tc>
                  <a:txBody>
                    <a:bodyPr/>
                    <a:lstStyle/>
                    <a:p>
                      <a:r>
                        <a:rPr lang="ru-RU" sz="1200" dirty="0" smtClean="0"/>
                        <a:t>6 320,0</a:t>
                      </a:r>
                      <a:endParaRPr lang="ru-RU" sz="1200" dirty="0"/>
                    </a:p>
                  </a:txBody>
                  <a:tcPr/>
                </a:tc>
                <a:extLst>
                  <a:ext uri="{0D108BD9-81ED-4DB2-BD59-A6C34878D82A}">
                    <a16:rowId xmlns:a16="http://schemas.microsoft.com/office/drawing/2014/main" xmlns="" val="10004"/>
                  </a:ext>
                </a:extLst>
              </a:tr>
              <a:tr h="346837">
                <a:tc>
                  <a:txBody>
                    <a:bodyPr/>
                    <a:lstStyle/>
                    <a:p>
                      <a:r>
                        <a:rPr lang="ru-RU" sz="1200" dirty="0" smtClean="0"/>
                        <a:t>2026 </a:t>
                      </a:r>
                      <a:r>
                        <a:rPr lang="ru-RU" sz="1200" dirty="0"/>
                        <a:t>год</a:t>
                      </a:r>
                    </a:p>
                  </a:txBody>
                  <a:tcPr/>
                </a:tc>
                <a:tc>
                  <a:txBody>
                    <a:bodyPr/>
                    <a:lstStyle/>
                    <a:p>
                      <a:r>
                        <a:rPr lang="ru-RU" sz="1200" dirty="0" smtClean="0"/>
                        <a:t>7 900,0</a:t>
                      </a:r>
                      <a:endParaRPr lang="ru-RU" sz="1200" dirty="0"/>
                    </a:p>
                  </a:txBody>
                  <a:tcPr/>
                </a:tc>
                <a:extLst>
                  <a:ext uri="{0D108BD9-81ED-4DB2-BD59-A6C34878D82A}">
                    <a16:rowId xmlns:a16="http://schemas.microsoft.com/office/drawing/2014/main" xmlns="" val="10005"/>
                  </a:ext>
                </a:extLst>
              </a:tr>
            </a:tbl>
          </a:graphicData>
        </a:graphic>
      </p:graphicFrame>
      <p:sp>
        <p:nvSpPr>
          <p:cNvPr id="4" name="Объект 3"/>
          <p:cNvSpPr txBox="1">
            <a:spLocks/>
          </p:cNvSpPr>
          <p:nvPr/>
        </p:nvSpPr>
        <p:spPr>
          <a:xfrm>
            <a:off x="827584" y="1124744"/>
            <a:ext cx="5688632" cy="18002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жилищных условий малоимущих граждан</a:t>
            </a:r>
          </a:p>
          <a:p>
            <a:pPr fontAlgn="auto"/>
            <a:r>
              <a:rPr lang="ru-RU" sz="1200" b="1" dirty="0" smtClean="0"/>
              <a:t>ЗАДАЧИ: </a:t>
            </a:r>
            <a:r>
              <a:rPr lang="ru-RU" sz="1200" dirty="0" smtClean="0"/>
              <a:t>предоставление малоимущим гражданам жилых помещений по договорам социального найма</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233330454"/>
              </p:ext>
            </p:extLst>
          </p:nvPr>
        </p:nvGraphicFramePr>
        <p:xfrm>
          <a:off x="684650" y="2924944"/>
          <a:ext cx="8207831" cy="2657089"/>
        </p:xfrm>
        <a:graphic>
          <a:graphicData uri="http://schemas.openxmlformats.org/drawingml/2006/table">
            <a:tbl>
              <a:tblPr firstRow="1" bandRow="1">
                <a:tableStyleId>{5C22544A-7EE6-4342-B048-85BDC9FD1C3A}</a:tableStyleId>
              </a:tblPr>
              <a:tblGrid>
                <a:gridCol w="4761091">
                  <a:extLst>
                    <a:ext uri="{9D8B030D-6E8A-4147-A177-3AD203B41FA5}">
                      <a16:colId xmlns:a16="http://schemas.microsoft.com/office/drawing/2014/main" xmlns="" val="20000"/>
                    </a:ext>
                  </a:extLst>
                </a:gridCol>
                <a:gridCol w="1230979">
                  <a:extLst>
                    <a:ext uri="{9D8B030D-6E8A-4147-A177-3AD203B41FA5}">
                      <a16:colId xmlns:a16="http://schemas.microsoft.com/office/drawing/2014/main" xmlns="" val="20001"/>
                    </a:ext>
                  </a:extLst>
                </a:gridCol>
                <a:gridCol w="1230979">
                  <a:extLst>
                    <a:ext uri="{9D8B030D-6E8A-4147-A177-3AD203B41FA5}">
                      <a16:colId xmlns:a16="http://schemas.microsoft.com/office/drawing/2014/main" xmlns="" val="20002"/>
                    </a:ext>
                  </a:extLst>
                </a:gridCol>
                <a:gridCol w="984782">
                  <a:extLst>
                    <a:ext uri="{9D8B030D-6E8A-4147-A177-3AD203B41FA5}">
                      <a16:colId xmlns:a16="http://schemas.microsoft.com/office/drawing/2014/main" xmlns="" val="20003"/>
                    </a:ext>
                  </a:extLst>
                </a:gridCol>
              </a:tblGrid>
              <a:tr h="990110">
                <a:tc>
                  <a:txBody>
                    <a:bodyPr/>
                    <a:lstStyle/>
                    <a:p>
                      <a:pPr algn="ctr"/>
                      <a:r>
                        <a:rPr lang="ru-RU" sz="1400" dirty="0" smtClean="0"/>
                        <a:t>Цели </a:t>
                      </a:r>
                      <a:endParaRPr lang="ru-RU" sz="1400" dirty="0"/>
                    </a:p>
                  </a:txBody>
                  <a:tcPr/>
                </a:tc>
                <a:tc>
                  <a:txBody>
                    <a:bodyPr/>
                    <a:lstStyle/>
                    <a:p>
                      <a:pPr algn="ctr"/>
                      <a:r>
                        <a:rPr lang="ru-RU" sz="1400" dirty="0" smtClean="0"/>
                        <a:t>2024 </a:t>
                      </a:r>
                      <a:r>
                        <a:rPr lang="ru-RU" sz="1400" dirty="0"/>
                        <a:t>год </a:t>
                      </a:r>
                    </a:p>
                  </a:txBody>
                  <a:tcPr/>
                </a:tc>
                <a:tc>
                  <a:txBody>
                    <a:bodyPr/>
                    <a:lstStyle/>
                    <a:p>
                      <a:pPr algn="ctr"/>
                      <a:r>
                        <a:rPr lang="ru-RU" sz="1400" dirty="0" smtClean="0"/>
                        <a:t>2025 </a:t>
                      </a:r>
                      <a:r>
                        <a:rPr lang="ru-RU" sz="1400" dirty="0"/>
                        <a:t>год </a:t>
                      </a:r>
                    </a:p>
                  </a:txBody>
                  <a:tcPr/>
                </a:tc>
                <a:tc>
                  <a:txBody>
                    <a:bodyPr/>
                    <a:lstStyle/>
                    <a:p>
                      <a:pPr algn="ctr"/>
                      <a:r>
                        <a:rPr lang="ru-RU" sz="1400" dirty="0" smtClean="0"/>
                        <a:t>2026 </a:t>
                      </a:r>
                      <a:r>
                        <a:rPr lang="ru-RU" sz="1400" dirty="0"/>
                        <a:t>год</a:t>
                      </a:r>
                    </a:p>
                  </a:txBody>
                  <a:tcPr/>
                </a:tc>
                <a:extLst>
                  <a:ext uri="{0D108BD9-81ED-4DB2-BD59-A6C34878D82A}">
                    <a16:rowId xmlns:a16="http://schemas.microsoft.com/office/drawing/2014/main" xmlns="" val="10000"/>
                  </a:ext>
                </a:extLst>
              </a:tr>
              <a:tr h="412546">
                <a:tc>
                  <a:txBody>
                    <a:bodyPr/>
                    <a:lstStyle/>
                    <a:p>
                      <a:r>
                        <a:rPr lang="ru-RU" sz="1100" dirty="0" smtClean="0"/>
                        <a:t>Приобретение жилых помещений для предоставления по договорам социального найма малоимущим гражданам</a:t>
                      </a:r>
                      <a:r>
                        <a:rPr lang="ru-RU" sz="1100" baseline="0" dirty="0" smtClean="0"/>
                        <a:t> (семьи)</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p>
                    <a:p>
                      <a:endParaRPr lang="ru-RU" sz="1200" dirty="0"/>
                    </a:p>
                  </a:txBody>
                  <a:tcPr/>
                </a:tc>
                <a:extLst>
                  <a:ext uri="{0D108BD9-81ED-4DB2-BD59-A6C34878D82A}">
                    <a16:rowId xmlns:a16="http://schemas.microsoft.com/office/drawing/2014/main" xmlns="" val="10001"/>
                  </a:ext>
                </a:extLst>
              </a:tr>
              <a:tr h="495055">
                <a:tc>
                  <a:txBody>
                    <a:bodyPr/>
                    <a:lstStyle/>
                    <a:p>
                      <a:r>
                        <a:rPr lang="ru-RU" sz="1100" dirty="0" smtClean="0"/>
                        <a:t>Доля малоимущих граждан (семей), улучшивших жилищные условия (%)</a:t>
                      </a:r>
                      <a:endParaRPr lang="ru-RU" sz="1100" dirty="0"/>
                    </a:p>
                  </a:txBody>
                  <a:tcPr/>
                </a:tc>
                <a:tc>
                  <a:txBody>
                    <a:bodyPr/>
                    <a:lstStyle/>
                    <a:p>
                      <a:r>
                        <a:rPr lang="ru-RU" sz="1200" dirty="0" smtClean="0"/>
                        <a:t>17</a:t>
                      </a:r>
                      <a:endParaRPr lang="ru-RU" sz="1200" dirty="0"/>
                    </a:p>
                  </a:txBody>
                  <a:tcPr/>
                </a:tc>
                <a:tc>
                  <a:txBody>
                    <a:bodyPr/>
                    <a:lstStyle/>
                    <a:p>
                      <a:r>
                        <a:rPr lang="ru-RU" sz="1200" dirty="0" smtClean="0"/>
                        <a:t>16</a:t>
                      </a:r>
                      <a:endParaRPr lang="ru-RU" sz="1200" dirty="0"/>
                    </a:p>
                  </a:txBody>
                  <a:tcPr/>
                </a:tc>
                <a:tc>
                  <a:txBody>
                    <a:bodyPr/>
                    <a:lstStyle/>
                    <a:p>
                      <a:r>
                        <a:rPr lang="ru-RU" sz="1200" dirty="0" smtClean="0"/>
                        <a:t>15</a:t>
                      </a:r>
                      <a:endParaRPr lang="ru-RU" sz="1200" dirty="0"/>
                    </a:p>
                  </a:txBody>
                  <a:tcPr/>
                </a:tc>
                <a:extLst>
                  <a:ext uri="{0D108BD9-81ED-4DB2-BD59-A6C34878D82A}">
                    <a16:rowId xmlns:a16="http://schemas.microsoft.com/office/drawing/2014/main" xmlns="" val="10002"/>
                  </a:ext>
                </a:extLst>
              </a:tr>
              <a:tr h="577564">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71886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normAutofit/>
          </a:bodyPr>
          <a:lstStyle/>
          <a:p>
            <a:pPr algn="ctr"/>
            <a:r>
              <a:rPr lang="ru-RU" sz="1200" dirty="0"/>
              <a:t>Перечень муниципальных программ МО «Тахтамукайский район» на </a:t>
            </a:r>
            <a:r>
              <a:rPr lang="ru-RU" sz="1200" dirty="0" smtClean="0"/>
              <a:t>2024 </a:t>
            </a:r>
            <a:r>
              <a:rPr lang="ru-RU" sz="1200" dirty="0"/>
              <a:t>г. (</a:t>
            </a:r>
            <a:r>
              <a:rPr lang="ru-RU" sz="1200" dirty="0" err="1"/>
              <a:t>тыс.руб</a:t>
            </a:r>
            <a:r>
              <a:rPr lang="ru-RU" sz="1200" dirty="0"/>
              <a:t>.)</a:t>
            </a:r>
          </a:p>
        </p:txBody>
      </p:sp>
      <p:graphicFrame>
        <p:nvGraphicFramePr>
          <p:cNvPr id="3" name="Таблица 2"/>
          <p:cNvGraphicFramePr>
            <a:graphicFrameLocks noGrp="1"/>
          </p:cNvGraphicFramePr>
          <p:nvPr>
            <p:extLst>
              <p:ext uri="{D42A27DB-BD31-4B8C-83A1-F6EECF244321}">
                <p14:modId xmlns:p14="http://schemas.microsoft.com/office/powerpoint/2010/main" val="2305665476"/>
              </p:ext>
            </p:extLst>
          </p:nvPr>
        </p:nvGraphicFramePr>
        <p:xfrm>
          <a:off x="395536" y="620688"/>
          <a:ext cx="8424936" cy="4981168"/>
        </p:xfrm>
        <a:graphic>
          <a:graphicData uri="http://schemas.openxmlformats.org/drawingml/2006/table">
            <a:tbl>
              <a:tblPr firstRow="1" bandRow="1">
                <a:tableStyleId>{5C22544A-7EE6-4342-B048-85BDC9FD1C3A}</a:tableStyleId>
              </a:tblPr>
              <a:tblGrid>
                <a:gridCol w="432048">
                  <a:extLst>
                    <a:ext uri="{9D8B030D-6E8A-4147-A177-3AD203B41FA5}">
                      <a16:colId xmlns="" xmlns:a16="http://schemas.microsoft.com/office/drawing/2014/main" val="20000"/>
                    </a:ext>
                  </a:extLst>
                </a:gridCol>
                <a:gridCol w="6768752">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tblGrid>
              <a:tr h="360040">
                <a:tc>
                  <a:txBody>
                    <a:bodyPr/>
                    <a:lstStyle/>
                    <a:p>
                      <a:r>
                        <a:rPr lang="ru-RU" sz="1200" dirty="0"/>
                        <a:t>№</a:t>
                      </a:r>
                    </a:p>
                  </a:txBody>
                  <a:tcPr/>
                </a:tc>
                <a:tc>
                  <a:txBody>
                    <a:bodyPr/>
                    <a:lstStyle/>
                    <a:p>
                      <a:r>
                        <a:rPr lang="ru-RU" sz="1200" dirty="0"/>
                        <a:t>Наименование программы</a:t>
                      </a:r>
                    </a:p>
                  </a:txBody>
                  <a:tcPr/>
                </a:tc>
                <a:tc>
                  <a:txBody>
                    <a:bodyPr/>
                    <a:lstStyle/>
                    <a:p>
                      <a:r>
                        <a:rPr lang="ru-RU" sz="1200" dirty="0"/>
                        <a:t>Сумма</a:t>
                      </a:r>
                    </a:p>
                  </a:txBody>
                  <a:tcPr/>
                </a:tc>
                <a:extLst>
                  <a:ext uri="{0D108BD9-81ED-4DB2-BD59-A6C34878D82A}">
                    <a16:rowId xmlns="" xmlns:a16="http://schemas.microsoft.com/office/drawing/2014/main" val="10000"/>
                  </a:ext>
                </a:extLst>
              </a:tr>
              <a:tr h="360040">
                <a:tc>
                  <a:txBody>
                    <a:bodyPr/>
                    <a:lstStyle/>
                    <a:p>
                      <a:r>
                        <a:rPr lang="ru-RU" sz="1200" i="1" dirty="0"/>
                        <a:t>1</a:t>
                      </a:r>
                    </a:p>
                  </a:txBody>
                  <a:tcPr/>
                </a:tc>
                <a:tc>
                  <a:txBody>
                    <a:bodyPr/>
                    <a:lstStyle/>
                    <a:p>
                      <a:r>
                        <a:rPr lang="ru-RU" sz="1200" i="1" dirty="0"/>
                        <a:t>МП МО «Тахтамукайский район» «Обеспечение деятельности учреждений физической культуры</a:t>
                      </a:r>
                      <a:r>
                        <a:rPr lang="ru-RU" sz="1200" i="1" baseline="0" dirty="0"/>
                        <a:t> и спорта» на </a:t>
                      </a:r>
                      <a:r>
                        <a:rPr lang="ru-RU" sz="1200" i="1" baseline="0" dirty="0" smtClean="0"/>
                        <a:t>2023-2028 </a:t>
                      </a:r>
                      <a:r>
                        <a:rPr lang="ru-RU" sz="1200" i="1" baseline="0" dirty="0"/>
                        <a:t>гг.»</a:t>
                      </a:r>
                      <a:endParaRPr lang="ru-RU" sz="1200" i="1" dirty="0"/>
                    </a:p>
                  </a:txBody>
                  <a:tcPr/>
                </a:tc>
                <a:tc>
                  <a:txBody>
                    <a:bodyPr/>
                    <a:lstStyle/>
                    <a:p>
                      <a:r>
                        <a:rPr lang="ru-RU" sz="1200" i="1" dirty="0" smtClean="0"/>
                        <a:t>268 363,0</a:t>
                      </a:r>
                      <a:endParaRPr lang="ru-RU" sz="1200" i="1" dirty="0"/>
                    </a:p>
                  </a:txBody>
                  <a:tcPr/>
                </a:tc>
                <a:extLst>
                  <a:ext uri="{0D108BD9-81ED-4DB2-BD59-A6C34878D82A}">
                    <a16:rowId xmlns="" xmlns:a16="http://schemas.microsoft.com/office/drawing/2014/main" val="10002"/>
                  </a:ext>
                </a:extLst>
              </a:tr>
              <a:tr h="343272">
                <a:tc>
                  <a:txBody>
                    <a:bodyPr/>
                    <a:lstStyle/>
                    <a:p>
                      <a:r>
                        <a:rPr lang="ru-RU" sz="1200" i="1" dirty="0"/>
                        <a:t>2</a:t>
                      </a:r>
                    </a:p>
                  </a:txBody>
                  <a:tcPr/>
                </a:tc>
                <a:tc>
                  <a:txBody>
                    <a:bodyPr/>
                    <a:lstStyle/>
                    <a:p>
                      <a:r>
                        <a:rPr lang="ru-RU" sz="1200" i="1" dirty="0"/>
                        <a:t>МП</a:t>
                      </a:r>
                      <a:r>
                        <a:rPr lang="ru-RU" sz="1200" i="1" baseline="0" dirty="0"/>
                        <a:t> «Обеспечение деятельности учреждений культуры на </a:t>
                      </a:r>
                      <a:r>
                        <a:rPr lang="ru-RU" sz="1200" i="1" baseline="0" dirty="0" smtClean="0"/>
                        <a:t>2023-2028 </a:t>
                      </a:r>
                      <a:r>
                        <a:rPr lang="ru-RU" sz="1200" i="1" baseline="0" dirty="0"/>
                        <a:t>гг.»</a:t>
                      </a:r>
                      <a:endParaRPr lang="ru-RU" sz="1200" i="1" dirty="0"/>
                    </a:p>
                  </a:txBody>
                  <a:tcPr/>
                </a:tc>
                <a:tc>
                  <a:txBody>
                    <a:bodyPr/>
                    <a:lstStyle/>
                    <a:p>
                      <a:r>
                        <a:rPr lang="ru-RU" sz="1200" i="1" baseline="0" dirty="0" smtClean="0"/>
                        <a:t>168 055</a:t>
                      </a:r>
                      <a:r>
                        <a:rPr lang="ru-RU" sz="1200" i="1" dirty="0" smtClean="0"/>
                        <a:t>,0</a:t>
                      </a:r>
                      <a:endParaRPr lang="ru-RU" sz="1200" i="1" dirty="0"/>
                    </a:p>
                  </a:txBody>
                  <a:tcPr/>
                </a:tc>
                <a:extLst>
                  <a:ext uri="{0D108BD9-81ED-4DB2-BD59-A6C34878D82A}">
                    <a16:rowId xmlns="" xmlns:a16="http://schemas.microsoft.com/office/drawing/2014/main" val="10004"/>
                  </a:ext>
                </a:extLst>
              </a:tr>
              <a:tr h="343272">
                <a:tc>
                  <a:txBody>
                    <a:bodyPr/>
                    <a:lstStyle/>
                    <a:p>
                      <a:r>
                        <a:rPr lang="ru-RU" sz="1200" i="1" dirty="0"/>
                        <a:t>3</a:t>
                      </a:r>
                    </a:p>
                  </a:txBody>
                  <a:tcPr/>
                </a:tc>
                <a:tc>
                  <a:txBody>
                    <a:bodyPr/>
                    <a:lstStyle/>
                    <a:p>
                      <a:r>
                        <a:rPr lang="ru-RU" sz="1200" i="1" dirty="0"/>
                        <a:t>МП</a:t>
                      </a:r>
                      <a:r>
                        <a:rPr lang="ru-RU" sz="1200" i="1" baseline="0" dirty="0"/>
                        <a:t> «Развитие малого и среднего предпринимательства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smtClean="0"/>
                        <a:t>300,0</a:t>
                      </a:r>
                      <a:endParaRPr lang="ru-RU" sz="1200" i="1" dirty="0"/>
                    </a:p>
                  </a:txBody>
                  <a:tcPr/>
                </a:tc>
                <a:extLst>
                  <a:ext uri="{0D108BD9-81ED-4DB2-BD59-A6C34878D82A}">
                    <a16:rowId xmlns="" xmlns:a16="http://schemas.microsoft.com/office/drawing/2014/main" val="10006"/>
                  </a:ext>
                </a:extLst>
              </a:tr>
              <a:tr h="360040">
                <a:tc>
                  <a:txBody>
                    <a:bodyPr/>
                    <a:lstStyle/>
                    <a:p>
                      <a:r>
                        <a:rPr lang="ru-RU" sz="1200" i="1" dirty="0"/>
                        <a:t>4</a:t>
                      </a:r>
                    </a:p>
                  </a:txBody>
                  <a:tcPr/>
                </a:tc>
                <a:tc>
                  <a:txBody>
                    <a:bodyPr/>
                    <a:lstStyle/>
                    <a:p>
                      <a:pPr algn="l"/>
                      <a:r>
                        <a:rPr lang="ru-RU" sz="1200" i="1" dirty="0"/>
                        <a:t>МП «Градостроительное развитие и формирование земельных участков» на </a:t>
                      </a:r>
                      <a:r>
                        <a:rPr lang="ru-RU" sz="1200" i="1" dirty="0" smtClean="0"/>
                        <a:t>2023-2028 </a:t>
                      </a:r>
                      <a:r>
                        <a:rPr lang="ru-RU" sz="1200" i="1" dirty="0"/>
                        <a:t>гг.</a:t>
                      </a:r>
                    </a:p>
                  </a:txBody>
                  <a:tcPr/>
                </a:tc>
                <a:tc>
                  <a:txBody>
                    <a:bodyPr/>
                    <a:lstStyle/>
                    <a:p>
                      <a:r>
                        <a:rPr lang="ru-RU" sz="1200" i="1" dirty="0" smtClean="0"/>
                        <a:t>2 000,0</a:t>
                      </a:r>
                      <a:endParaRPr lang="ru-RU" sz="1200" b="0" i="1" dirty="0"/>
                    </a:p>
                  </a:txBody>
                  <a:tcPr/>
                </a:tc>
                <a:extLst>
                  <a:ext uri="{0D108BD9-81ED-4DB2-BD59-A6C34878D82A}">
                    <a16:rowId xmlns="" xmlns:a16="http://schemas.microsoft.com/office/drawing/2014/main" val="10007"/>
                  </a:ext>
                </a:extLst>
              </a:tr>
              <a:tr h="345936">
                <a:tc>
                  <a:txBody>
                    <a:bodyPr/>
                    <a:lstStyle/>
                    <a:p>
                      <a:r>
                        <a:rPr lang="ru-RU" sz="1200" i="1" dirty="0"/>
                        <a:t>5</a:t>
                      </a:r>
                    </a:p>
                  </a:txBody>
                  <a:tcPr/>
                </a:tc>
                <a:tc>
                  <a:txBody>
                    <a:bodyPr/>
                    <a:lstStyle/>
                    <a:p>
                      <a:r>
                        <a:rPr lang="ru-RU" sz="1200" i="1" dirty="0" smtClean="0"/>
                        <a:t>МП</a:t>
                      </a:r>
                      <a:r>
                        <a:rPr lang="ru-RU" sz="1200" i="1" baseline="0" dirty="0" smtClean="0"/>
                        <a:t> </a:t>
                      </a:r>
                      <a:r>
                        <a:rPr lang="ru-RU" sz="1200" i="1" baseline="0" dirty="0"/>
                        <a:t>«Профилактика правонарушений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900,0</a:t>
                      </a:r>
                    </a:p>
                  </a:txBody>
                  <a:tcPr/>
                </a:tc>
                <a:extLst>
                  <a:ext uri="{0D108BD9-81ED-4DB2-BD59-A6C34878D82A}">
                    <a16:rowId xmlns="" xmlns:a16="http://schemas.microsoft.com/office/drawing/2014/main" val="10009"/>
                  </a:ext>
                </a:extLst>
              </a:tr>
              <a:tr h="525780">
                <a:tc>
                  <a:txBody>
                    <a:bodyPr/>
                    <a:lstStyle/>
                    <a:p>
                      <a:r>
                        <a:rPr lang="ru-RU" sz="1200" i="1" dirty="0"/>
                        <a:t>6</a:t>
                      </a:r>
                    </a:p>
                  </a:txBody>
                  <a:tcPr/>
                </a:tc>
                <a:tc>
                  <a:txBody>
                    <a:bodyPr/>
                    <a:lstStyle/>
                    <a:p>
                      <a:r>
                        <a:rPr lang="ru-RU" sz="1200" i="1" dirty="0" smtClean="0"/>
                        <a:t>МП </a:t>
                      </a:r>
                      <a:r>
                        <a:rPr lang="ru-RU" sz="1200" i="1" dirty="0"/>
                        <a:t>«Основные</a:t>
                      </a:r>
                      <a:r>
                        <a:rPr lang="ru-RU" sz="1200" i="1" baseline="0" dirty="0"/>
                        <a:t> мероприятия по противодействию проявлений терроризма и экстремизма на территории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smtClean="0"/>
                        <a:t>2 203,0</a:t>
                      </a:r>
                      <a:endParaRPr lang="ru-RU" sz="1200" i="1" dirty="0"/>
                    </a:p>
                  </a:txBody>
                  <a:tcPr/>
                </a:tc>
                <a:extLst>
                  <a:ext uri="{0D108BD9-81ED-4DB2-BD59-A6C34878D82A}">
                    <a16:rowId xmlns="" xmlns:a16="http://schemas.microsoft.com/office/drawing/2014/main" val="10010"/>
                  </a:ext>
                </a:extLst>
              </a:tr>
              <a:tr h="525780">
                <a:tc>
                  <a:txBody>
                    <a:bodyPr/>
                    <a:lstStyle/>
                    <a:p>
                      <a:r>
                        <a:rPr lang="ru-RU" sz="1200" i="1" dirty="0"/>
                        <a:t>7</a:t>
                      </a:r>
                    </a:p>
                  </a:txBody>
                  <a:tcPr/>
                </a:tc>
                <a:tc>
                  <a:txBody>
                    <a:bodyPr/>
                    <a:lstStyle/>
                    <a:p>
                      <a:r>
                        <a:rPr lang="ru-RU" sz="1200" i="1" dirty="0" smtClean="0"/>
                        <a:t>МП </a:t>
                      </a:r>
                      <a:r>
                        <a:rPr lang="ru-RU" sz="1200" i="1" dirty="0"/>
                        <a:t>«Комплексные меры противодействия злоупотреблению наркотиками и их незаконному обороту на территории </a:t>
                      </a:r>
                      <a:r>
                        <a:rPr lang="ru-RU" sz="1200" i="1" dirty="0" err="1"/>
                        <a:t>Тахтамукайского</a:t>
                      </a:r>
                      <a:r>
                        <a:rPr lang="ru-RU" sz="1200" i="1" dirty="0"/>
                        <a:t> района» на </a:t>
                      </a:r>
                      <a:r>
                        <a:rPr lang="ru-RU" sz="1200" i="1" dirty="0" smtClean="0"/>
                        <a:t>2023-2028 </a:t>
                      </a:r>
                      <a:r>
                        <a:rPr lang="ru-RU" sz="1200" i="1" dirty="0"/>
                        <a:t>гг.</a:t>
                      </a:r>
                    </a:p>
                  </a:txBody>
                  <a:tcPr/>
                </a:tc>
                <a:tc>
                  <a:txBody>
                    <a:bodyPr/>
                    <a:lstStyle/>
                    <a:p>
                      <a:r>
                        <a:rPr lang="ru-RU" sz="1200" i="1" dirty="0" smtClean="0"/>
                        <a:t>150,0</a:t>
                      </a:r>
                      <a:endParaRPr lang="ru-RU" sz="1200" i="1" dirty="0"/>
                    </a:p>
                  </a:txBody>
                  <a:tcPr/>
                </a:tc>
                <a:extLst>
                  <a:ext uri="{0D108BD9-81ED-4DB2-BD59-A6C34878D82A}">
                    <a16:rowId xmlns="" xmlns:a16="http://schemas.microsoft.com/office/drawing/2014/main" val="10011"/>
                  </a:ext>
                </a:extLst>
              </a:tr>
              <a:tr h="316592">
                <a:tc>
                  <a:txBody>
                    <a:bodyPr/>
                    <a:lstStyle/>
                    <a:p>
                      <a:r>
                        <a:rPr lang="ru-RU" sz="1200" i="1" dirty="0"/>
                        <a:t>8</a:t>
                      </a:r>
                    </a:p>
                  </a:txBody>
                  <a:tcPr/>
                </a:tc>
                <a:tc>
                  <a:txBody>
                    <a:bodyPr/>
                    <a:lstStyle/>
                    <a:p>
                      <a:r>
                        <a:rPr lang="ru-RU" sz="1200" i="1" dirty="0" smtClean="0"/>
                        <a:t>МП</a:t>
                      </a:r>
                      <a:r>
                        <a:rPr lang="ru-RU" sz="1200" i="1" baseline="0" dirty="0" smtClean="0"/>
                        <a:t> </a:t>
                      </a:r>
                      <a:r>
                        <a:rPr lang="ru-RU" sz="1200" i="1" baseline="0" dirty="0"/>
                        <a:t>«Обеспечение безопасности дорожного движения в МО «Тахтамукайский район» на </a:t>
                      </a:r>
                      <a:r>
                        <a:rPr lang="ru-RU" sz="1200" i="1" baseline="0" dirty="0" smtClean="0"/>
                        <a:t>2023-2028 </a:t>
                      </a:r>
                      <a:r>
                        <a:rPr lang="ru-RU" sz="1200" i="1" baseline="0" dirty="0"/>
                        <a:t>гг.»</a:t>
                      </a:r>
                      <a:endParaRPr lang="ru-RU" sz="1200" i="1" dirty="0"/>
                    </a:p>
                  </a:txBody>
                  <a:tcPr/>
                </a:tc>
                <a:tc>
                  <a:txBody>
                    <a:bodyPr/>
                    <a:lstStyle/>
                    <a:p>
                      <a:r>
                        <a:rPr lang="ru-RU" sz="1200" i="1" dirty="0"/>
                        <a:t>2</a:t>
                      </a:r>
                      <a:r>
                        <a:rPr lang="ru-RU" sz="1200" i="1" dirty="0" smtClean="0"/>
                        <a:t>10,0</a:t>
                      </a:r>
                      <a:endParaRPr lang="ru-RU" sz="1200" i="1" dirty="0"/>
                    </a:p>
                  </a:txBody>
                  <a:tcPr/>
                </a:tc>
                <a:extLst>
                  <a:ext uri="{0D108BD9-81ED-4DB2-BD59-A6C34878D82A}">
                    <a16:rowId xmlns="" xmlns:a16="http://schemas.microsoft.com/office/drawing/2014/main" val="10012"/>
                  </a:ext>
                </a:extLst>
              </a:tr>
              <a:tr h="525780">
                <a:tc>
                  <a:txBody>
                    <a:bodyPr/>
                    <a:lstStyle/>
                    <a:p>
                      <a:r>
                        <a:rPr lang="ru-RU" sz="1200" i="1" dirty="0"/>
                        <a:t>9</a:t>
                      </a:r>
                    </a:p>
                  </a:txBody>
                  <a:tcPr/>
                </a:tc>
                <a:tc>
                  <a:txBody>
                    <a:bodyPr/>
                    <a:lstStyle/>
                    <a:p>
                      <a:r>
                        <a:rPr lang="ru-RU" sz="1200" i="1" dirty="0" smtClean="0"/>
                        <a:t>МП </a:t>
                      </a:r>
                      <a:r>
                        <a:rPr lang="ru-RU" sz="1200" i="1" dirty="0"/>
                        <a:t>«Санитарное и экологическое благополучие МО «Тахтамукайский район» на </a:t>
                      </a:r>
                      <a:r>
                        <a:rPr lang="ru-RU" sz="1200" i="1" dirty="0" smtClean="0"/>
                        <a:t>2023-2028 </a:t>
                      </a:r>
                      <a:r>
                        <a:rPr lang="ru-RU" sz="1200" i="1" dirty="0"/>
                        <a:t>гг.»</a:t>
                      </a:r>
                    </a:p>
                  </a:txBody>
                  <a:tcPr/>
                </a:tc>
                <a:tc>
                  <a:txBody>
                    <a:bodyPr/>
                    <a:lstStyle/>
                    <a:p>
                      <a:r>
                        <a:rPr lang="ru-RU" sz="1200" i="1" dirty="0" smtClean="0"/>
                        <a:t>425,0</a:t>
                      </a:r>
                      <a:endParaRPr lang="ru-RU" sz="1200" i="1" dirty="0"/>
                    </a:p>
                  </a:txBody>
                  <a:tcPr/>
                </a:tc>
                <a:extLst>
                  <a:ext uri="{0D108BD9-81ED-4DB2-BD59-A6C34878D82A}">
                    <a16:rowId xmlns="" xmlns:a16="http://schemas.microsoft.com/office/drawing/2014/main" val="10013"/>
                  </a:ext>
                </a:extLst>
              </a:tr>
              <a:tr h="525780">
                <a:tc>
                  <a:txBody>
                    <a:bodyPr/>
                    <a:lstStyle/>
                    <a:p>
                      <a:r>
                        <a:rPr lang="ru-RU" sz="1200" i="1" dirty="0"/>
                        <a:t>10</a:t>
                      </a:r>
                    </a:p>
                  </a:txBody>
                  <a:tcPr/>
                </a:tc>
                <a:tc>
                  <a:txBody>
                    <a:bodyPr/>
                    <a:lstStyle/>
                    <a:p>
                      <a:r>
                        <a:rPr lang="ru-RU" sz="1200" i="1" dirty="0" smtClean="0"/>
                        <a:t>МП </a:t>
                      </a:r>
                      <a:r>
                        <a:rPr lang="ru-RU" sz="1200" i="1" dirty="0"/>
                        <a:t>«Профилактика безнадзорности и правонарушений среди несовершеннолетних на </a:t>
                      </a:r>
                      <a:r>
                        <a:rPr lang="ru-RU" sz="1200" i="1" dirty="0" smtClean="0"/>
                        <a:t>2023-2028 </a:t>
                      </a:r>
                      <a:r>
                        <a:rPr lang="ru-RU" sz="1200" i="1" dirty="0"/>
                        <a:t>гг.»</a:t>
                      </a:r>
                    </a:p>
                  </a:txBody>
                  <a:tcPr/>
                </a:tc>
                <a:tc>
                  <a:txBody>
                    <a:bodyPr/>
                    <a:lstStyle/>
                    <a:p>
                      <a:r>
                        <a:rPr lang="ru-RU" sz="1200" i="1" dirty="0"/>
                        <a:t>200,0</a:t>
                      </a:r>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599642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45886680"/>
              </p:ext>
            </p:extLst>
          </p:nvPr>
        </p:nvGraphicFramePr>
        <p:xfrm>
          <a:off x="107504" y="404664"/>
          <a:ext cx="8712968" cy="6074853"/>
        </p:xfrm>
        <a:graphic>
          <a:graphicData uri="http://schemas.openxmlformats.org/drawingml/2006/table">
            <a:tbl>
              <a:tblPr>
                <a:tableStyleId>{5C22544A-7EE6-4342-B048-85BDC9FD1C3A}</a:tableStyleId>
              </a:tblPr>
              <a:tblGrid>
                <a:gridCol w="504056">
                  <a:extLst>
                    <a:ext uri="{9D8B030D-6E8A-4147-A177-3AD203B41FA5}">
                      <a16:colId xmlns="" xmlns:a16="http://schemas.microsoft.com/office/drawing/2014/main" val="20000"/>
                    </a:ext>
                  </a:extLst>
                </a:gridCol>
                <a:gridCol w="7128792">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11</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«Энергосбережение и </a:t>
                      </a:r>
                      <a:r>
                        <a:rPr kumimoji="0" lang="ru-RU" sz="1200" i="1" u="none" strike="noStrike" cap="none" normalizeH="0" baseline="0" dirty="0" err="1">
                          <a:ln>
                            <a:noFill/>
                          </a:ln>
                          <a:effectLst/>
                        </a:rPr>
                        <a:t>энергоэффективность</a:t>
                      </a:r>
                      <a:r>
                        <a:rPr kumimoji="0" lang="ru-RU" sz="1200" i="1" u="none" strike="noStrike" cap="none" normalizeH="0" baseline="0" dirty="0">
                          <a:ln>
                            <a:noFill/>
                          </a:ln>
                          <a:effectLst/>
                        </a:rPr>
                        <a:t> на объектах социальной сферы МО «Тахтамукайский район» РА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1 020,0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0"/>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«Гармонизация межнациональных отношений и развития национальных культур на территории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100,0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1"/>
                  </a:ext>
                </a:extLst>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13</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социально-значимых объектов жизнеобеспечения резервными источниками энергосбережения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2 291,0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2"/>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14</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«Управление муниципальными финансами и муниципальным долгом»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65 205,0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3"/>
                  </a:ext>
                </a:extLst>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«Улучшение демографической ситуации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800,0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04"/>
                  </a:ext>
                </a:extLst>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solidFill>
                            <a:schemeClr val="bg1"/>
                          </a:solidFill>
                          <a:effectLst/>
                        </a:rPr>
                        <a:t>16</a:t>
                      </a:r>
                      <a:endParaRPr kumimoji="0" lang="ru-RU" sz="1200" b="0" i="1" u="none" strike="noStrike" cap="none" normalizeH="0" baseline="0" dirty="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bg1"/>
                          </a:solidFill>
                          <a:effectLst/>
                        </a:rPr>
                        <a:t>МП </a:t>
                      </a:r>
                      <a:r>
                        <a:rPr kumimoji="0" lang="ru-RU" sz="1200" i="1" u="none" strike="noStrike" cap="none" normalizeH="0" baseline="0" dirty="0">
                          <a:ln>
                            <a:noFill/>
                          </a:ln>
                          <a:solidFill>
                            <a:schemeClr val="bg1"/>
                          </a:solidFill>
                          <a:effectLst/>
                        </a:rPr>
                        <a:t>«Комплексное развитие сельских территорий МО «Тахтамукайский район» на </a:t>
                      </a:r>
                      <a:r>
                        <a:rPr kumimoji="0" lang="ru-RU" sz="1200" i="1" u="none" strike="noStrike" cap="none" normalizeH="0" baseline="0" dirty="0" smtClean="0">
                          <a:ln>
                            <a:noFill/>
                          </a:ln>
                          <a:solidFill>
                            <a:schemeClr val="bg1"/>
                          </a:solidFill>
                          <a:effectLst/>
                        </a:rPr>
                        <a:t>2023-2028 </a:t>
                      </a:r>
                      <a:r>
                        <a:rPr kumimoji="0" lang="ru-RU" sz="1200" i="1" u="none" strike="noStrike" cap="none" normalizeH="0" baseline="0" dirty="0">
                          <a:ln>
                            <a:noFill/>
                          </a:ln>
                          <a:solidFill>
                            <a:schemeClr val="bg1"/>
                          </a:solidFill>
                          <a:effectLst/>
                        </a:rPr>
                        <a:t>гг.»</a:t>
                      </a:r>
                      <a:endParaRPr kumimoji="0" lang="ru-RU" sz="1200" b="0" i="1" u="none" strike="noStrike" cap="none" normalizeH="0" baseline="0" dirty="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bg1"/>
                          </a:solidFill>
                          <a:effectLst/>
                          <a:latin typeface="+mn-lt"/>
                          <a:cs typeface="+mn-cs"/>
                        </a:rPr>
                        <a:t>50,00</a:t>
                      </a:r>
                      <a:endParaRPr kumimoji="0" lang="ru-RU" sz="1200" b="0" i="1" u="none" strike="noStrike" cap="none" normalizeH="0" baseline="0" dirty="0">
                        <a:ln>
                          <a:noFill/>
                        </a:ln>
                        <a:solidFill>
                          <a:schemeClr val="bg1"/>
                        </a:solidFill>
                        <a:effectLst/>
                        <a:latin typeface="Calibri" pitchFamily="34" charset="0"/>
                        <a:cs typeface="Arial" charset="0"/>
                      </a:endParaRPr>
                    </a:p>
                  </a:txBody>
                  <a:tcPr horzOverflow="overflow"/>
                </a:tc>
                <a:extLst>
                  <a:ext uri="{0D108BD9-81ED-4DB2-BD59-A6C34878D82A}">
                    <a16:rowId xmlns="" xmlns:a16="http://schemas.microsoft.com/office/drawing/2014/main" val="10006"/>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17</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«Обеспечение жильем молодых семей на территории  сельских поселений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17 585,0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7"/>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18</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«Молодежная политика в МО «Тахтамукайский район»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500,0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09"/>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latin typeface="+mn-lt"/>
                        </a:rPr>
                        <a:t>19</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a:ln>
                            <a:noFill/>
                          </a:ln>
                          <a:solidFill>
                            <a:srgbClr val="000000"/>
                          </a:solidFill>
                          <a:effectLst/>
                          <a:latin typeface="+mn-lt"/>
                          <a:cs typeface="Arial" charset="0"/>
                        </a:rPr>
                        <a:t>МП «Развитие образования»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3 546 773,0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10"/>
                  </a:ext>
                </a:extLst>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МО «Тахтамукайский район» «Укрепление общественного здоровья в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21</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«Строительство, реконструкция и капитальный ремонт объектов социальной сферы, инженерной инфраструктуры, объектов благоустройства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500,0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92071373"/>
              </p:ext>
            </p:extLst>
          </p:nvPr>
        </p:nvGraphicFramePr>
        <p:xfrm>
          <a:off x="323528" y="188641"/>
          <a:ext cx="8291264" cy="5435273"/>
        </p:xfrm>
        <a:graphic>
          <a:graphicData uri="http://schemas.openxmlformats.org/drawingml/2006/table">
            <a:tbl>
              <a:tblPr>
                <a:tableStyleId>{5C22544A-7EE6-4342-B048-85BDC9FD1C3A}</a:tableStyleId>
              </a:tblPr>
              <a:tblGrid>
                <a:gridCol w="491257">
                  <a:extLst>
                    <a:ext uri="{9D8B030D-6E8A-4147-A177-3AD203B41FA5}">
                      <a16:colId xmlns="" xmlns:a16="http://schemas.microsoft.com/office/drawing/2014/main" val="20000"/>
                    </a:ext>
                  </a:extLst>
                </a:gridCol>
                <a:gridCol w="6637535">
                  <a:extLst>
                    <a:ext uri="{9D8B030D-6E8A-4147-A177-3AD203B41FA5}">
                      <a16:colId xmlns="" xmlns:a16="http://schemas.microsoft.com/office/drawing/2014/main" val="20001"/>
                    </a:ext>
                  </a:extLst>
                </a:gridCol>
                <a:gridCol w="1162472">
                  <a:extLst>
                    <a:ext uri="{9D8B030D-6E8A-4147-A177-3AD203B41FA5}">
                      <a16:colId xmlns="" xmlns:a16="http://schemas.microsoft.com/office/drawing/2014/main" val="20002"/>
                    </a:ext>
                  </a:extLst>
                </a:gridCol>
              </a:tblGrid>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22</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a:ln>
                            <a:noFill/>
                          </a:ln>
                          <a:effectLst/>
                        </a:rPr>
                        <a:t>МП «Формирование современной городской среды  в МО «</a:t>
                      </a:r>
                      <a:r>
                        <a:rPr kumimoji="0" lang="ru-RU" sz="1200" i="1" u="none" strike="noStrike" cap="none" normalizeH="0" baseline="0" dirty="0" err="1">
                          <a:ln>
                            <a:noFill/>
                          </a:ln>
                          <a:effectLst/>
                        </a:rPr>
                        <a:t>Тахтамукайкий</a:t>
                      </a:r>
                      <a:r>
                        <a:rPr kumimoji="0" lang="ru-RU" sz="1200" i="1" u="none" strike="noStrike" cap="none" normalizeH="0" baseline="0" dirty="0">
                          <a:ln>
                            <a:noFill/>
                          </a:ln>
                          <a:effectLst/>
                        </a:rPr>
                        <a:t>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50,0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1"/>
                  </a:ext>
                </a:extLst>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23</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a:t>
                      </a:r>
                      <a:r>
                        <a:rPr kumimoji="0" lang="ru-RU" sz="1200" i="1" u="none" strike="noStrike" cap="none" normalizeH="0" baseline="0" dirty="0">
                          <a:ln>
                            <a:noFill/>
                          </a:ln>
                          <a:effectLst/>
                        </a:rPr>
                        <a:t>«Поддержка и развитие печатного средства массовой информации МО «Тахтамукайский район» на </a:t>
                      </a:r>
                      <a:r>
                        <a:rPr kumimoji="0" lang="ru-RU" sz="1200" i="1" u="none" strike="noStrike" cap="none" normalizeH="0" baseline="0" dirty="0" smtClean="0">
                          <a:ln>
                            <a:noFill/>
                          </a:ln>
                          <a:effectLst/>
                        </a:rPr>
                        <a:t>2023-2028 </a:t>
                      </a:r>
                      <a:r>
                        <a:rPr kumimoji="0" lang="ru-RU" sz="1200" i="1" u="none" strike="noStrike" cap="none" normalizeH="0" baseline="0" dirty="0">
                          <a:ln>
                            <a:noFill/>
                          </a:ln>
                          <a:effectLst/>
                        </a:rPr>
                        <a:t>гг.»</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6 758,0</a:t>
                      </a:r>
                      <a:endParaRPr kumimoji="0" lang="ru-RU" sz="1200" b="0" i="1"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3"/>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24</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a:t>
                      </a:r>
                      <a:r>
                        <a:rPr kumimoji="0" lang="ru-RU" sz="1200" b="0" i="1" u="none" strike="noStrike" cap="none" normalizeH="0" baseline="0" dirty="0">
                          <a:ln>
                            <a:noFill/>
                          </a:ln>
                          <a:solidFill>
                            <a:srgbClr val="000000"/>
                          </a:solidFill>
                          <a:effectLst/>
                          <a:latin typeface="+mn-lt"/>
                          <a:cs typeface="Arial" charset="0"/>
                        </a:rPr>
                        <a:t>«Развитие телевидения на территории </a:t>
                      </a:r>
                      <a:r>
                        <a:rPr kumimoji="0" lang="ru-RU" sz="1200" b="0" i="1" u="none" strike="noStrike" cap="none" normalizeH="0" baseline="0" dirty="0" err="1">
                          <a:ln>
                            <a:noFill/>
                          </a:ln>
                          <a:solidFill>
                            <a:srgbClr val="000000"/>
                          </a:solidFill>
                          <a:effectLst/>
                          <a:latin typeface="+mn-lt"/>
                          <a:cs typeface="Arial" charset="0"/>
                        </a:rPr>
                        <a:t>Тахтамукайского</a:t>
                      </a:r>
                      <a:r>
                        <a:rPr kumimoji="0" lang="ru-RU" sz="1200" b="0" i="1" u="none" strike="noStrike" cap="none" normalizeH="0" baseline="0" dirty="0">
                          <a:ln>
                            <a:noFill/>
                          </a:ln>
                          <a:solidFill>
                            <a:srgbClr val="000000"/>
                          </a:solidFill>
                          <a:effectLst/>
                          <a:latin typeface="+mn-lt"/>
                          <a:cs typeface="Arial" charset="0"/>
                        </a:rPr>
                        <a:t> района» на </a:t>
                      </a:r>
                      <a:r>
                        <a:rPr kumimoji="0" lang="ru-RU" sz="1200" b="0" i="1" u="none" strike="noStrike" cap="none" normalizeH="0" baseline="0" dirty="0" smtClean="0">
                          <a:ln>
                            <a:noFill/>
                          </a:ln>
                          <a:solidFill>
                            <a:srgbClr val="000000"/>
                          </a:solidFill>
                          <a:effectLst/>
                          <a:latin typeface="+mn-lt"/>
                          <a:cs typeface="Arial" charset="0"/>
                        </a:rPr>
                        <a:t>2023-2028 </a:t>
                      </a:r>
                      <a:r>
                        <a:rPr kumimoji="0" lang="ru-RU" sz="1200" b="0" i="1" u="none" strike="noStrike" cap="none" normalizeH="0" baseline="0" dirty="0">
                          <a:ln>
                            <a:noFill/>
                          </a:ln>
                          <a:solidFill>
                            <a:srgbClr val="000000"/>
                          </a:solidFill>
                          <a:effectLst/>
                          <a:latin typeface="+mn-lt"/>
                          <a:cs typeface="Arial" charset="0"/>
                        </a:rPr>
                        <a:t>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17 857,0</a:t>
                      </a:r>
                      <a:endParaRPr kumimoji="0" lang="ru-RU" sz="1200" b="0" i="1" u="none" strike="noStrike" cap="none" normalizeH="0" baseline="0" dirty="0">
                        <a:ln>
                          <a:noFill/>
                        </a:ln>
                        <a:solidFill>
                          <a:srgbClr val="000000"/>
                        </a:solidFill>
                        <a:effectLst/>
                        <a:latin typeface="+mn-lt"/>
                        <a:cs typeface="Arial" charset="0"/>
                      </a:endParaRPr>
                    </a:p>
                  </a:txBody>
                  <a:tcPr horzOverflow="overflow"/>
                </a:tc>
                <a:extLst>
                  <a:ext uri="{0D108BD9-81ED-4DB2-BD59-A6C34878D82A}">
                    <a16:rowId xmlns="" xmlns:a16="http://schemas.microsoft.com/office/drawing/2014/main" val="10004"/>
                  </a:ext>
                </a:extLst>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25</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«Регулирование земельно-имущественных отношений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1 520,0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26</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«Поддержка социально-ориентированных некоммерческих организаций на территории МО «Тахтамукайский район» на 2023-2028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27</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МАП «Переселение граждан из аварийного жилищного фонда  на 2023-2027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60 507,0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28</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«О противодействии коррупции в МО «Тахтамукайский район» на 2024-2028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7 388,0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29</a:t>
                      </a:r>
                      <a:endParaRPr kumimoji="0" lang="ru-RU" sz="1200" b="0" i="1" u="none" strike="noStrike" cap="none" normalizeH="0" baseline="0" dirty="0">
                        <a:ln>
                          <a:noFill/>
                        </a:ln>
                        <a:solidFill>
                          <a:srgbClr val="000000"/>
                        </a:solidFill>
                        <a:effectLst/>
                        <a:latin typeface="+mj-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 Обеспечение малоимущих граждан жилыми помещениями по договорам социального найма на территории сельских поселений МО «Тахтамукайский район» на 2024-2028 гг.»</a:t>
                      </a:r>
                      <a:endParaRPr kumimoji="0" lang="ru-RU" sz="1200" b="0" i="1" u="none" strike="noStrike" cap="none" normalizeH="0" baseline="0" dirty="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7 900,0</a:t>
                      </a:r>
                      <a:endParaRPr kumimoji="0" lang="ru-RU" sz="1200" b="0" i="1" u="none" strike="noStrike" cap="none" normalizeH="0" baseline="0" dirty="0">
                        <a:ln>
                          <a:noFill/>
                        </a:ln>
                        <a:solidFill>
                          <a:srgbClr val="000000"/>
                        </a:solidFill>
                        <a:effectLst/>
                        <a:latin typeface="+mn-lt"/>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dk1"/>
                          </a:solidFill>
                          <a:effectLst/>
                          <a:latin typeface="+mn-lt"/>
                          <a:cs typeface="+mn-cs"/>
                        </a:rPr>
                        <a:t>ВСЕГО:</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4 179 940,0</a:t>
                      </a:r>
                      <a:endParaRPr kumimoji="0" lang="ru-RU" sz="1200" b="1" i="0" u="none" strike="noStrike" cap="none" normalizeH="0" baseline="0" dirty="0">
                        <a:ln>
                          <a:noFill/>
                        </a:ln>
                        <a:solidFill>
                          <a:srgbClr val="000000"/>
                        </a:solidFill>
                        <a:effectLst/>
                        <a:latin typeface="Calibri" pitchFamily="34" charset="0"/>
                        <a:cs typeface="Arial" charset="0"/>
                      </a:endParaRPr>
                    </a:p>
                  </a:txBody>
                  <a:tcPr horzOverflow="overflow"/>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58058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432048"/>
          </a:xfrm>
        </p:spPr>
        <p:txBody>
          <a:bodyPr>
            <a:normAutofit/>
          </a:bodyPr>
          <a:lstStyle/>
          <a:p>
            <a:pPr algn="ctr"/>
            <a:r>
              <a:rPr lang="ru-RU" sz="1600" dirty="0"/>
              <a:t>ОБЩЕСТВЕННО-ЗНАЧИМЫЕ ПРОЕКТЫ  </a:t>
            </a:r>
          </a:p>
        </p:txBody>
      </p:sp>
      <p:sp>
        <p:nvSpPr>
          <p:cNvPr id="3" name="Объект 2"/>
          <p:cNvSpPr>
            <a:spLocks noGrp="1"/>
          </p:cNvSpPr>
          <p:nvPr>
            <p:ph idx="1"/>
          </p:nvPr>
        </p:nvSpPr>
        <p:spPr>
          <a:xfrm>
            <a:off x="0" y="332656"/>
            <a:ext cx="8964488" cy="6048672"/>
          </a:xfrm>
        </p:spPr>
        <p:txBody>
          <a:bodyPr>
            <a:normAutofit/>
          </a:bodyPr>
          <a:lstStyle/>
          <a:p>
            <a:endParaRPr lang="ru-RU" sz="1400" dirty="0"/>
          </a:p>
          <a:p>
            <a:r>
              <a:rPr lang="ru-RU" sz="1200" dirty="0"/>
              <a:t>В целях достижения результатов регионального проекта «Современная школа», в рамках </a:t>
            </a:r>
            <a:r>
              <a:rPr lang="ru-RU" sz="1200" dirty="0" smtClean="0"/>
              <a:t>подпрограммы  «Модернизация образования и развития науки» государственной  </a:t>
            </a:r>
            <a:r>
              <a:rPr lang="ru-RU" sz="1200" dirty="0"/>
              <a:t>программы РА «Развитие  образования»  в </a:t>
            </a:r>
            <a:r>
              <a:rPr lang="ru-RU" sz="1200" dirty="0" smtClean="0"/>
              <a:t>2023 </a:t>
            </a:r>
            <a:r>
              <a:rPr lang="ru-RU" sz="1200" dirty="0"/>
              <a:t>году </a:t>
            </a:r>
            <a:r>
              <a:rPr lang="ru-RU" sz="1200" dirty="0" smtClean="0"/>
              <a:t>продолжается </a:t>
            </a:r>
            <a:r>
              <a:rPr lang="ru-RU" sz="1200" dirty="0"/>
              <a:t>строительство 3-х школ в связи с ростом числа обучающихся вызванным демографическим </a:t>
            </a:r>
            <a:r>
              <a:rPr lang="ru-RU" sz="1200" dirty="0" smtClean="0"/>
              <a:t>фактором. </a:t>
            </a:r>
          </a:p>
          <a:p>
            <a:r>
              <a:rPr lang="ru-RU" sz="1200" dirty="0" smtClean="0"/>
              <a:t>В 2023 году началось строительство еще одной школы на 1100 мест в </a:t>
            </a:r>
            <a:r>
              <a:rPr lang="ru-RU" sz="1200" dirty="0" err="1" smtClean="0"/>
              <a:t>пгт.Яблоновский</a:t>
            </a:r>
            <a:r>
              <a:rPr lang="ru-RU" sz="1200" dirty="0" smtClean="0"/>
              <a:t> </a:t>
            </a:r>
            <a:r>
              <a:rPr lang="ru-RU" sz="1200" dirty="0" err="1" smtClean="0"/>
              <a:t>ул.Заводская</a:t>
            </a:r>
            <a:r>
              <a:rPr lang="ru-RU" sz="1200" dirty="0" smtClean="0"/>
              <a:t> в рамках проекта рамках проекта </a:t>
            </a:r>
            <a:r>
              <a:rPr lang="ru-RU" sz="1200" dirty="0"/>
              <a:t>«Современная школа</a:t>
            </a:r>
            <a:r>
              <a:rPr lang="ru-RU" sz="1200" dirty="0" smtClean="0"/>
              <a:t>» .  На 2023 год запланировано и израсходовано расходных обязательств на общую сумму 310 716,5 </a:t>
            </a:r>
            <a:r>
              <a:rPr lang="ru-RU" sz="1200" dirty="0" err="1" smtClean="0"/>
              <a:t>тыс.руб</a:t>
            </a:r>
            <a:r>
              <a:rPr lang="ru-RU" sz="1200" dirty="0" smtClean="0"/>
              <a:t>. На 2024 год плановый показатель составляет 486 200,2 </a:t>
            </a:r>
            <a:r>
              <a:rPr lang="ru-RU" sz="1200" dirty="0" err="1" smtClean="0"/>
              <a:t>тыс.руб</a:t>
            </a:r>
            <a:r>
              <a:rPr lang="ru-RU" sz="1200" dirty="0" smtClean="0"/>
              <a:t>.</a:t>
            </a:r>
          </a:p>
          <a:p>
            <a:r>
              <a:rPr lang="ru-RU" sz="1200" dirty="0" smtClean="0"/>
              <a:t>В 2024 году также  </a:t>
            </a:r>
            <a:r>
              <a:rPr lang="ru-RU" sz="1200" dirty="0"/>
              <a:t>рамках проекта «Современная школа</a:t>
            </a:r>
            <a:r>
              <a:rPr lang="ru-RU" sz="1200" dirty="0" smtClean="0"/>
              <a:t>» планируется оснащение двух школ на 1100 мест в размере 439 956,0 </a:t>
            </a:r>
            <a:r>
              <a:rPr lang="ru-RU" sz="1200" dirty="0" err="1" smtClean="0"/>
              <a:t>тыс.руб</a:t>
            </a:r>
            <a:r>
              <a:rPr lang="ru-RU" sz="1200" dirty="0" smtClean="0"/>
              <a:t>.</a:t>
            </a:r>
            <a:endParaRPr lang="ru-RU" sz="1200" dirty="0"/>
          </a:p>
          <a:p>
            <a:endParaRPr lang="ru-RU" sz="1200" dirty="0"/>
          </a:p>
        </p:txBody>
      </p:sp>
      <p:graphicFrame>
        <p:nvGraphicFramePr>
          <p:cNvPr id="5" name="Схема 4"/>
          <p:cNvGraphicFramePr/>
          <p:nvPr>
            <p:extLst>
              <p:ext uri="{D42A27DB-BD31-4B8C-83A1-F6EECF244321}">
                <p14:modId xmlns:p14="http://schemas.microsoft.com/office/powerpoint/2010/main" val="2236701079"/>
              </p:ext>
            </p:extLst>
          </p:nvPr>
        </p:nvGraphicFramePr>
        <p:xfrm>
          <a:off x="179512" y="2420888"/>
          <a:ext cx="871296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fontScale="90000"/>
          </a:bodyPr>
          <a:lstStyle/>
          <a:p>
            <a:pPr algn="just"/>
            <a:r>
              <a:rPr lang="ru-RU" sz="1600" dirty="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696745564"/>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a:t>Социальные расходы из бюджета на каждого жителя </a:t>
            </a:r>
            <a:r>
              <a:rPr lang="ru-RU" sz="1400" dirty="0" err="1"/>
              <a:t>Тахтамукайского</a:t>
            </a:r>
            <a:r>
              <a:rPr lang="ru-RU" sz="1400" dirty="0"/>
              <a:t> района в </a:t>
            </a:r>
            <a:r>
              <a:rPr lang="ru-RU" sz="1400" dirty="0" smtClean="0"/>
              <a:t>2023 </a:t>
            </a:r>
            <a:r>
              <a:rPr lang="ru-RU" sz="1400" dirty="0"/>
              <a:t>году составят примерно </a:t>
            </a:r>
            <a:r>
              <a:rPr lang="ru-RU" sz="1400" dirty="0" smtClean="0"/>
              <a:t>32 193,8 </a:t>
            </a:r>
            <a:r>
              <a:rPr lang="ru-RU" sz="1400" dirty="0"/>
              <a:t>руб.</a:t>
            </a:r>
          </a:p>
        </p:txBody>
      </p:sp>
    </p:spTree>
    <p:extLst>
      <p:ext uri="{BB962C8B-B14F-4D97-AF65-F5344CB8AC3E}">
        <p14:creationId xmlns:p14="http://schemas.microsoft.com/office/powerpoint/2010/main" val="921836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fontScale="90000"/>
          </a:bodyPr>
          <a:lstStyle/>
          <a:p>
            <a:pPr algn="ctr"/>
            <a:r>
              <a:rPr lang="ru-RU" sz="1600" b="1" dirty="0"/>
              <a:t>Информация о расходах бюджета с учетом интересов целевых групп пользователей информации, содержащейся в бюджете для граждан</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509120"/>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738664"/>
          </a:xfrm>
          <a:prstGeom prst="rect">
            <a:avLst/>
          </a:prstGeom>
          <a:noFill/>
        </p:spPr>
        <p:txBody>
          <a:bodyPr wrap="square" rtlCol="0">
            <a:spAutoFit/>
          </a:bodyPr>
          <a:lstStyle/>
          <a:p>
            <a:pPr algn="just"/>
            <a:r>
              <a:rPr lang="ru-RU" sz="1400" dirty="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400" dirty="0" err="1">
                <a:latin typeface="+mj-lt"/>
              </a:rPr>
              <a:t>Тахтамукайский</a:t>
            </a:r>
            <a:r>
              <a:rPr lang="ru-RU" sz="1400" dirty="0">
                <a:latin typeface="+mj-lt"/>
              </a:rPr>
              <a:t> район»</a:t>
            </a:r>
          </a:p>
          <a:p>
            <a:pPr algn="just"/>
            <a:r>
              <a:rPr lang="ru-RU" sz="1400" dirty="0">
                <a:latin typeface="+mj-lt"/>
              </a:rPr>
              <a:t>Общий объем расходов на социальную политику в </a:t>
            </a:r>
            <a:r>
              <a:rPr lang="ru-RU" sz="1400" dirty="0" smtClean="0">
                <a:latin typeface="+mj-lt"/>
              </a:rPr>
              <a:t>2024 </a:t>
            </a:r>
            <a:r>
              <a:rPr lang="ru-RU" sz="1400" dirty="0">
                <a:latin typeface="+mj-lt"/>
              </a:rPr>
              <a:t>году составит </a:t>
            </a:r>
            <a:r>
              <a:rPr lang="ru-RU" sz="1400" dirty="0" smtClean="0">
                <a:latin typeface="+mj-lt"/>
              </a:rPr>
              <a:t> 71 766 000,0 руб. </a:t>
            </a:r>
            <a:endParaRPr lang="ru-RU" sz="14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39" y="3140968"/>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0038" y="1844825"/>
            <a:ext cx="6214169" cy="830997"/>
          </a:xfrm>
          <a:prstGeom prst="rect">
            <a:avLst/>
          </a:prstGeom>
          <a:noFill/>
        </p:spPr>
        <p:txBody>
          <a:bodyPr wrap="square" rtlCol="0">
            <a:spAutoFit/>
          </a:bodyPr>
          <a:lstStyle/>
          <a:p>
            <a:pPr algn="just"/>
            <a:r>
              <a:rPr lang="ru-RU" sz="1200" dirty="0">
                <a:latin typeface="+mj-lt"/>
              </a:rPr>
              <a:t>Наибольший объем средств в данном разделе направлен на охрану семьи и </a:t>
            </a:r>
            <a:r>
              <a:rPr lang="ru-RU" sz="1200" dirty="0" smtClean="0">
                <a:latin typeface="+mj-lt"/>
              </a:rPr>
              <a:t>детства. Среднемесячное количество получателей пособия по социальной помощи на содержание детей, находящихся под опекой, составляет 111 человек.</a:t>
            </a:r>
            <a:endParaRPr lang="ru-RU" sz="1200" dirty="0">
              <a:latin typeface="+mj-lt"/>
            </a:endParaRPr>
          </a:p>
        </p:txBody>
      </p:sp>
      <p:graphicFrame>
        <p:nvGraphicFramePr>
          <p:cNvPr id="10" name="Диаграмма 9"/>
          <p:cNvGraphicFramePr/>
          <p:nvPr>
            <p:extLst>
              <p:ext uri="{D42A27DB-BD31-4B8C-83A1-F6EECF244321}">
                <p14:modId xmlns:p14="http://schemas.microsoft.com/office/powerpoint/2010/main" val="3332866061"/>
              </p:ext>
            </p:extLst>
          </p:nvPr>
        </p:nvGraphicFramePr>
        <p:xfrm>
          <a:off x="3851920" y="2047320"/>
          <a:ext cx="5184576" cy="298542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01953"/>
            <a:ext cx="8686800" cy="366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612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a:t>расходные 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a:t>предельные 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a:t>средства 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a:t>долг,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a:t>долг,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a:t>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a:t>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a:t>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a:t>превышение 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a:t>средства,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a:t>поступающие 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a:t>cчет</a:t>
            </a:r>
            <a:r>
              <a:rPr lang="ru-RU" sz="1200" dirty="0"/>
              <a:t> (совокупность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a:t>ГЛОССАРИЙ</a:t>
            </a:r>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a:p>
          <a:p>
            <a:pPr marL="0" indent="0">
              <a:buNone/>
            </a:pPr>
            <a:r>
              <a:rPr lang="ru-RU" sz="1200" dirty="0"/>
              <a:t>КАЗЕННОЕ УЧРЕЖДЕНИЕ</a:t>
            </a:r>
          </a:p>
          <a:p>
            <a:pPr marL="0" indent="0">
              <a:buNone/>
            </a:pPr>
            <a:r>
              <a:rPr lang="ru-RU" sz="1200" dirty="0"/>
              <a:t>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a:t>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a:t>взаимоотношения 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a:t>средства,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a:t>расходные 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a:t>документ,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a:t>ГЛОССАРИЙ</a:t>
            </a:r>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a:t>год,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a:t>год,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a:t>два 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a:t>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a:t>превышение 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a:t>- 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32500" lnSpcReduction="20000"/>
          </a:bodyPr>
          <a:lstStyle/>
          <a:p>
            <a:pPr marL="0" indent="0">
              <a:buNone/>
            </a:pPr>
            <a:r>
              <a:rPr lang="ru-RU" sz="3000" dirty="0"/>
              <a:t>ПУБЛИЧНОЕ ОБЯЗАТЕЛЬСТВО</a:t>
            </a:r>
          </a:p>
          <a:p>
            <a:pPr marL="0" indent="0">
              <a:buNone/>
            </a:pPr>
            <a:r>
              <a:rPr lang="ru-RU" sz="3000" dirty="0"/>
              <a:t>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a:t>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a:t>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a:t>выплачиваемые 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a:t>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a:t>документ,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a:p>
          <a:p>
            <a:pPr marL="0" indent="0">
              <a:buNone/>
            </a:pPr>
            <a:r>
              <a:rPr lang="ru-RU" sz="3700" dirty="0"/>
              <a:t>СУБВЕНЦИЯ (от лат. </a:t>
            </a:r>
            <a:r>
              <a:rPr lang="ru-RU" sz="3700" dirty="0" err="1"/>
              <a:t>subvenire</a:t>
            </a:r>
            <a:r>
              <a:rPr lang="ru-RU" sz="3700" dirty="0"/>
              <a:t> — приходить на помощь) </a:t>
            </a:r>
          </a:p>
          <a:p>
            <a:pPr marL="0" indent="0">
              <a:buNone/>
            </a:pPr>
            <a:r>
              <a:rPr lang="ru-RU" sz="3700" dirty="0"/>
              <a:t>вид 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0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a:t>выплаты 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a:t>год,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a:t>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a:t>- 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a:t>Брошюра подготовлена:</a:t>
            </a:r>
            <a:br>
              <a:rPr lang="ru-RU" sz="2400" b="0" dirty="0"/>
            </a:br>
            <a:r>
              <a:rPr lang="ru-RU" sz="2400" b="0" dirty="0"/>
              <a:t>У</a:t>
            </a:r>
            <a:r>
              <a:rPr lang="ru-RU" sz="2400" dirty="0"/>
              <a:t>правление финансов</a:t>
            </a:r>
            <a:br>
              <a:rPr lang="ru-RU" sz="2400" dirty="0"/>
            </a:br>
            <a:r>
              <a:rPr lang="ru-RU" sz="2400" dirty="0"/>
              <a:t>Администрации муниципального</a:t>
            </a:r>
            <a:br>
              <a:rPr lang="ru-RU" sz="2400" dirty="0"/>
            </a:br>
            <a:r>
              <a:rPr lang="ru-RU" sz="2400" dirty="0"/>
              <a:t>образования «</a:t>
            </a:r>
            <a:r>
              <a:rPr lang="ru-RU" sz="2400" dirty="0" err="1"/>
              <a:t>Тахтамукайский</a:t>
            </a:r>
            <a:r>
              <a:rPr lang="ru-RU" sz="2400" dirty="0"/>
              <a:t> район»</a:t>
            </a:r>
            <a:br>
              <a:rPr lang="ru-RU" sz="2400" dirty="0"/>
            </a:br>
            <a:r>
              <a:rPr lang="ru-RU" sz="2400" b="0" dirty="0"/>
              <a:t>Контактные данные:</a:t>
            </a:r>
            <a:br>
              <a:rPr lang="ru-RU" sz="2400" b="0" dirty="0"/>
            </a:br>
            <a:r>
              <a:rPr lang="ru-RU" sz="2400" b="0" dirty="0"/>
              <a:t>адрес: </a:t>
            </a:r>
            <a:r>
              <a:rPr lang="ru-RU" sz="2400" dirty="0" err="1"/>
              <a:t>а.Тахтамукай</a:t>
            </a:r>
            <a:r>
              <a:rPr lang="ru-RU" sz="2400" dirty="0"/>
              <a:t>, </a:t>
            </a:r>
            <a:r>
              <a:rPr lang="ru-RU" sz="2400" dirty="0" err="1"/>
              <a:t>ул.Ленина</a:t>
            </a:r>
            <a:r>
              <a:rPr lang="ru-RU" sz="2400" dirty="0"/>
              <a:t>, 60</a:t>
            </a:r>
            <a:br>
              <a:rPr lang="ru-RU" sz="2400" dirty="0"/>
            </a:br>
            <a:r>
              <a:rPr lang="ru-RU" sz="2400" b="0" dirty="0"/>
              <a:t>тел. (факс) </a:t>
            </a:r>
            <a:r>
              <a:rPr lang="ru-RU" sz="2400" dirty="0"/>
              <a:t>96-3-18</a:t>
            </a:r>
            <a:br>
              <a:rPr lang="ru-RU" sz="2400" dirty="0"/>
            </a:br>
            <a:r>
              <a:rPr lang="ru-RU" sz="2400" b="0" dirty="0" err="1"/>
              <a:t>Эл.адрес</a:t>
            </a:r>
            <a:r>
              <a:rPr lang="ru-RU" sz="2400" b="0" dirty="0"/>
              <a:t>: </a:t>
            </a:r>
            <a:r>
              <a:rPr lang="en-US" sz="2400" dirty="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a:t>       </a:t>
            </a:r>
            <a:r>
              <a:rPr lang="ru-RU" sz="1400" dirty="0" smtClean="0"/>
              <a:t>Доходы </a:t>
            </a:r>
            <a:r>
              <a:rPr lang="ru-RU" sz="1400" dirty="0"/>
              <a:t>(</a:t>
            </a:r>
            <a:r>
              <a:rPr lang="ru-RU" sz="1400" dirty="0" err="1"/>
              <a:t>т.р</a:t>
            </a:r>
            <a:r>
              <a:rPr lang="ru-RU" sz="1400" dirty="0"/>
              <a:t>.)     </a:t>
            </a:r>
            <a:r>
              <a:rPr lang="ru-RU" sz="1400" dirty="0" smtClean="0"/>
              <a:t>4 587 864,0     2 812 960,0       2 695 852,0    </a:t>
            </a:r>
            <a:r>
              <a:rPr lang="ru-RU" sz="1400" dirty="0"/>
              <a:t/>
            </a:r>
            <a:br>
              <a:rPr lang="ru-RU" sz="1400" dirty="0"/>
            </a:br>
            <a:r>
              <a:rPr lang="ru-RU" sz="1400" dirty="0"/>
              <a:t>Расходы (</a:t>
            </a:r>
            <a:r>
              <a:rPr lang="ru-RU" sz="1400" dirty="0" err="1"/>
              <a:t>т.р</a:t>
            </a:r>
            <a:r>
              <a:rPr lang="ru-RU" sz="1400" dirty="0"/>
              <a:t>.)   </a:t>
            </a:r>
            <a:r>
              <a:rPr lang="ru-RU" sz="1400" dirty="0" smtClean="0"/>
              <a:t>4 684 822,0     2 841 474,0       2 724 829,0</a:t>
            </a:r>
            <a:r>
              <a:rPr lang="ru-RU" sz="1400" dirty="0"/>
              <a:t/>
            </a:r>
            <a:br>
              <a:rPr lang="ru-RU" sz="1400" dirty="0"/>
            </a:br>
            <a:r>
              <a:rPr lang="ru-RU" sz="1400" dirty="0"/>
              <a:t>Дефицит (</a:t>
            </a:r>
            <a:r>
              <a:rPr lang="ru-RU" sz="1400" dirty="0" err="1"/>
              <a:t>т.р</a:t>
            </a:r>
            <a:r>
              <a:rPr lang="ru-RU" sz="1400" dirty="0"/>
              <a:t>.)       </a:t>
            </a:r>
            <a:r>
              <a:rPr lang="ru-RU" sz="1400" dirty="0" smtClean="0"/>
              <a:t> 96 958,0         28 514,0            28 977,0</a:t>
            </a:r>
            <a:br>
              <a:rPr lang="ru-RU" sz="1400" dirty="0" smtClean="0"/>
            </a:br>
            <a:r>
              <a:rPr lang="ru-RU" sz="1400" dirty="0" smtClean="0"/>
              <a:t>МЕЖБЮДЖ.       2 676 478,0     1 670 599,0       1 544 555,0</a:t>
            </a:r>
            <a:br>
              <a:rPr lang="ru-RU" sz="1400" dirty="0" smtClean="0"/>
            </a:br>
            <a:r>
              <a:rPr lang="ru-RU" sz="1400" dirty="0" smtClean="0"/>
              <a:t>ТРАНСФ. (Т.Р.) </a:t>
            </a:r>
            <a:r>
              <a:rPr lang="ru-RU" sz="1400" dirty="0"/>
              <a:t/>
            </a:r>
            <a:br>
              <a:rPr lang="ru-RU" sz="1400" dirty="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a:t>Основные параметры  бюджета муниципального образования «</a:t>
            </a:r>
            <a:r>
              <a:rPr lang="ru-RU" sz="1600" b="1" dirty="0" err="1"/>
              <a:t>Тахтамукайский</a:t>
            </a:r>
            <a:r>
              <a:rPr lang="ru-RU" sz="1600" b="1" dirty="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2425318349"/>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a:effectLst>
                  <a:outerShdw blurRad="38100" dist="38100" dir="2700000" algn="tl">
                    <a:srgbClr val="000000">
                      <a:alpha val="43137"/>
                    </a:srgbClr>
                  </a:outerShdw>
                  <a:reflection blurRad="6350" stA="55000" endA="300" endPos="45500" dir="5400000" sy="-100000" algn="bl" rotWithShape="0"/>
                </a:effectLst>
              </a:rPr>
              <a:t> район»</a:t>
            </a: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10013</TotalTime>
  <Words>10972</Words>
  <Application>Microsoft Office PowerPoint</Application>
  <PresentationFormat>Экран (4:3)</PresentationFormat>
  <Paragraphs>2610</Paragraphs>
  <Slides>70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Яркая</vt:lpstr>
      <vt:lpstr>Бюджет для граждан</vt:lpstr>
      <vt:lpstr>СОДЕРЖАНИЕ:</vt:lpstr>
      <vt:lpstr>Презентация PowerPoint</vt:lpstr>
      <vt:lpstr>ОСНОВНЫЕ ПОКАЗАТЕЛИ ПО ВСЕМ ОТРАСЛЯМ ЭКОНОМИКИ НА 2024 ГОД И НА ПЕРИОД ДО 2026 ГОДА</vt:lpstr>
      <vt:lpstr>Презентация PowerPoint</vt:lpstr>
      <vt:lpstr>Презентация PowerPoint</vt:lpstr>
      <vt:lpstr>Презентация PowerPoint</vt:lpstr>
      <vt:lpstr>       Доходы (т.р.)     4 587 864,0     2 812 960,0       2 695 852,0     Расходы (т.р.)   4 684 822,0     2 841 474,0       2 724 829,0 Дефицит (т.р.)        96 958,0         28 514,0            28 977,0 МЕЖБЮДЖ.       2 676 478,0     1 670 599,0       1 544 555,0 ТРАНСФ. (Т.Р.)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(2023-2026 гг.) </vt:lpstr>
      <vt:lpstr>Структура налоговых доходов в проекте бюджета МО «Тахтамукайский район»  на 2024 год</vt:lpstr>
      <vt:lpstr>КРУПНЕЙШИЕ НАЛОГОПЛАТЕЛЬЩИКИ В ТАХТАМУКАЙСКОМ РАЙОНЕ</vt:lpstr>
      <vt:lpstr>Сведения о межбюджетных трансфертах, поступающих в бюджет  муниципального образования «Тахтамукайский район»</vt:lpstr>
      <vt:lpstr>Презентация PowerPoint</vt:lpstr>
      <vt:lpstr>Презентация PowerPoint</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2024-2026 ГГ.</vt:lpstr>
      <vt:lpstr>Основные направления расходов в  бюджете МО «Тахтамукайский район» на 2024 г. (тыс.руб.)</vt:lpstr>
      <vt:lpstr>Распределение расходов в  бюджете МО «Тахтамукайский район» на 202 год на плановый период 2025-2026 гг. по разделам и подразделам классификаций расходов бюджетов Российской Федерации (тыс.руб.)</vt:lpstr>
      <vt:lpstr>Презентация PowerPoint</vt:lpstr>
      <vt:lpstr>Презентация PowerPoint</vt:lpstr>
      <vt:lpstr>Соотношение программных и непрограммных расходов бюджета МО «Тахтамукайский район» на 2024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:2023-2028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:2023-2028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2024 г. (тыс.руб.)</vt:lpstr>
      <vt:lpstr>Презентация PowerPoint</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809</cp:revision>
  <cp:lastPrinted>2023-11-15T12:55:25Z</cp:lastPrinted>
  <dcterms:created xsi:type="dcterms:W3CDTF">2014-08-05T05:31:38Z</dcterms:created>
  <dcterms:modified xsi:type="dcterms:W3CDTF">2023-11-15T13:36:26Z</dcterms:modified>
</cp:coreProperties>
</file>