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7" r:id="rId1"/>
  </p:sldMasterIdLst>
  <p:notesMasterIdLst>
    <p:notesMasterId r:id="rId39"/>
  </p:notesMasterIdLst>
  <p:sldIdLst>
    <p:sldId id="256" r:id="rId2"/>
    <p:sldId id="276" r:id="rId3"/>
    <p:sldId id="283" r:id="rId4"/>
    <p:sldId id="266" r:id="rId5"/>
    <p:sldId id="258" r:id="rId6"/>
    <p:sldId id="259" r:id="rId7"/>
    <p:sldId id="260" r:id="rId8"/>
    <p:sldId id="274" r:id="rId9"/>
    <p:sldId id="261" r:id="rId10"/>
    <p:sldId id="262" r:id="rId11"/>
    <p:sldId id="263" r:id="rId12"/>
    <p:sldId id="265" r:id="rId13"/>
    <p:sldId id="284" r:id="rId14"/>
    <p:sldId id="275" r:id="rId15"/>
    <p:sldId id="264" r:id="rId16"/>
    <p:sldId id="281" r:id="rId17"/>
    <p:sldId id="282" r:id="rId18"/>
    <p:sldId id="269" r:id="rId19"/>
    <p:sldId id="272" r:id="rId20"/>
    <p:sldId id="273" r:id="rId21"/>
    <p:sldId id="279" r:id="rId22"/>
    <p:sldId id="267" r:id="rId23"/>
    <p:sldId id="278" r:id="rId24"/>
    <p:sldId id="280" r:id="rId25"/>
    <p:sldId id="270" r:id="rId26"/>
    <p:sldId id="285" r:id="rId27"/>
    <p:sldId id="286" r:id="rId28"/>
    <p:sldId id="287" r:id="rId29"/>
    <p:sldId id="288" r:id="rId30"/>
    <p:sldId id="289" r:id="rId31"/>
    <p:sldId id="290" r:id="rId32"/>
    <p:sldId id="291" r:id="rId33"/>
    <p:sldId id="292" r:id="rId34"/>
    <p:sldId id="293" r:id="rId35"/>
    <p:sldId id="294" r:id="rId36"/>
    <p:sldId id="295" r:id="rId37"/>
    <p:sldId id="271" r:id="rId38"/>
  </p:sldIdLst>
  <p:sldSz cx="9144000" cy="6858000" type="screen4x3"/>
  <p:notesSz cx="6797675" cy="9928225"/>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5274452739776101"/>
          <c:y val="3.5781250000000001E-2"/>
          <c:w val="0.58073904486803052"/>
          <c:h val="0.83088558070866136"/>
        </c:manualLayout>
      </c:layout>
      <c:bar3DChart>
        <c:barDir val="col"/>
        <c:grouping val="clustered"/>
        <c:varyColors val="0"/>
        <c:ser>
          <c:idx val="0"/>
          <c:order val="0"/>
          <c:tx>
            <c:strRef>
              <c:f>Лист1!$B$1</c:f>
              <c:strCache>
                <c:ptCount val="1"/>
                <c:pt idx="0">
                  <c:v>Доходы, всего, тыс.руб.</c:v>
                </c:pt>
              </c:strCache>
            </c:strRef>
          </c:tx>
          <c:invertIfNegative val="0"/>
          <c:cat>
            <c:numRef>
              <c:f>Лист1!$A$2:$A$4</c:f>
              <c:numCache>
                <c:formatCode>General</c:formatCode>
                <c:ptCount val="3"/>
                <c:pt idx="0">
                  <c:v>2017</c:v>
                </c:pt>
                <c:pt idx="1">
                  <c:v>2018</c:v>
                </c:pt>
                <c:pt idx="2">
                  <c:v>2019</c:v>
                </c:pt>
              </c:numCache>
            </c:numRef>
          </c:cat>
          <c:val>
            <c:numRef>
              <c:f>Лист1!$B$2:$B$4</c:f>
              <c:numCache>
                <c:formatCode>General</c:formatCode>
                <c:ptCount val="3"/>
                <c:pt idx="0">
                  <c:v>918306</c:v>
                </c:pt>
                <c:pt idx="1">
                  <c:v>935885</c:v>
                </c:pt>
                <c:pt idx="2">
                  <c:v>952635</c:v>
                </c:pt>
              </c:numCache>
            </c:numRef>
          </c:val>
        </c:ser>
        <c:ser>
          <c:idx val="1"/>
          <c:order val="1"/>
          <c:tx>
            <c:strRef>
              <c:f>Лист1!$C$1</c:f>
              <c:strCache>
                <c:ptCount val="1"/>
                <c:pt idx="0">
                  <c:v>Расходы, всего, тыс.руб.</c:v>
                </c:pt>
              </c:strCache>
            </c:strRef>
          </c:tx>
          <c:invertIfNegative val="0"/>
          <c:cat>
            <c:numRef>
              <c:f>Лист1!$A$2:$A$4</c:f>
              <c:numCache>
                <c:formatCode>General</c:formatCode>
                <c:ptCount val="3"/>
                <c:pt idx="0">
                  <c:v>2017</c:v>
                </c:pt>
                <c:pt idx="1">
                  <c:v>2018</c:v>
                </c:pt>
                <c:pt idx="2">
                  <c:v>2019</c:v>
                </c:pt>
              </c:numCache>
            </c:numRef>
          </c:cat>
          <c:val>
            <c:numRef>
              <c:f>Лист1!$C$2:$C$4</c:f>
              <c:numCache>
                <c:formatCode>General</c:formatCode>
                <c:ptCount val="3"/>
                <c:pt idx="0">
                  <c:v>929845</c:v>
                </c:pt>
                <c:pt idx="1">
                  <c:v>938192</c:v>
                </c:pt>
                <c:pt idx="2">
                  <c:v>969393</c:v>
                </c:pt>
              </c:numCache>
            </c:numRef>
          </c:val>
        </c:ser>
        <c:ser>
          <c:idx val="2"/>
          <c:order val="2"/>
          <c:tx>
            <c:strRef>
              <c:f>Лист1!$D$1</c:f>
              <c:strCache>
                <c:ptCount val="1"/>
                <c:pt idx="0">
                  <c:v>Дефицит, тыс.руб.</c:v>
                </c:pt>
              </c:strCache>
            </c:strRef>
          </c:tx>
          <c:invertIfNegative val="0"/>
          <c:cat>
            <c:numRef>
              <c:f>Лист1!$A$2:$A$4</c:f>
              <c:numCache>
                <c:formatCode>General</c:formatCode>
                <c:ptCount val="3"/>
                <c:pt idx="0">
                  <c:v>2017</c:v>
                </c:pt>
                <c:pt idx="1">
                  <c:v>2018</c:v>
                </c:pt>
                <c:pt idx="2">
                  <c:v>2019</c:v>
                </c:pt>
              </c:numCache>
            </c:numRef>
          </c:cat>
          <c:val>
            <c:numRef>
              <c:f>Лист1!$D$2:$D$4</c:f>
              <c:numCache>
                <c:formatCode>General</c:formatCode>
                <c:ptCount val="3"/>
                <c:pt idx="0">
                  <c:v>11539</c:v>
                </c:pt>
                <c:pt idx="1">
                  <c:v>2307</c:v>
                </c:pt>
                <c:pt idx="2">
                  <c:v>16758</c:v>
                </c:pt>
              </c:numCache>
            </c:numRef>
          </c:val>
        </c:ser>
        <c:dLbls>
          <c:showLegendKey val="0"/>
          <c:showVal val="0"/>
          <c:showCatName val="0"/>
          <c:showSerName val="0"/>
          <c:showPercent val="0"/>
          <c:showBubbleSize val="0"/>
        </c:dLbls>
        <c:gapWidth val="150"/>
        <c:shape val="cylinder"/>
        <c:axId val="66347008"/>
        <c:axId val="21208064"/>
        <c:axId val="0"/>
      </c:bar3DChart>
      <c:catAx>
        <c:axId val="66347008"/>
        <c:scaling>
          <c:orientation val="minMax"/>
        </c:scaling>
        <c:delete val="0"/>
        <c:axPos val="b"/>
        <c:numFmt formatCode="General" sourceLinked="1"/>
        <c:majorTickMark val="out"/>
        <c:minorTickMark val="none"/>
        <c:tickLblPos val="nextTo"/>
        <c:crossAx val="21208064"/>
        <c:crosses val="autoZero"/>
        <c:auto val="1"/>
        <c:lblAlgn val="ctr"/>
        <c:lblOffset val="100"/>
        <c:noMultiLvlLbl val="0"/>
      </c:catAx>
      <c:valAx>
        <c:axId val="21208064"/>
        <c:scaling>
          <c:orientation val="minMax"/>
        </c:scaling>
        <c:delete val="0"/>
        <c:axPos val="l"/>
        <c:majorGridlines/>
        <c:numFmt formatCode="General" sourceLinked="1"/>
        <c:majorTickMark val="out"/>
        <c:minorTickMark val="none"/>
        <c:tickLblPos val="nextTo"/>
        <c:crossAx val="66347008"/>
        <c:crosses val="autoZero"/>
        <c:crossBetween val="between"/>
      </c:valAx>
      <c:spPr>
        <a:noFill/>
        <a:ln w="25410">
          <a:noFill/>
        </a:ln>
      </c:spPr>
    </c:plotArea>
    <c:legend>
      <c:legendPos val="r"/>
      <c:layout/>
      <c:overlay val="0"/>
    </c:legend>
    <c:plotVisOnly val="1"/>
    <c:dispBlanksAs val="gap"/>
    <c:showDLblsOverMax val="0"/>
  </c:chart>
  <c:txPr>
    <a:bodyPr/>
    <a:lstStyle/>
    <a:p>
      <a:pPr>
        <a:defRPr sz="1801"/>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Столбец1</c:v>
                </c:pt>
              </c:strCache>
            </c:strRef>
          </c:tx>
          <c:explosion val="25"/>
          <c:cat>
            <c:strRef>
              <c:f>Лист1!$A$2:$A$4</c:f>
              <c:strCache>
                <c:ptCount val="3"/>
                <c:pt idx="0">
                  <c:v>Социальное обеспечение населения - 4900,0 т.р.</c:v>
                </c:pt>
                <c:pt idx="1">
                  <c:v>Охрана семьи и детства - 24725,0 т.р.</c:v>
                </c:pt>
                <c:pt idx="2">
                  <c:v>Пенсионное обеспечение - 1900,0 т.р.</c:v>
                </c:pt>
              </c:strCache>
            </c:strRef>
          </c:cat>
          <c:val>
            <c:numRef>
              <c:f>Лист1!$B$2:$B$4</c:f>
              <c:numCache>
                <c:formatCode>0.0</c:formatCode>
                <c:ptCount val="3"/>
                <c:pt idx="0">
                  <c:v>4900</c:v>
                </c:pt>
                <c:pt idx="1">
                  <c:v>24725</c:v>
                </c:pt>
                <c:pt idx="2">
                  <c:v>1900</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1.8630131631464826E-2"/>
          <c:y val="0.17780949175581806"/>
          <c:w val="0.5449731408444326"/>
          <c:h val="0.69243646130822056"/>
        </c:manualLayout>
      </c:layout>
      <c:pieChart>
        <c:varyColors val="1"/>
        <c:ser>
          <c:idx val="0"/>
          <c:order val="0"/>
          <c:tx>
            <c:strRef>
              <c:f>Лист1!$B$1</c:f>
              <c:strCache>
                <c:ptCount val="1"/>
                <c:pt idx="0">
                  <c:v>Доходы бюджета - поступающие в бюджет денежные средства</c:v>
                </c:pt>
              </c:strCache>
            </c:strRef>
          </c:tx>
          <c:explosion val="26"/>
          <c:dPt>
            <c:idx val="0"/>
            <c:bubble3D val="0"/>
            <c:explosion val="9"/>
          </c:dPt>
          <c:dPt>
            <c:idx val="1"/>
            <c:bubble3D val="0"/>
            <c:explosion val="24"/>
          </c:dPt>
          <c:dLbls>
            <c:dLbl>
              <c:idx val="0"/>
              <c:layout/>
              <c:spPr/>
              <c:txPr>
                <a:bodyPr/>
                <a:lstStyle/>
                <a:p>
                  <a:pPr>
                    <a:defRPr/>
                  </a:pPr>
                  <a:endParaRPr lang="ru-RU"/>
                </a:p>
              </c:txPr>
              <c:showLegendKey val="1"/>
              <c:showVal val="1"/>
              <c:showCatName val="0"/>
              <c:showSerName val="0"/>
              <c:showPercent val="0"/>
              <c:showBubbleSize val="0"/>
            </c:dLbl>
            <c:dLbl>
              <c:idx val="1"/>
              <c:layout/>
              <c:spPr/>
              <c:txPr>
                <a:bodyPr/>
                <a:lstStyle/>
                <a:p>
                  <a:pPr>
                    <a:defRPr/>
                  </a:pPr>
                  <a:endParaRPr lang="ru-RU"/>
                </a:p>
              </c:txPr>
              <c:showLegendKey val="1"/>
              <c:showVal val="1"/>
              <c:showCatName val="0"/>
              <c:showSerName val="0"/>
              <c:showPercent val="0"/>
              <c:showBubbleSize val="0"/>
            </c:dLbl>
            <c:showLegendKey val="0"/>
            <c:showVal val="0"/>
            <c:showCatName val="0"/>
            <c:showSerName val="0"/>
            <c:showPercent val="0"/>
            <c:showBubbleSize val="0"/>
          </c:dLbls>
          <c:cat>
            <c:strRef>
              <c:f>Лист1!$A$2:$A$3</c:f>
              <c:strCache>
                <c:ptCount val="2"/>
                <c:pt idx="0">
                  <c:v>Налоговые и неналоговые доходы в 2017 году -  508139,0 тыс.руб. (55,3%)</c:v>
                </c:pt>
                <c:pt idx="1">
                  <c:v>Безвозмездные поступления -         410167 тыс.руб. (44,7%)</c:v>
                </c:pt>
              </c:strCache>
            </c:strRef>
          </c:cat>
          <c:val>
            <c:numRef>
              <c:f>Лист1!$B$2:$B$3</c:f>
              <c:numCache>
                <c:formatCode>0.0</c:formatCode>
                <c:ptCount val="2"/>
                <c:pt idx="0">
                  <c:v>508139</c:v>
                </c:pt>
                <c:pt idx="1">
                  <c:v>410167</c:v>
                </c:pt>
              </c:numCache>
            </c:numRef>
          </c:val>
        </c:ser>
        <c:dLbls>
          <c:showLegendKey val="0"/>
          <c:showVal val="0"/>
          <c:showCatName val="0"/>
          <c:showSerName val="0"/>
          <c:showPercent val="0"/>
          <c:showBubbleSize val="0"/>
          <c:showLeaderLines val="1"/>
        </c:dLbls>
        <c:firstSliceAng val="0"/>
      </c:pieChart>
      <c:spPr>
        <a:noFill/>
        <a:ln w="25394">
          <a:noFill/>
        </a:ln>
      </c:spPr>
    </c:plotArea>
    <c:legend>
      <c:legendPos val="r"/>
      <c:layout>
        <c:manualLayout>
          <c:xMode val="edge"/>
          <c:yMode val="edge"/>
          <c:x val="0.59981757419379411"/>
          <c:y val="0.36699357223204243"/>
          <c:w val="0.38877192982456121"/>
          <c:h val="0.36835780441908217"/>
        </c:manualLayout>
      </c:layout>
      <c:overlay val="0"/>
    </c:legend>
    <c:plotVisOnly val="1"/>
    <c:dispBlanksAs val="zero"/>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0"/>
      <c:perspective val="30"/>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Неналоговые доходы (тыс.руб.)</c:v>
                </c:pt>
              </c:strCache>
            </c:strRef>
          </c:tx>
          <c:invertIfNegative val="0"/>
          <c:dLbls>
            <c:txPr>
              <a:bodyPr/>
              <a:lstStyle/>
              <a:p>
                <a:pPr>
                  <a:defRPr sz="1399" baseline="0"/>
                </a:pPr>
                <a:endParaRPr lang="ru-RU"/>
              </a:p>
            </c:txPr>
            <c:showLegendKey val="0"/>
            <c:showVal val="1"/>
            <c:showCatName val="0"/>
            <c:showSerName val="0"/>
            <c:showPercent val="0"/>
            <c:showBubbleSize val="0"/>
            <c:showLeaderLines val="0"/>
          </c:dLbls>
          <c:cat>
            <c:numRef>
              <c:f>Лист1!$A$2:$A$6</c:f>
              <c:numCache>
                <c:formatCode>General</c:formatCode>
                <c:ptCount val="5"/>
                <c:pt idx="0">
                  <c:v>2015</c:v>
                </c:pt>
                <c:pt idx="1">
                  <c:v>2016</c:v>
                </c:pt>
                <c:pt idx="2">
                  <c:v>2017</c:v>
                </c:pt>
                <c:pt idx="3">
                  <c:v>2018</c:v>
                </c:pt>
                <c:pt idx="4">
                  <c:v>2019</c:v>
                </c:pt>
              </c:numCache>
            </c:numRef>
          </c:cat>
          <c:val>
            <c:numRef>
              <c:f>Лист1!$B$2:$B$6</c:f>
              <c:numCache>
                <c:formatCode>General</c:formatCode>
                <c:ptCount val="5"/>
                <c:pt idx="0">
                  <c:v>50703</c:v>
                </c:pt>
                <c:pt idx="1">
                  <c:v>51896</c:v>
                </c:pt>
                <c:pt idx="2">
                  <c:v>51133</c:v>
                </c:pt>
                <c:pt idx="3">
                  <c:v>53824</c:v>
                </c:pt>
                <c:pt idx="4">
                  <c:v>54776</c:v>
                </c:pt>
              </c:numCache>
            </c:numRef>
          </c:val>
        </c:ser>
        <c:ser>
          <c:idx val="1"/>
          <c:order val="1"/>
          <c:tx>
            <c:strRef>
              <c:f>Лист1!$C$1</c:f>
              <c:strCache>
                <c:ptCount val="1"/>
                <c:pt idx="0">
                  <c:v>Налоговые доходы (тыс.руб.)</c:v>
                </c:pt>
              </c:strCache>
            </c:strRef>
          </c:tx>
          <c:invertIfNegative val="0"/>
          <c:dLbls>
            <c:txPr>
              <a:bodyPr/>
              <a:lstStyle/>
              <a:p>
                <a:pPr>
                  <a:defRPr sz="1399" baseline="0"/>
                </a:pPr>
                <a:endParaRPr lang="ru-RU"/>
              </a:p>
            </c:txPr>
            <c:showLegendKey val="0"/>
            <c:showVal val="1"/>
            <c:showCatName val="0"/>
            <c:showSerName val="0"/>
            <c:showPercent val="0"/>
            <c:showBubbleSize val="0"/>
            <c:showLeaderLines val="0"/>
          </c:dLbls>
          <c:cat>
            <c:numRef>
              <c:f>Лист1!$A$2:$A$6</c:f>
              <c:numCache>
                <c:formatCode>General</c:formatCode>
                <c:ptCount val="5"/>
                <c:pt idx="0">
                  <c:v>2015</c:v>
                </c:pt>
                <c:pt idx="1">
                  <c:v>2016</c:v>
                </c:pt>
                <c:pt idx="2">
                  <c:v>2017</c:v>
                </c:pt>
                <c:pt idx="3">
                  <c:v>2018</c:v>
                </c:pt>
                <c:pt idx="4">
                  <c:v>2019</c:v>
                </c:pt>
              </c:numCache>
            </c:numRef>
          </c:cat>
          <c:val>
            <c:numRef>
              <c:f>Лист1!$C$2:$C$6</c:f>
              <c:numCache>
                <c:formatCode>General</c:formatCode>
                <c:ptCount val="5"/>
                <c:pt idx="0">
                  <c:v>421925</c:v>
                </c:pt>
                <c:pt idx="1">
                  <c:v>455067</c:v>
                </c:pt>
                <c:pt idx="2">
                  <c:v>457006</c:v>
                </c:pt>
                <c:pt idx="3">
                  <c:v>474867</c:v>
                </c:pt>
                <c:pt idx="4">
                  <c:v>491544</c:v>
                </c:pt>
              </c:numCache>
            </c:numRef>
          </c:val>
        </c:ser>
        <c:dLbls>
          <c:showLegendKey val="0"/>
          <c:showVal val="0"/>
          <c:showCatName val="0"/>
          <c:showSerName val="0"/>
          <c:showPercent val="0"/>
          <c:showBubbleSize val="0"/>
        </c:dLbls>
        <c:gapWidth val="150"/>
        <c:shape val="box"/>
        <c:axId val="91062272"/>
        <c:axId val="91063808"/>
        <c:axId val="0"/>
      </c:bar3DChart>
      <c:catAx>
        <c:axId val="91062272"/>
        <c:scaling>
          <c:orientation val="minMax"/>
        </c:scaling>
        <c:delete val="0"/>
        <c:axPos val="b"/>
        <c:numFmt formatCode="General" sourceLinked="1"/>
        <c:majorTickMark val="out"/>
        <c:minorTickMark val="none"/>
        <c:tickLblPos val="nextTo"/>
        <c:crossAx val="91063808"/>
        <c:crosses val="autoZero"/>
        <c:auto val="1"/>
        <c:lblAlgn val="ctr"/>
        <c:lblOffset val="100"/>
        <c:noMultiLvlLbl val="0"/>
      </c:catAx>
      <c:valAx>
        <c:axId val="91063808"/>
        <c:scaling>
          <c:orientation val="minMax"/>
        </c:scaling>
        <c:delete val="0"/>
        <c:axPos val="l"/>
        <c:majorGridlines/>
        <c:numFmt formatCode="General" sourceLinked="1"/>
        <c:majorTickMark val="out"/>
        <c:minorTickMark val="none"/>
        <c:tickLblPos val="nextTo"/>
        <c:crossAx val="91062272"/>
        <c:crosses val="autoZero"/>
        <c:crossBetween val="between"/>
      </c:valAx>
      <c:spPr>
        <a:noFill/>
        <a:ln w="25387">
          <a:noFill/>
        </a:ln>
      </c:spPr>
    </c:plotArea>
    <c:legend>
      <c:legendPos val="r"/>
      <c:layout/>
      <c:overlay val="0"/>
    </c:legend>
    <c:plotVisOnly val="1"/>
    <c:dispBlanksAs val="gap"/>
    <c:showDLblsOverMax val="0"/>
  </c:chart>
  <c:txPr>
    <a:bodyPr/>
    <a:lstStyle/>
    <a:p>
      <a:pPr>
        <a:defRPr sz="1799"/>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1.359498067466188E-3"/>
          <c:y val="5.296652474049432E-2"/>
          <c:w val="0.54814267712944198"/>
          <c:h val="0.82256588607271852"/>
        </c:manualLayout>
      </c:layout>
      <c:pie3DChart>
        <c:varyColors val="1"/>
        <c:ser>
          <c:idx val="0"/>
          <c:order val="0"/>
          <c:tx>
            <c:strRef>
              <c:f>Лист1!$B$1</c:f>
              <c:strCache>
                <c:ptCount val="1"/>
                <c:pt idx="0">
                  <c:v>Столбец1</c:v>
                </c:pt>
              </c:strCache>
            </c:strRef>
          </c:tx>
          <c:explosion val="25"/>
          <c:dPt>
            <c:idx val="0"/>
            <c:bubble3D val="0"/>
          </c:dPt>
          <c:dPt>
            <c:idx val="1"/>
            <c:bubble3D val="0"/>
          </c:dPt>
          <c:dPt>
            <c:idx val="2"/>
            <c:bubble3D val="0"/>
          </c:dPt>
          <c:dPt>
            <c:idx val="3"/>
            <c:bubble3D val="0"/>
          </c:dPt>
          <c:dPt>
            <c:idx val="4"/>
            <c:bubble3D val="0"/>
          </c:dPt>
          <c:dPt>
            <c:idx val="5"/>
            <c:bubble3D val="0"/>
          </c:dPt>
          <c:dPt>
            <c:idx val="6"/>
            <c:bubble3D val="0"/>
          </c:dPt>
          <c:dLbls>
            <c:dLbl>
              <c:idx val="0"/>
              <c:layout/>
              <c:tx>
                <c:rich>
                  <a:bodyPr/>
                  <a:lstStyle/>
                  <a:p>
                    <a:pPr>
                      <a:defRPr/>
                    </a:pPr>
                    <a:r>
                      <a:rPr lang="ru-RU" dirty="0" smtClean="0"/>
                      <a:t>159</a:t>
                    </a:r>
                    <a:r>
                      <a:rPr lang="ru-RU" baseline="0" dirty="0" smtClean="0"/>
                      <a:t> 564</a:t>
                    </a:r>
                    <a:r>
                      <a:rPr lang="en-US" dirty="0" smtClean="0"/>
                      <a:t>,0</a:t>
                    </a:r>
                    <a:r>
                      <a:rPr lang="ru-RU" dirty="0" smtClean="0"/>
                      <a:t> </a:t>
                    </a:r>
                    <a:r>
                      <a:rPr lang="ru-RU" dirty="0" err="1" smtClean="0"/>
                      <a:t>т.р</a:t>
                    </a:r>
                    <a:r>
                      <a:rPr lang="ru-RU" dirty="0" smtClean="0"/>
                      <a:t>.</a:t>
                    </a:r>
                    <a:endParaRPr lang="en-US" dirty="0"/>
                  </a:p>
                </c:rich>
              </c:tx>
              <c:spPr/>
              <c:showLegendKey val="0"/>
              <c:showVal val="0"/>
              <c:showCatName val="0"/>
              <c:showSerName val="0"/>
              <c:showPercent val="0"/>
              <c:showBubbleSize val="0"/>
            </c:dLbl>
            <c:dLbl>
              <c:idx val="1"/>
              <c:layout/>
              <c:tx>
                <c:rich>
                  <a:bodyPr/>
                  <a:lstStyle/>
                  <a:p>
                    <a:pPr>
                      <a:defRPr/>
                    </a:pPr>
                    <a:r>
                      <a:rPr lang="ru-RU" dirty="0" smtClean="0"/>
                      <a:t>5766</a:t>
                    </a:r>
                    <a:r>
                      <a:rPr lang="en-US" dirty="0" smtClean="0"/>
                      <a:t>,0</a:t>
                    </a:r>
                    <a:r>
                      <a:rPr lang="ru-RU" dirty="0" smtClean="0"/>
                      <a:t> </a:t>
                    </a:r>
                    <a:r>
                      <a:rPr lang="ru-RU" dirty="0" err="1" smtClean="0"/>
                      <a:t>т.р</a:t>
                    </a:r>
                    <a:r>
                      <a:rPr lang="ru-RU" dirty="0" smtClean="0"/>
                      <a:t>.</a:t>
                    </a:r>
                    <a:endParaRPr lang="en-US" dirty="0"/>
                  </a:p>
                </c:rich>
              </c:tx>
              <c:spPr/>
              <c:showLegendKey val="0"/>
              <c:showVal val="0"/>
              <c:showCatName val="0"/>
              <c:showSerName val="0"/>
              <c:showPercent val="0"/>
              <c:showBubbleSize val="0"/>
            </c:dLbl>
            <c:dLbl>
              <c:idx val="2"/>
              <c:layout>
                <c:manualLayout>
                  <c:x val="6.8387260090009509E-3"/>
                  <c:y val="3.761969390788412E-3"/>
                </c:manualLayout>
              </c:layout>
              <c:tx>
                <c:rich>
                  <a:bodyPr/>
                  <a:lstStyle/>
                  <a:p>
                    <a:pPr>
                      <a:defRPr/>
                    </a:pPr>
                    <a:r>
                      <a:rPr lang="ru-RU" dirty="0" smtClean="0"/>
                      <a:t>41 622</a:t>
                    </a:r>
                    <a:r>
                      <a:rPr lang="en-US" dirty="0" smtClean="0"/>
                      <a:t>,0</a:t>
                    </a:r>
                    <a:r>
                      <a:rPr lang="ru-RU" dirty="0" smtClean="0"/>
                      <a:t> </a:t>
                    </a:r>
                    <a:r>
                      <a:rPr lang="ru-RU" dirty="0" err="1" smtClean="0"/>
                      <a:t>т.р</a:t>
                    </a:r>
                    <a:r>
                      <a:rPr lang="ru-RU" dirty="0" smtClean="0"/>
                      <a:t>.</a:t>
                    </a:r>
                  </a:p>
                </c:rich>
              </c:tx>
              <c:spPr/>
              <c:dLblPos val="bestFit"/>
              <c:showLegendKey val="0"/>
              <c:showVal val="0"/>
              <c:showCatName val="0"/>
              <c:showSerName val="0"/>
              <c:showPercent val="0"/>
              <c:showBubbleSize val="0"/>
            </c:dLbl>
            <c:dLbl>
              <c:idx val="3"/>
              <c:layout/>
              <c:tx>
                <c:rich>
                  <a:bodyPr/>
                  <a:lstStyle/>
                  <a:p>
                    <a:pPr>
                      <a:defRPr/>
                    </a:pPr>
                    <a:r>
                      <a:rPr lang="ru-RU" dirty="0" smtClean="0"/>
                      <a:t>89</a:t>
                    </a:r>
                    <a:r>
                      <a:rPr lang="ru-RU" baseline="0" dirty="0" smtClean="0"/>
                      <a:t> 726</a:t>
                    </a:r>
                    <a:r>
                      <a:rPr lang="en-US" dirty="0" smtClean="0"/>
                      <a:t>,0</a:t>
                    </a:r>
                    <a:r>
                      <a:rPr lang="ru-RU" dirty="0" smtClean="0"/>
                      <a:t> </a:t>
                    </a:r>
                    <a:r>
                      <a:rPr lang="ru-RU" dirty="0" err="1" smtClean="0"/>
                      <a:t>т.р</a:t>
                    </a:r>
                    <a:r>
                      <a:rPr lang="ru-RU" dirty="0" smtClean="0"/>
                      <a:t>.</a:t>
                    </a:r>
                    <a:endParaRPr lang="en-US" dirty="0"/>
                  </a:p>
                </c:rich>
              </c:tx>
              <c:spPr/>
              <c:showLegendKey val="0"/>
              <c:showVal val="0"/>
              <c:showCatName val="0"/>
              <c:showSerName val="0"/>
              <c:showPercent val="0"/>
              <c:showBubbleSize val="0"/>
            </c:dLbl>
            <c:dLbl>
              <c:idx val="4"/>
              <c:layout/>
              <c:tx>
                <c:rich>
                  <a:bodyPr/>
                  <a:lstStyle/>
                  <a:p>
                    <a:pPr>
                      <a:defRPr/>
                    </a:pPr>
                    <a:r>
                      <a:rPr lang="ru-RU" dirty="0" smtClean="0"/>
                      <a:t>149</a:t>
                    </a:r>
                    <a:r>
                      <a:rPr lang="ru-RU" baseline="0" dirty="0" smtClean="0"/>
                      <a:t> 279</a:t>
                    </a:r>
                    <a:r>
                      <a:rPr lang="en-US" dirty="0" smtClean="0"/>
                      <a:t>,0</a:t>
                    </a:r>
                    <a:r>
                      <a:rPr lang="ru-RU" dirty="0" smtClean="0"/>
                      <a:t> </a:t>
                    </a:r>
                    <a:r>
                      <a:rPr lang="ru-RU" dirty="0" err="1" smtClean="0"/>
                      <a:t>т.р</a:t>
                    </a:r>
                    <a:r>
                      <a:rPr lang="ru-RU" dirty="0" smtClean="0"/>
                      <a:t>.</a:t>
                    </a:r>
                    <a:endParaRPr lang="en-US" dirty="0"/>
                  </a:p>
                </c:rich>
              </c:tx>
              <c:spPr/>
              <c:showLegendKey val="0"/>
              <c:showVal val="0"/>
              <c:showCatName val="0"/>
              <c:showSerName val="0"/>
              <c:showPercent val="0"/>
              <c:showBubbleSize val="0"/>
            </c:dLbl>
            <c:dLbl>
              <c:idx val="5"/>
              <c:layout/>
              <c:tx>
                <c:rich>
                  <a:bodyPr/>
                  <a:lstStyle/>
                  <a:p>
                    <a:pPr>
                      <a:defRPr/>
                    </a:pPr>
                    <a:r>
                      <a:rPr lang="ru-RU" dirty="0" smtClean="0"/>
                      <a:t>538</a:t>
                    </a:r>
                    <a:r>
                      <a:rPr lang="en-US" dirty="0" smtClean="0"/>
                      <a:t>,0</a:t>
                    </a:r>
                    <a:r>
                      <a:rPr lang="ru-RU" dirty="0" smtClean="0"/>
                      <a:t> </a:t>
                    </a:r>
                    <a:r>
                      <a:rPr lang="ru-RU" dirty="0" err="1" smtClean="0"/>
                      <a:t>т.р</a:t>
                    </a:r>
                    <a:endParaRPr lang="ru-RU" dirty="0" smtClean="0"/>
                  </a:p>
                </c:rich>
              </c:tx>
              <c:spPr/>
              <c:showLegendKey val="0"/>
              <c:showVal val="0"/>
              <c:showCatName val="0"/>
              <c:showSerName val="0"/>
              <c:showPercent val="0"/>
              <c:showBubbleSize val="0"/>
            </c:dLbl>
            <c:dLbl>
              <c:idx val="6"/>
              <c:layout/>
              <c:tx>
                <c:rich>
                  <a:bodyPr/>
                  <a:lstStyle/>
                  <a:p>
                    <a:pPr>
                      <a:defRPr/>
                    </a:pPr>
                    <a:r>
                      <a:rPr lang="ru-RU" dirty="0" smtClean="0"/>
                      <a:t>10368</a:t>
                    </a:r>
                    <a:r>
                      <a:rPr lang="en-US" dirty="0" smtClean="0"/>
                      <a:t>,0</a:t>
                    </a:r>
                    <a:r>
                      <a:rPr lang="ru-RU" dirty="0" smtClean="0"/>
                      <a:t> </a:t>
                    </a:r>
                    <a:r>
                      <a:rPr lang="ru-RU" dirty="0" err="1" smtClean="0"/>
                      <a:t>т.р</a:t>
                    </a:r>
                    <a:r>
                      <a:rPr lang="ru-RU" dirty="0" smtClean="0"/>
                      <a:t>.</a:t>
                    </a:r>
                    <a:endParaRPr lang="en-US" dirty="0"/>
                  </a:p>
                </c:rich>
              </c:tx>
              <c:spPr/>
              <c:showLegendKey val="0"/>
              <c:showVal val="0"/>
              <c:showCatName val="0"/>
              <c:showSerName val="0"/>
              <c:showPercent val="0"/>
              <c:showBubbleSize val="0"/>
            </c:dLbl>
            <c:showLegendKey val="0"/>
            <c:showVal val="1"/>
            <c:showCatName val="0"/>
            <c:showSerName val="0"/>
            <c:showPercent val="0"/>
            <c:showBubbleSize val="0"/>
            <c:showLeaderLines val="1"/>
          </c:dLbls>
          <c:cat>
            <c:strRef>
              <c:f>Лист1!$A$2:$A$8</c:f>
              <c:strCache>
                <c:ptCount val="7"/>
                <c:pt idx="0">
                  <c:v>Налог на доходы физических лиц - уд.вес 34,9%</c:v>
                </c:pt>
                <c:pt idx="1">
                  <c:v>Единый сельхозналог -уд.вес 1,3%</c:v>
                </c:pt>
                <c:pt idx="2">
                  <c:v>Единый налог на вменненый  доход - уд.вес 9,1%</c:v>
                </c:pt>
                <c:pt idx="3">
                  <c:v>Налог, взимаемый в связи с применением  упрощенной системы налогооблажения - уд.вес 19,6%</c:v>
                </c:pt>
                <c:pt idx="4">
                  <c:v>Налог на имущество организаций - уд.вес 32,7%</c:v>
                </c:pt>
                <c:pt idx="5">
                  <c:v>Налог на добычу полезных ископаемых - уд.вес 0,1%</c:v>
                </c:pt>
                <c:pt idx="6">
                  <c:v>Государственная пошлина - уд.вес 2,3%</c:v>
                </c:pt>
              </c:strCache>
            </c:strRef>
          </c:cat>
          <c:val>
            <c:numRef>
              <c:f>Лист1!$B$2:$B$8</c:f>
              <c:numCache>
                <c:formatCode>0.0</c:formatCode>
                <c:ptCount val="7"/>
                <c:pt idx="0" formatCode="#,##0.0">
                  <c:v>159564</c:v>
                </c:pt>
                <c:pt idx="1">
                  <c:v>5766</c:v>
                </c:pt>
                <c:pt idx="2">
                  <c:v>41622</c:v>
                </c:pt>
                <c:pt idx="3">
                  <c:v>89726</c:v>
                </c:pt>
                <c:pt idx="4">
                  <c:v>149279</c:v>
                </c:pt>
                <c:pt idx="5">
                  <c:v>538</c:v>
                </c:pt>
                <c:pt idx="6">
                  <c:v>10368</c:v>
                </c:pt>
              </c:numCache>
            </c:numRef>
          </c:val>
        </c:ser>
        <c:dLbls>
          <c:showLegendKey val="0"/>
          <c:showVal val="0"/>
          <c:showCatName val="0"/>
          <c:showSerName val="0"/>
          <c:showPercent val="0"/>
          <c:showBubbleSize val="0"/>
          <c:showLeaderLines val="1"/>
        </c:dLbls>
      </c:pie3DChart>
      <c:spPr>
        <a:noFill/>
        <a:ln w="25380">
          <a:noFill/>
        </a:ln>
      </c:spPr>
    </c:plotArea>
    <c:legend>
      <c:legendPos val="r"/>
      <c:layout>
        <c:manualLayout>
          <c:xMode val="edge"/>
          <c:yMode val="edge"/>
          <c:x val="0.5601443265067505"/>
          <c:y val="8.6314210723659548E-4"/>
          <c:w val="0.43057310411604577"/>
          <c:h val="0.9991368370368966"/>
        </c:manualLayout>
      </c:layout>
      <c:overlay val="0"/>
      <c:txPr>
        <a:bodyPr/>
        <a:lstStyle/>
        <a:p>
          <a:pPr>
            <a:defRPr sz="1400" b="1"/>
          </a:pPr>
          <a:endParaRPr lang="ru-RU"/>
        </a:p>
      </c:txPr>
    </c:legend>
    <c:plotVisOnly val="1"/>
    <c:dispBlanksAs val="zero"/>
    <c:showDLblsOverMax val="0"/>
  </c:chart>
  <c:txPr>
    <a:bodyPr/>
    <a:lstStyle/>
    <a:p>
      <a:pPr>
        <a:defRPr sz="1799"/>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depthPercent val="100"/>
      <c:rAngAx val="0"/>
      <c:perspective val="0"/>
    </c:view3D>
    <c:floor>
      <c:thickness val="0"/>
    </c:floor>
    <c:sideWall>
      <c:thickness val="0"/>
    </c:sideWall>
    <c:backWall>
      <c:thickness val="0"/>
    </c:backWall>
    <c:plotArea>
      <c:layout>
        <c:manualLayout>
          <c:layoutTarget val="inner"/>
          <c:xMode val="edge"/>
          <c:yMode val="edge"/>
          <c:x val="0.11406018018200002"/>
          <c:y val="0.17918069135566334"/>
          <c:w val="0.6310060245831276"/>
          <c:h val="0.70498464647388703"/>
        </c:manualLayout>
      </c:layout>
      <c:bar3DChart>
        <c:barDir val="col"/>
        <c:grouping val="clustered"/>
        <c:varyColors val="0"/>
        <c:ser>
          <c:idx val="0"/>
          <c:order val="0"/>
          <c:tx>
            <c:strRef>
              <c:f>Лист1!$B$1</c:f>
              <c:strCache>
                <c:ptCount val="1"/>
                <c:pt idx="0">
                  <c:v>Столбец1</c:v>
                </c:pt>
              </c:strCache>
            </c:strRef>
          </c:tx>
          <c:spPr>
            <a:ln w="28540">
              <a:noFill/>
            </a:ln>
          </c:spPr>
          <c:invertIfNegative val="0"/>
          <c:dLbls>
            <c:showLegendKey val="0"/>
            <c:showVal val="1"/>
            <c:showCatName val="0"/>
            <c:showSerName val="0"/>
            <c:showPercent val="0"/>
            <c:showBubbleSize val="0"/>
            <c:showLeaderLines val="0"/>
          </c:dLbls>
          <c:cat>
            <c:strRef>
              <c:f>Лист1!$A$2:$A$4</c:f>
              <c:strCache>
                <c:ptCount val="3"/>
                <c:pt idx="0">
                  <c:v>2017</c:v>
                </c:pt>
                <c:pt idx="1">
                  <c:v>2018</c:v>
                </c:pt>
                <c:pt idx="2">
                  <c:v>2019</c:v>
                </c:pt>
              </c:strCache>
            </c:strRef>
          </c:cat>
          <c:val>
            <c:numRef>
              <c:f>Лист1!$B$2:$B$4</c:f>
              <c:numCache>
                <c:formatCode>General</c:formatCode>
                <c:ptCount val="3"/>
                <c:pt idx="0">
                  <c:v>410167</c:v>
                </c:pt>
                <c:pt idx="1">
                  <c:v>407194</c:v>
                </c:pt>
                <c:pt idx="2">
                  <c:v>406315</c:v>
                </c:pt>
              </c:numCache>
            </c:numRef>
          </c:val>
        </c:ser>
        <c:ser>
          <c:idx val="1"/>
          <c:order val="1"/>
          <c:tx>
            <c:strRef>
              <c:f>Лист1!$C$1</c:f>
              <c:strCache>
                <c:ptCount val="1"/>
                <c:pt idx="0">
                  <c:v>Столбец2</c:v>
                </c:pt>
              </c:strCache>
            </c:strRef>
          </c:tx>
          <c:spPr>
            <a:ln w="28540">
              <a:noFill/>
            </a:ln>
          </c:spPr>
          <c:invertIfNegative val="0"/>
          <c:cat>
            <c:strRef>
              <c:f>Лист1!$A$2:$A$4</c:f>
              <c:strCache>
                <c:ptCount val="3"/>
                <c:pt idx="0">
                  <c:v>2017</c:v>
                </c:pt>
                <c:pt idx="1">
                  <c:v>2018</c:v>
                </c:pt>
                <c:pt idx="2">
                  <c:v>2019</c:v>
                </c:pt>
              </c:strCache>
            </c:strRef>
          </c:cat>
          <c:val>
            <c:numRef>
              <c:f>Лист1!$C$2:$C$4</c:f>
              <c:numCache>
                <c:formatCode>General</c:formatCode>
                <c:ptCount val="3"/>
              </c:numCache>
            </c:numRef>
          </c:val>
        </c:ser>
        <c:ser>
          <c:idx val="2"/>
          <c:order val="2"/>
          <c:tx>
            <c:strRef>
              <c:f>Лист1!$D$1</c:f>
              <c:strCache>
                <c:ptCount val="1"/>
                <c:pt idx="0">
                  <c:v>Столбец3</c:v>
                </c:pt>
              </c:strCache>
            </c:strRef>
          </c:tx>
          <c:spPr>
            <a:ln w="28540">
              <a:noFill/>
            </a:ln>
          </c:spPr>
          <c:invertIfNegative val="0"/>
          <c:cat>
            <c:strRef>
              <c:f>Лист1!$A$2:$A$4</c:f>
              <c:strCache>
                <c:ptCount val="3"/>
                <c:pt idx="0">
                  <c:v>2017</c:v>
                </c:pt>
                <c:pt idx="1">
                  <c:v>2018</c:v>
                </c:pt>
                <c:pt idx="2">
                  <c:v>2019</c:v>
                </c:pt>
              </c:strCache>
            </c:strRef>
          </c:cat>
          <c:val>
            <c:numRef>
              <c:f>Лист1!$D$2:$D$4</c:f>
              <c:numCache>
                <c:formatCode>General</c:formatCode>
                <c:ptCount val="3"/>
              </c:numCache>
            </c:numRef>
          </c:val>
        </c:ser>
        <c:ser>
          <c:idx val="3"/>
          <c:order val="3"/>
          <c:tx>
            <c:strRef>
              <c:f>Лист1!$E$1</c:f>
              <c:strCache>
                <c:ptCount val="1"/>
                <c:pt idx="0">
                  <c:v>Столбец4</c:v>
                </c:pt>
              </c:strCache>
            </c:strRef>
          </c:tx>
          <c:spPr>
            <a:ln w="28540">
              <a:noFill/>
            </a:ln>
          </c:spPr>
          <c:invertIfNegative val="0"/>
          <c:cat>
            <c:strRef>
              <c:f>Лист1!$A$2:$A$4</c:f>
              <c:strCache>
                <c:ptCount val="3"/>
                <c:pt idx="0">
                  <c:v>2017</c:v>
                </c:pt>
                <c:pt idx="1">
                  <c:v>2018</c:v>
                </c:pt>
                <c:pt idx="2">
                  <c:v>2019</c:v>
                </c:pt>
              </c:strCache>
            </c:strRef>
          </c:cat>
          <c:val>
            <c:numRef>
              <c:f>Лист1!$E$2:$E$4</c:f>
              <c:numCache>
                <c:formatCode>General</c:formatCode>
                <c:ptCount val="3"/>
              </c:numCache>
            </c:numRef>
          </c:val>
        </c:ser>
        <c:dLbls>
          <c:showLegendKey val="0"/>
          <c:showVal val="0"/>
          <c:showCatName val="0"/>
          <c:showSerName val="0"/>
          <c:showPercent val="0"/>
          <c:showBubbleSize val="0"/>
        </c:dLbls>
        <c:gapWidth val="150"/>
        <c:shape val="cylinder"/>
        <c:axId val="97354112"/>
        <c:axId val="97355648"/>
        <c:axId val="0"/>
      </c:bar3DChart>
      <c:catAx>
        <c:axId val="97354112"/>
        <c:scaling>
          <c:orientation val="minMax"/>
        </c:scaling>
        <c:delete val="0"/>
        <c:axPos val="b"/>
        <c:numFmt formatCode="@" sourceLinked="1"/>
        <c:majorTickMark val="out"/>
        <c:minorTickMark val="none"/>
        <c:tickLblPos val="nextTo"/>
        <c:crossAx val="97355648"/>
        <c:crosses val="autoZero"/>
        <c:auto val="1"/>
        <c:lblAlgn val="ctr"/>
        <c:lblOffset val="100"/>
        <c:noMultiLvlLbl val="0"/>
      </c:catAx>
      <c:valAx>
        <c:axId val="97355648"/>
        <c:scaling>
          <c:orientation val="minMax"/>
        </c:scaling>
        <c:delete val="0"/>
        <c:axPos val="l"/>
        <c:majorGridlines/>
        <c:numFmt formatCode="General" sourceLinked="1"/>
        <c:majorTickMark val="out"/>
        <c:minorTickMark val="none"/>
        <c:tickLblPos val="nextTo"/>
        <c:crossAx val="97354112"/>
        <c:crosses val="autoZero"/>
        <c:crossBetween val="between"/>
      </c:valAx>
      <c:spPr>
        <a:noFill/>
        <a:ln w="25369">
          <a:noFill/>
        </a:ln>
      </c:spPr>
    </c:plotArea>
    <c:plotVisOnly val="1"/>
    <c:dispBlanksAs val="gap"/>
    <c:showDLblsOverMax val="0"/>
  </c:chart>
  <c:txPr>
    <a:bodyPr/>
    <a:lstStyle/>
    <a:p>
      <a:pPr>
        <a:defRPr sz="1598" baseline="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934152538522561E-2"/>
          <c:y val="7.7809473897477513E-2"/>
          <c:w val="0.55307911016859146"/>
          <c:h val="0.81727665489332091"/>
        </c:manualLayout>
      </c:layout>
      <c:doughnutChart>
        <c:varyColors val="1"/>
        <c:ser>
          <c:idx val="0"/>
          <c:order val="0"/>
          <c:tx>
            <c:strRef>
              <c:f>Лист1!$B$1</c:f>
              <c:strCache>
                <c:ptCount val="1"/>
                <c:pt idx="0">
                  <c:v>Столбец1</c:v>
                </c:pt>
              </c:strCache>
            </c:strRef>
          </c:tx>
          <c:explosion val="10"/>
          <c:dPt>
            <c:idx val="0"/>
            <c:bubble3D val="0"/>
          </c:dPt>
          <c:dPt>
            <c:idx val="1"/>
            <c:bubble3D val="0"/>
          </c:dPt>
          <c:dPt>
            <c:idx val="2"/>
            <c:bubble3D val="0"/>
          </c:dPt>
          <c:dLbls>
            <c:showLegendKey val="0"/>
            <c:showVal val="1"/>
            <c:showCatName val="0"/>
            <c:showSerName val="0"/>
            <c:showPercent val="0"/>
            <c:showBubbleSize val="0"/>
            <c:showLeaderLines val="0"/>
          </c:dLbls>
          <c:cat>
            <c:strRef>
              <c:f>Лист1!$A$2:$A$3</c:f>
              <c:strCache>
                <c:ptCount val="2"/>
                <c:pt idx="0">
                  <c:v>дотации на выравнивание уровня бюджетной обеспеченности поселений из регионального фонда финансовой поддержки - 62,3%</c:v>
                </c:pt>
                <c:pt idx="1">
                  <c:v>районный фонд финансовой поддержки поселений - 37,7%</c:v>
                </c:pt>
              </c:strCache>
            </c:strRef>
          </c:cat>
          <c:val>
            <c:numRef>
              <c:f>Лист1!$B$2:$B$3</c:f>
              <c:numCache>
                <c:formatCode>0.0</c:formatCode>
                <c:ptCount val="2"/>
                <c:pt idx="0">
                  <c:v>5785</c:v>
                </c:pt>
                <c:pt idx="1">
                  <c:v>3500</c:v>
                </c:pt>
              </c:numCache>
            </c:numRef>
          </c:val>
        </c:ser>
        <c:dLbls>
          <c:showLegendKey val="0"/>
          <c:showVal val="0"/>
          <c:showCatName val="0"/>
          <c:showSerName val="0"/>
          <c:showPercent val="0"/>
          <c:showBubbleSize val="0"/>
          <c:showLeaderLines val="0"/>
        </c:dLbls>
        <c:firstSliceAng val="0"/>
        <c:holeSize val="50"/>
      </c:doughnutChart>
      <c:spPr>
        <a:noFill/>
        <a:ln w="25400">
          <a:noFill/>
        </a:ln>
      </c:spPr>
    </c:plotArea>
    <c:legend>
      <c:legendPos val="r"/>
      <c:layout>
        <c:manualLayout>
          <c:xMode val="edge"/>
          <c:yMode val="edge"/>
          <c:x val="0.56654158913200725"/>
          <c:y val="1.4119410687837312E-2"/>
          <c:w val="0.41925396207877541"/>
          <c:h val="0.9822566306502073"/>
        </c:manualLayout>
      </c:layout>
      <c:overlay val="0"/>
    </c:legend>
    <c:plotVisOnly val="1"/>
    <c:dispBlanksAs val="zero"/>
    <c:showDLblsOverMax val="0"/>
  </c:chart>
  <c:txPr>
    <a:bodyPr/>
    <a:lstStyle/>
    <a:p>
      <a:pPr>
        <a:defRPr sz="18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Лист1!$B$1</c:f>
              <c:strCache>
                <c:ptCount val="1"/>
                <c:pt idx="0">
                  <c:v>ГОД</c:v>
                </c:pt>
              </c:strCache>
            </c:strRef>
          </c:tx>
          <c:invertIfNegative val="0"/>
          <c:cat>
            <c:numRef>
              <c:f>Лист1!$A$2:$A$4</c:f>
              <c:numCache>
                <c:formatCode>General</c:formatCode>
                <c:ptCount val="3"/>
                <c:pt idx="0">
                  <c:v>2017</c:v>
                </c:pt>
                <c:pt idx="1">
                  <c:v>2018</c:v>
                </c:pt>
                <c:pt idx="2">
                  <c:v>2019</c:v>
                </c:pt>
              </c:numCache>
            </c:numRef>
          </c:cat>
          <c:val>
            <c:numRef>
              <c:f>Лист1!$B$2:$B$4</c:f>
              <c:numCache>
                <c:formatCode>0.0</c:formatCode>
                <c:ptCount val="3"/>
                <c:pt idx="0">
                  <c:v>929845</c:v>
                </c:pt>
                <c:pt idx="1">
                  <c:v>938192</c:v>
                </c:pt>
                <c:pt idx="2">
                  <c:v>969393</c:v>
                </c:pt>
              </c:numCache>
            </c:numRef>
          </c:val>
        </c:ser>
        <c:dLbls>
          <c:showLegendKey val="0"/>
          <c:showVal val="0"/>
          <c:showCatName val="0"/>
          <c:showSerName val="0"/>
          <c:showPercent val="0"/>
          <c:showBubbleSize val="0"/>
        </c:dLbls>
        <c:gapWidth val="150"/>
        <c:shape val="cylinder"/>
        <c:axId val="96053504"/>
        <c:axId val="96055296"/>
        <c:axId val="0"/>
      </c:bar3DChart>
      <c:catAx>
        <c:axId val="96053504"/>
        <c:scaling>
          <c:orientation val="minMax"/>
        </c:scaling>
        <c:delete val="0"/>
        <c:axPos val="b"/>
        <c:numFmt formatCode="General" sourceLinked="1"/>
        <c:majorTickMark val="out"/>
        <c:minorTickMark val="none"/>
        <c:tickLblPos val="nextTo"/>
        <c:crossAx val="96055296"/>
        <c:crosses val="autoZero"/>
        <c:auto val="1"/>
        <c:lblAlgn val="ctr"/>
        <c:lblOffset val="100"/>
        <c:noMultiLvlLbl val="0"/>
      </c:catAx>
      <c:valAx>
        <c:axId val="96055296"/>
        <c:scaling>
          <c:orientation val="minMax"/>
        </c:scaling>
        <c:delete val="1"/>
        <c:axPos val="l"/>
        <c:numFmt formatCode="0.0" sourceLinked="1"/>
        <c:majorTickMark val="out"/>
        <c:minorTickMark val="none"/>
        <c:tickLblPos val="nextTo"/>
        <c:crossAx val="96053504"/>
        <c:crosses val="autoZero"/>
        <c:crossBetween val="between"/>
      </c:valAx>
    </c:plotArea>
    <c:plotVisOnly val="1"/>
    <c:dispBlanksAs val="gap"/>
    <c:showDLblsOverMax val="0"/>
  </c:chart>
  <c:txPr>
    <a:bodyPr/>
    <a:lstStyle/>
    <a:p>
      <a:pPr>
        <a:defRPr sz="1800"/>
      </a:pPr>
      <a:endParaRPr lang="ru-RU"/>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perspective val="10"/>
    </c:view3D>
    <c:floor>
      <c:thickness val="0"/>
    </c:floor>
    <c:sideWall>
      <c:thickness val="0"/>
    </c:sideWall>
    <c:backWall>
      <c:thickness val="0"/>
    </c:backWall>
    <c:plotArea>
      <c:layout>
        <c:manualLayout>
          <c:layoutTarget val="inner"/>
          <c:xMode val="edge"/>
          <c:yMode val="edge"/>
          <c:x val="5.7603772045380502E-2"/>
          <c:y val="7.7953408334333974E-4"/>
          <c:w val="0.92770718313208567"/>
          <c:h val="0.98805793940301667"/>
        </c:manualLayout>
      </c:layout>
      <c:pie3DChart>
        <c:varyColors val="1"/>
        <c:ser>
          <c:idx val="0"/>
          <c:order val="0"/>
          <c:tx>
            <c:strRef>
              <c:f>Лист1!$B$1</c:f>
              <c:strCache>
                <c:ptCount val="1"/>
                <c:pt idx="0">
                  <c:v>Столбец1</c:v>
                </c:pt>
              </c:strCache>
            </c:strRef>
          </c:tx>
          <c:explosion val="44"/>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Pt>
            <c:idx val="10"/>
            <c:bubble3D val="0"/>
          </c:dPt>
          <c:dLbls>
            <c:dLbl>
              <c:idx val="0"/>
              <c:layout>
                <c:manualLayout>
                  <c:x val="-0.1170076603058797"/>
                  <c:y val="2.6295948429086606E-2"/>
                </c:manualLayout>
              </c:layout>
              <c:tx>
                <c:rich>
                  <a:bodyPr/>
                  <a:lstStyle/>
                  <a:p>
                    <a:pPr>
                      <a:defRPr sz="1400"/>
                    </a:pPr>
                    <a:r>
                      <a:rPr lang="ru-RU" sz="1400" dirty="0" smtClean="0"/>
                      <a:t>Общегосударственные вопросы – 131300,0 (</a:t>
                    </a:r>
                    <a:r>
                      <a:rPr lang="en-US" sz="1400" dirty="0" smtClean="0"/>
                      <a:t>1</a:t>
                    </a:r>
                    <a:r>
                      <a:rPr lang="ru-RU" sz="1400" dirty="0" smtClean="0"/>
                      <a:t>4</a:t>
                    </a:r>
                    <a:r>
                      <a:rPr lang="en-US" sz="1400" dirty="0" smtClean="0"/>
                      <a:t>,</a:t>
                    </a:r>
                    <a:r>
                      <a:rPr lang="ru-RU" sz="1400" dirty="0" smtClean="0"/>
                      <a:t>1</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1"/>
              <c:layout>
                <c:manualLayout>
                  <c:x val="-5.7591986007098063E-2"/>
                  <c:y val="-0.16552870243025361"/>
                </c:manualLayout>
              </c:layout>
              <c:tx>
                <c:rich>
                  <a:bodyPr/>
                  <a:lstStyle/>
                  <a:p>
                    <a:pPr>
                      <a:defRPr sz="1400"/>
                    </a:pPr>
                    <a:r>
                      <a:rPr lang="ru-RU" sz="1400" dirty="0" smtClean="0"/>
                      <a:t>Национальная оборона – 1 674,0 (</a:t>
                    </a:r>
                    <a:r>
                      <a:rPr lang="en-US" sz="1400" dirty="0" smtClean="0"/>
                      <a:t>0,2%</a:t>
                    </a:r>
                    <a:r>
                      <a:rPr lang="ru-RU" sz="1400" dirty="0" smtClean="0"/>
                      <a:t>)</a:t>
                    </a:r>
                  </a:p>
                  <a:p>
                    <a:pPr>
                      <a:defRPr sz="1400"/>
                    </a:pPr>
                    <a:endParaRPr lang="en-US" dirty="0"/>
                  </a:p>
                </c:rich>
              </c:tx>
              <c:spPr/>
              <c:dLblPos val="bestFit"/>
              <c:showLegendKey val="0"/>
              <c:showVal val="0"/>
              <c:showCatName val="0"/>
              <c:showSerName val="0"/>
              <c:showPercent val="0"/>
              <c:showBubbleSize val="0"/>
            </c:dLbl>
            <c:dLbl>
              <c:idx val="2"/>
              <c:layout>
                <c:manualLayout>
                  <c:x val="1.6950940253654095E-2"/>
                  <c:y val="-4.0906623724015517E-2"/>
                </c:manualLayout>
              </c:layout>
              <c:tx>
                <c:rich>
                  <a:bodyPr/>
                  <a:lstStyle/>
                  <a:p>
                    <a:pPr>
                      <a:defRPr sz="1400"/>
                    </a:pPr>
                    <a:r>
                      <a:rPr lang="ru-RU" sz="1400" dirty="0" smtClean="0"/>
                      <a:t>Национальная безопасность и правоохранительная деятельность – 743,0 (</a:t>
                    </a:r>
                    <a:r>
                      <a:rPr lang="en-US" sz="1400" dirty="0" smtClean="0"/>
                      <a:t>0,</a:t>
                    </a:r>
                    <a:r>
                      <a:rPr lang="ru-RU" sz="1400" dirty="0" smtClean="0"/>
                      <a:t>1</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3"/>
              <c:layout>
                <c:manualLayout>
                  <c:x val="7.1431608195117E-2"/>
                  <c:y val="0.10080010267058449"/>
                </c:manualLayout>
              </c:layout>
              <c:tx>
                <c:rich>
                  <a:bodyPr/>
                  <a:lstStyle/>
                  <a:p>
                    <a:pPr>
                      <a:defRPr sz="1400"/>
                    </a:pPr>
                    <a:r>
                      <a:rPr lang="ru-RU" sz="1400" dirty="0" smtClean="0"/>
                      <a:t>Национальная экономика – 9409,0 (1,0</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4"/>
              <c:layout>
                <c:manualLayout>
                  <c:x val="1.005535758177113E-2"/>
                  <c:y val="0.26354750493878715"/>
                </c:manualLayout>
              </c:layout>
              <c:tx>
                <c:rich>
                  <a:bodyPr/>
                  <a:lstStyle/>
                  <a:p>
                    <a:pPr>
                      <a:defRPr sz="1400"/>
                    </a:pPr>
                    <a:r>
                      <a:rPr lang="ru-RU" sz="1400" dirty="0" smtClean="0"/>
                      <a:t>Жилищно-коммунальное</a:t>
                    </a:r>
                    <a:r>
                      <a:rPr lang="ru-RU" sz="1400" baseline="0" dirty="0" smtClean="0"/>
                      <a:t> хозяйство – 12881,0 (1,4</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5"/>
              <c:layout>
                <c:manualLayout>
                  <c:x val="2.4133477097036702E-2"/>
                  <c:y val="-0.18952789967781364"/>
                </c:manualLayout>
              </c:layout>
              <c:tx>
                <c:rich>
                  <a:bodyPr/>
                  <a:lstStyle/>
                  <a:p>
                    <a:pPr>
                      <a:defRPr sz="1400"/>
                    </a:pPr>
                    <a:r>
                      <a:rPr lang="ru-RU" sz="1400" dirty="0" smtClean="0"/>
                      <a:t>Образование  - 662239,0 (</a:t>
                    </a:r>
                    <a:r>
                      <a:rPr lang="en-US" sz="1400" dirty="0" smtClean="0"/>
                      <a:t>7</a:t>
                    </a:r>
                    <a:r>
                      <a:rPr lang="ru-RU" sz="1400" dirty="0" smtClean="0"/>
                      <a:t>1,2</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6"/>
              <c:layout>
                <c:manualLayout>
                  <c:x val="-2.2216724909959455E-2"/>
                  <c:y val="6.9689893970912589E-2"/>
                </c:manualLayout>
              </c:layout>
              <c:tx>
                <c:rich>
                  <a:bodyPr/>
                  <a:lstStyle/>
                  <a:p>
                    <a:pPr>
                      <a:defRPr sz="1400"/>
                    </a:pPr>
                    <a:r>
                      <a:rPr lang="ru-RU" sz="1400" dirty="0" smtClean="0"/>
                      <a:t>Культура – 54984,0 (5,9</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7"/>
              <c:layout>
                <c:manualLayout>
                  <c:x val="-0.11628769897926861"/>
                  <c:y val="5.9175312332115301E-3"/>
                </c:manualLayout>
              </c:layout>
              <c:tx>
                <c:rich>
                  <a:bodyPr/>
                  <a:lstStyle/>
                  <a:p>
                    <a:pPr>
                      <a:defRPr sz="1400"/>
                    </a:pPr>
                    <a:r>
                      <a:rPr lang="ru-RU" sz="1400" dirty="0" smtClean="0"/>
                      <a:t>Социальная политика – 31945,0 (3,4</a:t>
                    </a:r>
                    <a:r>
                      <a:rPr lang="en-US" sz="1400" dirty="0" smtClean="0"/>
                      <a:t>%</a:t>
                    </a:r>
                    <a:r>
                      <a:rPr lang="ru-RU" sz="1400" dirty="0" smtClean="0"/>
                      <a:t>)</a:t>
                    </a:r>
                    <a:endParaRPr lang="en-US" sz="1400" dirty="0"/>
                  </a:p>
                </c:rich>
              </c:tx>
              <c:spPr/>
              <c:dLblPos val="bestFit"/>
              <c:showLegendKey val="0"/>
              <c:showVal val="0"/>
              <c:showCatName val="0"/>
              <c:showSerName val="0"/>
              <c:showPercent val="0"/>
              <c:showBubbleSize val="0"/>
            </c:dLbl>
            <c:dLbl>
              <c:idx val="8"/>
              <c:layout>
                <c:manualLayout>
                  <c:x val="-0.10389760412295787"/>
                  <c:y val="-9.2972165954163397E-2"/>
                </c:manualLayout>
              </c:layout>
              <c:tx>
                <c:rich>
                  <a:bodyPr/>
                  <a:lstStyle/>
                  <a:p>
                    <a:pPr>
                      <a:defRPr sz="1400"/>
                    </a:pPr>
                    <a:r>
                      <a:rPr lang="ru-RU" sz="1400" dirty="0" smtClean="0"/>
                      <a:t>Физическая культура и спорт – 2 500,0 (</a:t>
                    </a:r>
                    <a:r>
                      <a:rPr lang="en-US" sz="1400" dirty="0" smtClean="0"/>
                      <a:t>0,3%</a:t>
                    </a:r>
                    <a:r>
                      <a:rPr lang="ru-RU" sz="1400" dirty="0" smtClean="0"/>
                      <a:t>)</a:t>
                    </a:r>
                    <a:endParaRPr lang="en-US" sz="1800" dirty="0"/>
                  </a:p>
                </c:rich>
              </c:tx>
              <c:spPr/>
              <c:dLblPos val="bestFit"/>
              <c:showLegendKey val="0"/>
              <c:showVal val="0"/>
              <c:showCatName val="0"/>
              <c:showSerName val="0"/>
              <c:showPercent val="0"/>
              <c:showBubbleSize val="0"/>
            </c:dLbl>
            <c:dLbl>
              <c:idx val="9"/>
              <c:layout>
                <c:manualLayout>
                  <c:x val="9.5485487838357669E-2"/>
                  <c:y val="-7.6553518406630619E-2"/>
                </c:manualLayout>
              </c:layout>
              <c:tx>
                <c:rich>
                  <a:bodyPr/>
                  <a:lstStyle/>
                  <a:p>
                    <a:pPr>
                      <a:defRPr sz="1400"/>
                    </a:pPr>
                    <a:r>
                      <a:rPr lang="ru-RU" sz="1400" dirty="0" smtClean="0"/>
                      <a:t>Средства массовой информации – 12885,0 (</a:t>
                    </a:r>
                    <a:r>
                      <a:rPr lang="en-US" sz="1400" dirty="0" smtClean="0"/>
                      <a:t>1,4%</a:t>
                    </a:r>
                    <a:r>
                      <a:rPr lang="ru-RU" sz="1400" dirty="0" smtClean="0"/>
                      <a:t>)</a:t>
                    </a:r>
                    <a:endParaRPr lang="en-US" dirty="0"/>
                  </a:p>
                </c:rich>
              </c:tx>
              <c:spPr/>
              <c:dLblPos val="bestFit"/>
              <c:showLegendKey val="0"/>
              <c:showVal val="0"/>
              <c:showCatName val="0"/>
              <c:showSerName val="0"/>
              <c:showPercent val="0"/>
              <c:showBubbleSize val="0"/>
            </c:dLbl>
            <c:dLbl>
              <c:idx val="10"/>
              <c:layout>
                <c:manualLayout>
                  <c:x val="0.20853755000592225"/>
                  <c:y val="-9.8276510367253503E-2"/>
                </c:manualLayout>
              </c:layout>
              <c:tx>
                <c:rich>
                  <a:bodyPr/>
                  <a:lstStyle/>
                  <a:p>
                    <a:pPr>
                      <a:defRPr sz="1400"/>
                    </a:pPr>
                    <a:r>
                      <a:rPr lang="ru-RU" sz="1400" dirty="0" smtClean="0"/>
                      <a:t>Межбюджетные трансферты – 9285,0 (1,0</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showLegendKey val="0"/>
            <c:showVal val="0"/>
            <c:showCatName val="0"/>
            <c:showSerName val="0"/>
            <c:showPercent val="0"/>
            <c:showBubbleSize val="0"/>
          </c:dLbls>
          <c:cat>
            <c:strRef>
              <c:f>Лист1!$A$2:$A$12</c:f>
              <c:strCache>
                <c:ptCount val="11"/>
                <c:pt idx="0">
                  <c:v>Общегосударственные расходы -131300,0 т.р.</c:v>
                </c:pt>
                <c:pt idx="1">
                  <c:v>Национальная оборона - 1674,0 т.р.</c:v>
                </c:pt>
                <c:pt idx="2">
                  <c:v>Нац.безопасность и правоохранительная деятельность - 743,0т.р.</c:v>
                </c:pt>
                <c:pt idx="3">
                  <c:v>Национальная экономика - 9409,0 т.р.</c:v>
                </c:pt>
                <c:pt idx="4">
                  <c:v>Жилищно-коммунальное хозяйство - 12881,0 т.р.</c:v>
                </c:pt>
                <c:pt idx="5">
                  <c:v>Образование - 662239,0 т.р.</c:v>
                </c:pt>
                <c:pt idx="6">
                  <c:v>Культура - 54984,0 т.р</c:v>
                </c:pt>
                <c:pt idx="7">
                  <c:v>Социальная политика - 31945,0 т.р.</c:v>
                </c:pt>
                <c:pt idx="8">
                  <c:v>Физическая культура и спорт - 2500,0 т.о.</c:v>
                </c:pt>
                <c:pt idx="9">
                  <c:v>Средства массовой информации - 12885,0 т.р.</c:v>
                </c:pt>
                <c:pt idx="10">
                  <c:v>Межбюджетные трансферты - 9285 т.р.</c:v>
                </c:pt>
              </c:strCache>
            </c:strRef>
          </c:cat>
          <c:val>
            <c:numRef>
              <c:f>Лист1!$B$2:$B$12</c:f>
              <c:numCache>
                <c:formatCode>0.00%</c:formatCode>
                <c:ptCount val="11"/>
                <c:pt idx="0">
                  <c:v>0.14099999999999999</c:v>
                </c:pt>
                <c:pt idx="1">
                  <c:v>2E-3</c:v>
                </c:pt>
                <c:pt idx="2">
                  <c:v>1E-3</c:v>
                </c:pt>
                <c:pt idx="3">
                  <c:v>0.01</c:v>
                </c:pt>
                <c:pt idx="4">
                  <c:v>1.4E-2</c:v>
                </c:pt>
                <c:pt idx="5">
                  <c:v>0.71199999999999997</c:v>
                </c:pt>
                <c:pt idx="6">
                  <c:v>5.8999999999999997E-2</c:v>
                </c:pt>
                <c:pt idx="7">
                  <c:v>3.4000000000000002E-2</c:v>
                </c:pt>
                <c:pt idx="8">
                  <c:v>3.0000000000000001E-3</c:v>
                </c:pt>
                <c:pt idx="9">
                  <c:v>1.4E-2</c:v>
                </c:pt>
                <c:pt idx="10">
                  <c:v>0.01</c:v>
                </c:pt>
              </c:numCache>
            </c:numRef>
          </c:val>
        </c:ser>
        <c:dLbls>
          <c:showLegendKey val="0"/>
          <c:showVal val="0"/>
          <c:showCatName val="0"/>
          <c:showSerName val="0"/>
          <c:showPercent val="0"/>
          <c:showBubbleSize val="0"/>
          <c:showLeaderLines val="1"/>
        </c:dLbls>
      </c:pie3DChart>
      <c:spPr>
        <a:noFill/>
        <a:ln w="25399">
          <a:noFill/>
        </a:ln>
      </c:spPr>
    </c:plotArea>
    <c:plotVisOnly val="1"/>
    <c:dispBlanksAs val="zero"/>
    <c:showDLblsOverMax val="0"/>
  </c:chart>
  <c:txPr>
    <a:bodyPr/>
    <a:lstStyle/>
    <a:p>
      <a:pPr>
        <a:defRPr sz="1800"/>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Столбец1</c:v>
                </c:pt>
              </c:strCache>
            </c:strRef>
          </c:tx>
          <c:spPr>
            <a:effectLst>
              <a:innerShdw blurRad="63500" dist="50800" dir="13500000">
                <a:prstClr val="black">
                  <a:alpha val="50000"/>
                </a:prstClr>
              </a:innerShdw>
            </a:effectLst>
            <a:scene3d>
              <a:camera prst="orthographicFront"/>
              <a:lightRig rig="soft" dir="t">
                <a:rot lat="0" lon="0" rev="0"/>
              </a:lightRig>
            </a:scene3d>
            <a:sp3d prstMaterial="matte">
              <a:bevelT w="63500" h="63500" prst="artDeco"/>
              <a:contourClr>
                <a:srgbClr val="000000"/>
              </a:contourClr>
            </a:sp3d>
          </c:spPr>
          <c:dPt>
            <c:idx val="0"/>
            <c:bubble3D val="0"/>
          </c:dPt>
          <c:dPt>
            <c:idx val="1"/>
            <c:bubble3D val="0"/>
          </c:dPt>
          <c:dLbls>
            <c:dLbl>
              <c:idx val="0"/>
              <c:layout/>
              <c:tx>
                <c:rich>
                  <a:bodyPr/>
                  <a:lstStyle/>
                  <a:p>
                    <a:pPr>
                      <a:defRPr/>
                    </a:pPr>
                    <a:r>
                      <a:rPr lang="ru-RU" dirty="0" smtClean="0"/>
                      <a:t>783870</a:t>
                    </a:r>
                    <a:r>
                      <a:rPr lang="en-US" dirty="0" smtClean="0"/>
                      <a:t>,0</a:t>
                    </a:r>
                    <a:r>
                      <a:rPr lang="ru-RU" dirty="0" smtClean="0"/>
                      <a:t> </a:t>
                    </a:r>
                    <a:endParaRPr lang="en-US" dirty="0"/>
                  </a:p>
                </c:rich>
              </c:tx>
              <c:spPr/>
              <c:showLegendKey val="0"/>
              <c:showVal val="0"/>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Муниципальные программы МО "Тахтамукайский район" - 84,3%</c:v>
                </c:pt>
                <c:pt idx="1">
                  <c:v>Ведомственные целевые программы - 1,3 %</c:v>
                </c:pt>
                <c:pt idx="2">
                  <c:v>Иные расходы - 14,4%</c:v>
                </c:pt>
              </c:strCache>
            </c:strRef>
          </c:cat>
          <c:val>
            <c:numRef>
              <c:f>Лист1!$B$2:$B$4</c:f>
              <c:numCache>
                <c:formatCode>0.0</c:formatCode>
                <c:ptCount val="3"/>
                <c:pt idx="0">
                  <c:v>783870</c:v>
                </c:pt>
                <c:pt idx="1">
                  <c:v>12095</c:v>
                </c:pt>
                <c:pt idx="2">
                  <c:v>133880</c:v>
                </c:pt>
              </c:numCache>
            </c:numRef>
          </c:val>
        </c:ser>
        <c:dLbls>
          <c:showLegendKey val="0"/>
          <c:showVal val="0"/>
          <c:showCatName val="0"/>
          <c:showSerName val="0"/>
          <c:showPercent val="0"/>
          <c:showBubbleSize val="0"/>
          <c:showLeaderLines val="0"/>
        </c:dLbls>
        <c:firstSliceAng val="0"/>
        <c:holeSize val="50"/>
      </c:doughnutChart>
      <c:spPr>
        <a:noFill/>
        <a:ln w="25410">
          <a:noFill/>
        </a:ln>
      </c:spPr>
    </c:plotArea>
    <c:legend>
      <c:legendPos val="r"/>
      <c:layout/>
      <c:overlay val="0"/>
      <c:txPr>
        <a:bodyPr/>
        <a:lstStyle/>
        <a:p>
          <a:pPr>
            <a:defRPr sz="1400"/>
          </a:pPr>
          <a:endParaRPr lang="ru-RU"/>
        </a:p>
      </c:txPr>
    </c:legend>
    <c:plotVisOnly val="1"/>
    <c:dispBlanksAs val="zero"/>
    <c:showDLblsOverMax val="0"/>
  </c:chart>
  <c:txPr>
    <a:bodyPr/>
    <a:lstStyle/>
    <a:p>
      <a:pPr>
        <a:defRPr sz="1801"/>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298B2C-4671-44E2-937B-2735125C5681}" type="doc">
      <dgm:prSet loTypeId="urn:microsoft.com/office/officeart/2005/8/layout/hierarchy2" loCatId="hierarchy" qsTypeId="urn:microsoft.com/office/officeart/2005/8/quickstyle/simple1#1" qsCatId="simple" csTypeId="urn:microsoft.com/office/officeart/2005/8/colors/accent1_2#1" csCatId="accent1" phldr="1"/>
      <dgm:spPr/>
      <dgm:t>
        <a:bodyPr/>
        <a:lstStyle/>
        <a:p>
          <a:endParaRPr lang="ru-RU"/>
        </a:p>
      </dgm:t>
    </dgm:pt>
    <dgm:pt modelId="{9F99C633-B1E4-478A-BB74-4ECD5ABE7B0B}">
      <dgm:prSet phldrT="[Текст]" custT="1"/>
      <dgm:spPr/>
      <dgm:t>
        <a:bodyPr/>
        <a:lstStyle/>
        <a:p>
          <a:r>
            <a:rPr lang="ru-RU" sz="1600" b="1" dirty="0" smtClean="0"/>
            <a:t>Доходы бюджета – </a:t>
          </a:r>
          <a:r>
            <a:rPr lang="ru-RU" sz="1600" dirty="0" smtClean="0"/>
            <a:t>поступающие в бюджет денежные средства</a:t>
          </a:r>
          <a:endParaRPr lang="ru-RU" sz="1600" dirty="0"/>
        </a:p>
      </dgm:t>
    </dgm:pt>
    <dgm:pt modelId="{2824473A-8929-4306-B9EE-B02489E76449}" type="parTrans" cxnId="{FD786FF0-E71F-44A3-8180-7C9507C25AEE}">
      <dgm:prSet/>
      <dgm:spPr/>
      <dgm:t>
        <a:bodyPr/>
        <a:lstStyle/>
        <a:p>
          <a:endParaRPr lang="ru-RU"/>
        </a:p>
      </dgm:t>
    </dgm:pt>
    <dgm:pt modelId="{3F2DED37-66FD-4951-AB16-86099861CA17}" type="sibTrans" cxnId="{FD786FF0-E71F-44A3-8180-7C9507C25AEE}">
      <dgm:prSet/>
      <dgm:spPr/>
      <dgm:t>
        <a:bodyPr/>
        <a:lstStyle/>
        <a:p>
          <a:endParaRPr lang="ru-RU"/>
        </a:p>
      </dgm:t>
    </dgm:pt>
    <dgm:pt modelId="{FCFBDC90-F017-4689-AE3A-B7214FE5E57F}">
      <dgm:prSet phldrT="[Текст]" custT="1"/>
      <dgm:spPr/>
      <dgm:t>
        <a:bodyPr/>
        <a:lstStyle/>
        <a:p>
          <a:r>
            <a:rPr lang="ru-RU" sz="1600" b="1" dirty="0" smtClean="0"/>
            <a:t>Налоговые и неналоговые доходы</a:t>
          </a:r>
          <a:endParaRPr lang="ru-RU" sz="1600" b="1" dirty="0"/>
        </a:p>
      </dgm:t>
    </dgm:pt>
    <dgm:pt modelId="{E00A011D-2C4D-4734-9B20-389A4C64BFCB}" type="parTrans" cxnId="{5AAD6D69-8BD8-4314-899B-D19577F7055D}">
      <dgm:prSet/>
      <dgm:spPr/>
      <dgm:t>
        <a:bodyPr/>
        <a:lstStyle/>
        <a:p>
          <a:endParaRPr lang="ru-RU"/>
        </a:p>
      </dgm:t>
    </dgm:pt>
    <dgm:pt modelId="{8DB44CFD-3BF2-40FC-9E4C-08D5F6521FE3}" type="sibTrans" cxnId="{5AAD6D69-8BD8-4314-899B-D19577F7055D}">
      <dgm:prSet/>
      <dgm:spPr/>
      <dgm:t>
        <a:bodyPr/>
        <a:lstStyle/>
        <a:p>
          <a:endParaRPr lang="ru-RU"/>
        </a:p>
      </dgm:t>
    </dgm:pt>
    <dgm:pt modelId="{4A212A13-2A76-4E76-BCED-4E4E6C6CD0B2}">
      <dgm:prSet phldrT="[Текст]" custT="1"/>
      <dgm:spPr/>
      <dgm:t>
        <a:bodyPr/>
        <a:lstStyle/>
        <a:p>
          <a:r>
            <a:rPr lang="ru-RU" sz="1200" b="1" dirty="0" smtClean="0"/>
            <a:t>Налоговые доходы – </a:t>
          </a:r>
          <a:r>
            <a:rPr lang="ru-RU" sz="1200" b="0" dirty="0" smtClean="0"/>
            <a:t>доходы от предусмотренных законодательством РФ федеральных налогов и сборов, в том числе от налогов, предусмотренных специальными налоговыми режимами, и законодательством РА</a:t>
          </a:r>
        </a:p>
        <a:p>
          <a:endParaRPr lang="ru-RU" sz="1400" b="1" dirty="0"/>
        </a:p>
      </dgm:t>
    </dgm:pt>
    <dgm:pt modelId="{A5DB936D-B9F5-45B2-ACE2-912B8501DA54}" type="parTrans" cxnId="{F6A9E1EB-3419-4C83-AC84-ED5C8AC2E69B}">
      <dgm:prSet/>
      <dgm:spPr/>
      <dgm:t>
        <a:bodyPr/>
        <a:lstStyle/>
        <a:p>
          <a:endParaRPr lang="ru-RU"/>
        </a:p>
      </dgm:t>
    </dgm:pt>
    <dgm:pt modelId="{5F1CCF0C-27FD-45F0-8053-DB09C3FD1AEF}" type="sibTrans" cxnId="{F6A9E1EB-3419-4C83-AC84-ED5C8AC2E69B}">
      <dgm:prSet/>
      <dgm:spPr/>
      <dgm:t>
        <a:bodyPr/>
        <a:lstStyle/>
        <a:p>
          <a:endParaRPr lang="ru-RU"/>
        </a:p>
      </dgm:t>
    </dgm:pt>
    <dgm:pt modelId="{80C1E42E-906A-409E-A3A6-5B8ADC7F98DA}">
      <dgm:prSet phldrT="[Текст]" custT="1"/>
      <dgm:spPr/>
      <dgm:t>
        <a:bodyPr/>
        <a:lstStyle/>
        <a:p>
          <a:r>
            <a:rPr lang="ru-RU" sz="1200" b="1" dirty="0" smtClean="0"/>
            <a:t>Неналоговые доходы –</a:t>
          </a:r>
          <a:r>
            <a:rPr lang="ru-RU" sz="1200" b="0" dirty="0" smtClean="0"/>
            <a:t>платежи, которые включают в себя возмездные операции от прямого предоставления государством в пользование имущества и природных ресурсов, от различного вида услуг, а также платежи в виде штрафов или иных санкций за нарушение законодательства</a:t>
          </a:r>
        </a:p>
        <a:p>
          <a:endParaRPr lang="ru-RU" sz="1200" b="1" dirty="0"/>
        </a:p>
      </dgm:t>
    </dgm:pt>
    <dgm:pt modelId="{646D331A-43A4-4635-B42D-7A68D5370C5F}" type="parTrans" cxnId="{D0F55B3D-D204-414E-85ED-CC795EDAD990}">
      <dgm:prSet/>
      <dgm:spPr/>
      <dgm:t>
        <a:bodyPr/>
        <a:lstStyle/>
        <a:p>
          <a:endParaRPr lang="ru-RU"/>
        </a:p>
      </dgm:t>
    </dgm:pt>
    <dgm:pt modelId="{7609816F-8088-4F30-8E47-B9CA8F103E8F}" type="sibTrans" cxnId="{D0F55B3D-D204-414E-85ED-CC795EDAD990}">
      <dgm:prSet/>
      <dgm:spPr/>
      <dgm:t>
        <a:bodyPr/>
        <a:lstStyle/>
        <a:p>
          <a:endParaRPr lang="ru-RU"/>
        </a:p>
      </dgm:t>
    </dgm:pt>
    <dgm:pt modelId="{1CD54C41-14A0-4309-837E-20FBB27F5322}">
      <dgm:prSet phldrT="[Текст]" custT="1"/>
      <dgm:spPr/>
      <dgm:t>
        <a:bodyPr/>
        <a:lstStyle/>
        <a:p>
          <a:r>
            <a:rPr lang="ru-RU" sz="1200" b="1" dirty="0" smtClean="0"/>
            <a:t>Безвозмездные поступления</a:t>
          </a:r>
          <a:endParaRPr lang="ru-RU" sz="1200" b="1" dirty="0"/>
        </a:p>
      </dgm:t>
    </dgm:pt>
    <dgm:pt modelId="{1206CF80-4E23-411C-8FC4-3245F0CCACAF}" type="parTrans" cxnId="{8A6424BF-47BE-4F6F-91C4-39552FC3FDD4}">
      <dgm:prSet/>
      <dgm:spPr/>
      <dgm:t>
        <a:bodyPr/>
        <a:lstStyle/>
        <a:p>
          <a:endParaRPr lang="ru-RU"/>
        </a:p>
      </dgm:t>
    </dgm:pt>
    <dgm:pt modelId="{77C22729-4ECC-4A91-AC47-8AB343B18692}" type="sibTrans" cxnId="{8A6424BF-47BE-4F6F-91C4-39552FC3FDD4}">
      <dgm:prSet/>
      <dgm:spPr/>
      <dgm:t>
        <a:bodyPr/>
        <a:lstStyle/>
        <a:p>
          <a:endParaRPr lang="ru-RU"/>
        </a:p>
      </dgm:t>
    </dgm:pt>
    <dgm:pt modelId="{B7CBFD9E-9AE0-4A70-B2E5-EF6D44A9C70D}">
      <dgm:prSet phldrT="[Текст]" custT="1"/>
      <dgm:spPr/>
      <dgm:t>
        <a:bodyPr/>
        <a:lstStyle/>
        <a:p>
          <a:r>
            <a:rPr lang="ru-RU" sz="1200" b="0" dirty="0" smtClean="0"/>
            <a:t>Поступающие в бюджет денежные средства на безвозвратной и безвозмездной основе из федерального бюджета (межбюджетные трансферты в виде дотаций, субсидий, субвенций), а также перечисления от физических и юридических лиц</a:t>
          </a:r>
        </a:p>
        <a:p>
          <a:endParaRPr lang="ru-RU" sz="1200" b="0" dirty="0"/>
        </a:p>
      </dgm:t>
    </dgm:pt>
    <dgm:pt modelId="{1734201A-EEA0-448C-834F-618DA00242E5}" type="parTrans" cxnId="{4787EC63-C0C0-4596-A893-165834E7CBA6}">
      <dgm:prSet/>
      <dgm:spPr/>
      <dgm:t>
        <a:bodyPr/>
        <a:lstStyle/>
        <a:p>
          <a:endParaRPr lang="ru-RU"/>
        </a:p>
      </dgm:t>
    </dgm:pt>
    <dgm:pt modelId="{D04C2E76-2B53-44B8-B35B-AA8B02018AE7}" type="sibTrans" cxnId="{4787EC63-C0C0-4596-A893-165834E7CBA6}">
      <dgm:prSet/>
      <dgm:spPr/>
      <dgm:t>
        <a:bodyPr/>
        <a:lstStyle/>
        <a:p>
          <a:endParaRPr lang="ru-RU"/>
        </a:p>
      </dgm:t>
    </dgm:pt>
    <dgm:pt modelId="{70906917-DAC0-4CBF-836E-673430D5114A}" type="pres">
      <dgm:prSet presAssocID="{60298B2C-4671-44E2-937B-2735125C5681}" presName="diagram" presStyleCnt="0">
        <dgm:presLayoutVars>
          <dgm:chPref val="1"/>
          <dgm:dir/>
          <dgm:animOne val="branch"/>
          <dgm:animLvl val="lvl"/>
          <dgm:resizeHandles val="exact"/>
        </dgm:presLayoutVars>
      </dgm:prSet>
      <dgm:spPr/>
      <dgm:t>
        <a:bodyPr/>
        <a:lstStyle/>
        <a:p>
          <a:endParaRPr lang="ru-RU"/>
        </a:p>
      </dgm:t>
    </dgm:pt>
    <dgm:pt modelId="{04F21A93-759A-4544-BD81-6B7F1E995C7B}" type="pres">
      <dgm:prSet presAssocID="{9F99C633-B1E4-478A-BB74-4ECD5ABE7B0B}" presName="root1" presStyleCnt="0"/>
      <dgm:spPr/>
    </dgm:pt>
    <dgm:pt modelId="{7100687B-A798-4149-8E47-6C6982D5BD7A}" type="pres">
      <dgm:prSet presAssocID="{9F99C633-B1E4-478A-BB74-4ECD5ABE7B0B}" presName="LevelOneTextNode" presStyleLbl="node0" presStyleIdx="0" presStyleCnt="1" custScaleY="201353">
        <dgm:presLayoutVars>
          <dgm:chPref val="3"/>
        </dgm:presLayoutVars>
      </dgm:prSet>
      <dgm:spPr/>
      <dgm:t>
        <a:bodyPr/>
        <a:lstStyle/>
        <a:p>
          <a:endParaRPr lang="ru-RU"/>
        </a:p>
      </dgm:t>
    </dgm:pt>
    <dgm:pt modelId="{9F1B8141-4A73-4BC8-9D9C-DC5C6EF4BEB3}" type="pres">
      <dgm:prSet presAssocID="{9F99C633-B1E4-478A-BB74-4ECD5ABE7B0B}" presName="level2hierChild" presStyleCnt="0"/>
      <dgm:spPr/>
    </dgm:pt>
    <dgm:pt modelId="{0DBD8CEC-BF8F-4605-A8DC-6FCCB57140BC}" type="pres">
      <dgm:prSet presAssocID="{E00A011D-2C4D-4734-9B20-389A4C64BFCB}" presName="conn2-1" presStyleLbl="parChTrans1D2" presStyleIdx="0" presStyleCnt="2"/>
      <dgm:spPr/>
      <dgm:t>
        <a:bodyPr/>
        <a:lstStyle/>
        <a:p>
          <a:endParaRPr lang="ru-RU"/>
        </a:p>
      </dgm:t>
    </dgm:pt>
    <dgm:pt modelId="{2BB1B041-F2DB-4F37-9896-270249ED5AD2}" type="pres">
      <dgm:prSet presAssocID="{E00A011D-2C4D-4734-9B20-389A4C64BFCB}" presName="connTx" presStyleLbl="parChTrans1D2" presStyleIdx="0" presStyleCnt="2"/>
      <dgm:spPr/>
      <dgm:t>
        <a:bodyPr/>
        <a:lstStyle/>
        <a:p>
          <a:endParaRPr lang="ru-RU"/>
        </a:p>
      </dgm:t>
    </dgm:pt>
    <dgm:pt modelId="{58E1768C-B3A5-400B-870F-516CE3C21660}" type="pres">
      <dgm:prSet presAssocID="{FCFBDC90-F017-4689-AE3A-B7214FE5E57F}" presName="root2" presStyleCnt="0"/>
      <dgm:spPr/>
    </dgm:pt>
    <dgm:pt modelId="{09CF62FD-6E0F-4599-A284-00E40D75B1CB}" type="pres">
      <dgm:prSet presAssocID="{FCFBDC90-F017-4689-AE3A-B7214FE5E57F}" presName="LevelTwoTextNode" presStyleLbl="node2" presStyleIdx="0" presStyleCnt="2" custScaleX="122965" custScaleY="160108" custLinFactY="-1325" custLinFactNeighborX="-1641" custLinFactNeighborY="-100000">
        <dgm:presLayoutVars>
          <dgm:chPref val="3"/>
        </dgm:presLayoutVars>
      </dgm:prSet>
      <dgm:spPr/>
      <dgm:t>
        <a:bodyPr/>
        <a:lstStyle/>
        <a:p>
          <a:endParaRPr lang="ru-RU"/>
        </a:p>
      </dgm:t>
    </dgm:pt>
    <dgm:pt modelId="{C835C94F-C7A3-490E-94E8-6F95DCA9E112}" type="pres">
      <dgm:prSet presAssocID="{FCFBDC90-F017-4689-AE3A-B7214FE5E57F}" presName="level3hierChild" presStyleCnt="0"/>
      <dgm:spPr/>
    </dgm:pt>
    <dgm:pt modelId="{43E3EE72-EF08-4E5B-8685-FC4727767429}" type="pres">
      <dgm:prSet presAssocID="{A5DB936D-B9F5-45B2-ACE2-912B8501DA54}" presName="conn2-1" presStyleLbl="parChTrans1D3" presStyleIdx="0" presStyleCnt="3"/>
      <dgm:spPr/>
      <dgm:t>
        <a:bodyPr/>
        <a:lstStyle/>
        <a:p>
          <a:endParaRPr lang="ru-RU"/>
        </a:p>
      </dgm:t>
    </dgm:pt>
    <dgm:pt modelId="{426C5E4F-4923-41D5-9067-D1FD153CED25}" type="pres">
      <dgm:prSet presAssocID="{A5DB936D-B9F5-45B2-ACE2-912B8501DA54}" presName="connTx" presStyleLbl="parChTrans1D3" presStyleIdx="0" presStyleCnt="3"/>
      <dgm:spPr/>
      <dgm:t>
        <a:bodyPr/>
        <a:lstStyle/>
        <a:p>
          <a:endParaRPr lang="ru-RU"/>
        </a:p>
      </dgm:t>
    </dgm:pt>
    <dgm:pt modelId="{0FA29ADE-B8AA-4E8C-932B-CEAFF9039EE7}" type="pres">
      <dgm:prSet presAssocID="{4A212A13-2A76-4E76-BCED-4E4E6C6CD0B2}" presName="root2" presStyleCnt="0"/>
      <dgm:spPr/>
    </dgm:pt>
    <dgm:pt modelId="{43A454CD-0B9C-44CF-8337-C53328FBC8D3}" type="pres">
      <dgm:prSet presAssocID="{4A212A13-2A76-4E76-BCED-4E4E6C6CD0B2}" presName="LevelTwoTextNode" presStyleLbl="node3" presStyleIdx="0" presStyleCnt="3" custAng="0" custScaleX="288552" custScaleY="182431" custLinFactNeighborX="1189" custLinFactNeighborY="34671">
        <dgm:presLayoutVars>
          <dgm:chPref val="3"/>
        </dgm:presLayoutVars>
      </dgm:prSet>
      <dgm:spPr/>
      <dgm:t>
        <a:bodyPr/>
        <a:lstStyle/>
        <a:p>
          <a:endParaRPr lang="ru-RU"/>
        </a:p>
      </dgm:t>
    </dgm:pt>
    <dgm:pt modelId="{0621A219-6EF7-4BCF-9850-CBBBE98B25E2}" type="pres">
      <dgm:prSet presAssocID="{4A212A13-2A76-4E76-BCED-4E4E6C6CD0B2}" presName="level3hierChild" presStyleCnt="0"/>
      <dgm:spPr/>
    </dgm:pt>
    <dgm:pt modelId="{E384971A-BD6D-4588-BAC6-EE6FFA9B096F}" type="pres">
      <dgm:prSet presAssocID="{646D331A-43A4-4635-B42D-7A68D5370C5F}" presName="conn2-1" presStyleLbl="parChTrans1D3" presStyleIdx="1" presStyleCnt="3"/>
      <dgm:spPr/>
      <dgm:t>
        <a:bodyPr/>
        <a:lstStyle/>
        <a:p>
          <a:endParaRPr lang="ru-RU"/>
        </a:p>
      </dgm:t>
    </dgm:pt>
    <dgm:pt modelId="{2E7F2CAA-668D-468C-B031-0A633D0D6DCB}" type="pres">
      <dgm:prSet presAssocID="{646D331A-43A4-4635-B42D-7A68D5370C5F}" presName="connTx" presStyleLbl="parChTrans1D3" presStyleIdx="1" presStyleCnt="3"/>
      <dgm:spPr/>
      <dgm:t>
        <a:bodyPr/>
        <a:lstStyle/>
        <a:p>
          <a:endParaRPr lang="ru-RU"/>
        </a:p>
      </dgm:t>
    </dgm:pt>
    <dgm:pt modelId="{F4EDC641-CC06-44A4-9618-B775DA32EBB5}" type="pres">
      <dgm:prSet presAssocID="{80C1E42E-906A-409E-A3A6-5B8ADC7F98DA}" presName="root2" presStyleCnt="0"/>
      <dgm:spPr/>
    </dgm:pt>
    <dgm:pt modelId="{5983FF5F-2E13-4FAF-ACAB-2CB87D3C51A7}" type="pres">
      <dgm:prSet presAssocID="{80C1E42E-906A-409E-A3A6-5B8ADC7F98DA}" presName="LevelTwoTextNode" presStyleLbl="node3" presStyleIdx="1" presStyleCnt="3" custScaleX="305343" custScaleY="184747" custLinFactNeighborX="1189" custLinFactNeighborY="19006">
        <dgm:presLayoutVars>
          <dgm:chPref val="3"/>
        </dgm:presLayoutVars>
      </dgm:prSet>
      <dgm:spPr/>
      <dgm:t>
        <a:bodyPr/>
        <a:lstStyle/>
        <a:p>
          <a:endParaRPr lang="ru-RU"/>
        </a:p>
      </dgm:t>
    </dgm:pt>
    <dgm:pt modelId="{D84095F8-242B-42A3-8437-FB3A6E0E0CE1}" type="pres">
      <dgm:prSet presAssocID="{80C1E42E-906A-409E-A3A6-5B8ADC7F98DA}" presName="level3hierChild" presStyleCnt="0"/>
      <dgm:spPr/>
    </dgm:pt>
    <dgm:pt modelId="{0709AEFA-A1F3-4AAC-B37D-4680EFA87652}" type="pres">
      <dgm:prSet presAssocID="{1206CF80-4E23-411C-8FC4-3245F0CCACAF}" presName="conn2-1" presStyleLbl="parChTrans1D2" presStyleIdx="1" presStyleCnt="2"/>
      <dgm:spPr/>
      <dgm:t>
        <a:bodyPr/>
        <a:lstStyle/>
        <a:p>
          <a:endParaRPr lang="ru-RU"/>
        </a:p>
      </dgm:t>
    </dgm:pt>
    <dgm:pt modelId="{8D7B3DFD-5BFB-4E47-867B-CD43DCF7353B}" type="pres">
      <dgm:prSet presAssocID="{1206CF80-4E23-411C-8FC4-3245F0CCACAF}" presName="connTx" presStyleLbl="parChTrans1D2" presStyleIdx="1" presStyleCnt="2"/>
      <dgm:spPr/>
      <dgm:t>
        <a:bodyPr/>
        <a:lstStyle/>
        <a:p>
          <a:endParaRPr lang="ru-RU"/>
        </a:p>
      </dgm:t>
    </dgm:pt>
    <dgm:pt modelId="{4E71A3A1-CAA2-444D-A077-EC919193ABE5}" type="pres">
      <dgm:prSet presAssocID="{1CD54C41-14A0-4309-837E-20FBB27F5322}" presName="root2" presStyleCnt="0"/>
      <dgm:spPr/>
    </dgm:pt>
    <dgm:pt modelId="{94A3241F-3A13-4630-8C47-37A967A3C7F1}" type="pres">
      <dgm:prSet presAssocID="{1CD54C41-14A0-4309-837E-20FBB27F5322}" presName="LevelTwoTextNode" presStyleLbl="node2" presStyleIdx="1" presStyleCnt="2" custScaleX="124263">
        <dgm:presLayoutVars>
          <dgm:chPref val="3"/>
        </dgm:presLayoutVars>
      </dgm:prSet>
      <dgm:spPr/>
      <dgm:t>
        <a:bodyPr/>
        <a:lstStyle/>
        <a:p>
          <a:endParaRPr lang="ru-RU"/>
        </a:p>
      </dgm:t>
    </dgm:pt>
    <dgm:pt modelId="{CBE2E7A0-FB01-4EC3-9F6F-6E3FC925F318}" type="pres">
      <dgm:prSet presAssocID="{1CD54C41-14A0-4309-837E-20FBB27F5322}" presName="level3hierChild" presStyleCnt="0"/>
      <dgm:spPr/>
    </dgm:pt>
    <dgm:pt modelId="{08B1F378-4070-4A70-BDDB-17A84E60317C}" type="pres">
      <dgm:prSet presAssocID="{1734201A-EEA0-448C-834F-618DA00242E5}" presName="conn2-1" presStyleLbl="parChTrans1D3" presStyleIdx="2" presStyleCnt="3"/>
      <dgm:spPr/>
      <dgm:t>
        <a:bodyPr/>
        <a:lstStyle/>
        <a:p>
          <a:endParaRPr lang="ru-RU"/>
        </a:p>
      </dgm:t>
    </dgm:pt>
    <dgm:pt modelId="{BC686C23-2DA0-4913-BE26-286B7BB38D9C}" type="pres">
      <dgm:prSet presAssocID="{1734201A-EEA0-448C-834F-618DA00242E5}" presName="connTx" presStyleLbl="parChTrans1D3" presStyleIdx="2" presStyleCnt="3"/>
      <dgm:spPr/>
      <dgm:t>
        <a:bodyPr/>
        <a:lstStyle/>
        <a:p>
          <a:endParaRPr lang="ru-RU"/>
        </a:p>
      </dgm:t>
    </dgm:pt>
    <dgm:pt modelId="{A18B1498-BF20-44DB-81EB-91E3DE478A94}" type="pres">
      <dgm:prSet presAssocID="{B7CBFD9E-9AE0-4A70-B2E5-EF6D44A9C70D}" presName="root2" presStyleCnt="0"/>
      <dgm:spPr/>
    </dgm:pt>
    <dgm:pt modelId="{62E71A64-6FA4-45CC-B986-484EC2B9D6C7}" type="pres">
      <dgm:prSet presAssocID="{B7CBFD9E-9AE0-4A70-B2E5-EF6D44A9C70D}" presName="LevelTwoTextNode" presStyleLbl="node3" presStyleIdx="2" presStyleCnt="3" custScaleX="300206" custScaleY="260231" custLinFactNeighborX="2685" custLinFactNeighborY="8098">
        <dgm:presLayoutVars>
          <dgm:chPref val="3"/>
        </dgm:presLayoutVars>
      </dgm:prSet>
      <dgm:spPr/>
      <dgm:t>
        <a:bodyPr/>
        <a:lstStyle/>
        <a:p>
          <a:endParaRPr lang="ru-RU"/>
        </a:p>
      </dgm:t>
    </dgm:pt>
    <dgm:pt modelId="{07C800DE-6F57-464C-9273-94C3B8CD5A6C}" type="pres">
      <dgm:prSet presAssocID="{B7CBFD9E-9AE0-4A70-B2E5-EF6D44A9C70D}" presName="level3hierChild" presStyleCnt="0"/>
      <dgm:spPr/>
    </dgm:pt>
  </dgm:ptLst>
  <dgm:cxnLst>
    <dgm:cxn modelId="{3053F838-C228-4933-8DC0-035F1139CCED}" type="presOf" srcId="{A5DB936D-B9F5-45B2-ACE2-912B8501DA54}" destId="{426C5E4F-4923-41D5-9067-D1FD153CED25}" srcOrd="1" destOrd="0" presId="urn:microsoft.com/office/officeart/2005/8/layout/hierarchy2"/>
    <dgm:cxn modelId="{5AAD6D69-8BD8-4314-899B-D19577F7055D}" srcId="{9F99C633-B1E4-478A-BB74-4ECD5ABE7B0B}" destId="{FCFBDC90-F017-4689-AE3A-B7214FE5E57F}" srcOrd="0" destOrd="0" parTransId="{E00A011D-2C4D-4734-9B20-389A4C64BFCB}" sibTransId="{8DB44CFD-3BF2-40FC-9E4C-08D5F6521FE3}"/>
    <dgm:cxn modelId="{C99026CD-08E4-4792-A074-B79C5309D04E}" type="presOf" srcId="{4A212A13-2A76-4E76-BCED-4E4E6C6CD0B2}" destId="{43A454CD-0B9C-44CF-8337-C53328FBC8D3}" srcOrd="0" destOrd="0" presId="urn:microsoft.com/office/officeart/2005/8/layout/hierarchy2"/>
    <dgm:cxn modelId="{E0C0362E-CDBF-4A6C-860E-053763E32F77}" type="presOf" srcId="{A5DB936D-B9F5-45B2-ACE2-912B8501DA54}" destId="{43E3EE72-EF08-4E5B-8685-FC4727767429}" srcOrd="0" destOrd="0" presId="urn:microsoft.com/office/officeart/2005/8/layout/hierarchy2"/>
    <dgm:cxn modelId="{FD786FF0-E71F-44A3-8180-7C9507C25AEE}" srcId="{60298B2C-4671-44E2-937B-2735125C5681}" destId="{9F99C633-B1E4-478A-BB74-4ECD5ABE7B0B}" srcOrd="0" destOrd="0" parTransId="{2824473A-8929-4306-B9EE-B02489E76449}" sibTransId="{3F2DED37-66FD-4951-AB16-86099861CA17}"/>
    <dgm:cxn modelId="{D102FD6C-85A5-4637-862B-35CA10AAEFBB}" type="presOf" srcId="{9F99C633-B1E4-478A-BB74-4ECD5ABE7B0B}" destId="{7100687B-A798-4149-8E47-6C6982D5BD7A}" srcOrd="0" destOrd="0" presId="urn:microsoft.com/office/officeart/2005/8/layout/hierarchy2"/>
    <dgm:cxn modelId="{4787EC63-C0C0-4596-A893-165834E7CBA6}" srcId="{1CD54C41-14A0-4309-837E-20FBB27F5322}" destId="{B7CBFD9E-9AE0-4A70-B2E5-EF6D44A9C70D}" srcOrd="0" destOrd="0" parTransId="{1734201A-EEA0-448C-834F-618DA00242E5}" sibTransId="{D04C2E76-2B53-44B8-B35B-AA8B02018AE7}"/>
    <dgm:cxn modelId="{D0F55B3D-D204-414E-85ED-CC795EDAD990}" srcId="{FCFBDC90-F017-4689-AE3A-B7214FE5E57F}" destId="{80C1E42E-906A-409E-A3A6-5B8ADC7F98DA}" srcOrd="1" destOrd="0" parTransId="{646D331A-43A4-4635-B42D-7A68D5370C5F}" sibTransId="{7609816F-8088-4F30-8E47-B9CA8F103E8F}"/>
    <dgm:cxn modelId="{125EEBC8-D259-487C-9081-C9E643A5F307}" type="presOf" srcId="{1734201A-EEA0-448C-834F-618DA00242E5}" destId="{08B1F378-4070-4A70-BDDB-17A84E60317C}" srcOrd="0" destOrd="0" presId="urn:microsoft.com/office/officeart/2005/8/layout/hierarchy2"/>
    <dgm:cxn modelId="{F6C6614D-D7CC-4910-A7A1-2DC0F6B5BD2E}" type="presOf" srcId="{646D331A-43A4-4635-B42D-7A68D5370C5F}" destId="{2E7F2CAA-668D-468C-B031-0A633D0D6DCB}" srcOrd="1" destOrd="0" presId="urn:microsoft.com/office/officeart/2005/8/layout/hierarchy2"/>
    <dgm:cxn modelId="{F0E36571-C76F-4916-BF65-FB0801E67ED7}" type="presOf" srcId="{646D331A-43A4-4635-B42D-7A68D5370C5F}" destId="{E384971A-BD6D-4588-BAC6-EE6FFA9B096F}" srcOrd="0" destOrd="0" presId="urn:microsoft.com/office/officeart/2005/8/layout/hierarchy2"/>
    <dgm:cxn modelId="{8A6424BF-47BE-4F6F-91C4-39552FC3FDD4}" srcId="{9F99C633-B1E4-478A-BB74-4ECD5ABE7B0B}" destId="{1CD54C41-14A0-4309-837E-20FBB27F5322}" srcOrd="1" destOrd="0" parTransId="{1206CF80-4E23-411C-8FC4-3245F0CCACAF}" sibTransId="{77C22729-4ECC-4A91-AC47-8AB343B18692}"/>
    <dgm:cxn modelId="{5E4DABB7-BF4A-4260-BA8D-0DBDA62887A1}" type="presOf" srcId="{E00A011D-2C4D-4734-9B20-389A4C64BFCB}" destId="{2BB1B041-F2DB-4F37-9896-270249ED5AD2}" srcOrd="1" destOrd="0" presId="urn:microsoft.com/office/officeart/2005/8/layout/hierarchy2"/>
    <dgm:cxn modelId="{0AFD30DB-3D47-47EC-A220-74CCECD9E84B}" type="presOf" srcId="{FCFBDC90-F017-4689-AE3A-B7214FE5E57F}" destId="{09CF62FD-6E0F-4599-A284-00E40D75B1CB}" srcOrd="0" destOrd="0" presId="urn:microsoft.com/office/officeart/2005/8/layout/hierarchy2"/>
    <dgm:cxn modelId="{2C22B61A-17F7-4A77-A737-8D92D2AA2B76}" type="presOf" srcId="{60298B2C-4671-44E2-937B-2735125C5681}" destId="{70906917-DAC0-4CBF-836E-673430D5114A}" srcOrd="0" destOrd="0" presId="urn:microsoft.com/office/officeart/2005/8/layout/hierarchy2"/>
    <dgm:cxn modelId="{E6BA0250-708A-43F6-BC73-C2937EB823A6}" type="presOf" srcId="{1206CF80-4E23-411C-8FC4-3245F0CCACAF}" destId="{8D7B3DFD-5BFB-4E47-867B-CD43DCF7353B}" srcOrd="1" destOrd="0" presId="urn:microsoft.com/office/officeart/2005/8/layout/hierarchy2"/>
    <dgm:cxn modelId="{C39F1130-BDC0-4E19-A3C5-3FE33766DE73}" type="presOf" srcId="{B7CBFD9E-9AE0-4A70-B2E5-EF6D44A9C70D}" destId="{62E71A64-6FA4-45CC-B986-484EC2B9D6C7}" srcOrd="0" destOrd="0" presId="urn:microsoft.com/office/officeart/2005/8/layout/hierarchy2"/>
    <dgm:cxn modelId="{F6A9E1EB-3419-4C83-AC84-ED5C8AC2E69B}" srcId="{FCFBDC90-F017-4689-AE3A-B7214FE5E57F}" destId="{4A212A13-2A76-4E76-BCED-4E4E6C6CD0B2}" srcOrd="0" destOrd="0" parTransId="{A5DB936D-B9F5-45B2-ACE2-912B8501DA54}" sibTransId="{5F1CCF0C-27FD-45F0-8053-DB09C3FD1AEF}"/>
    <dgm:cxn modelId="{56914F25-43A6-4D7F-B90F-6493D056AECC}" type="presOf" srcId="{1206CF80-4E23-411C-8FC4-3245F0CCACAF}" destId="{0709AEFA-A1F3-4AAC-B37D-4680EFA87652}" srcOrd="0" destOrd="0" presId="urn:microsoft.com/office/officeart/2005/8/layout/hierarchy2"/>
    <dgm:cxn modelId="{9189E5C4-6F95-4EFF-911A-C3CDD576E1FF}" type="presOf" srcId="{80C1E42E-906A-409E-A3A6-5B8ADC7F98DA}" destId="{5983FF5F-2E13-4FAF-ACAB-2CB87D3C51A7}" srcOrd="0" destOrd="0" presId="urn:microsoft.com/office/officeart/2005/8/layout/hierarchy2"/>
    <dgm:cxn modelId="{E427439D-CB21-4607-9937-9C7AE5C11966}" type="presOf" srcId="{1CD54C41-14A0-4309-837E-20FBB27F5322}" destId="{94A3241F-3A13-4630-8C47-37A967A3C7F1}" srcOrd="0" destOrd="0" presId="urn:microsoft.com/office/officeart/2005/8/layout/hierarchy2"/>
    <dgm:cxn modelId="{79950429-8285-499C-9CDF-FC169563B8D0}" type="presOf" srcId="{E00A011D-2C4D-4734-9B20-389A4C64BFCB}" destId="{0DBD8CEC-BF8F-4605-A8DC-6FCCB57140BC}" srcOrd="0" destOrd="0" presId="urn:microsoft.com/office/officeart/2005/8/layout/hierarchy2"/>
    <dgm:cxn modelId="{B6A3585E-3C65-48B5-A326-E85A02FD2C4B}" type="presOf" srcId="{1734201A-EEA0-448C-834F-618DA00242E5}" destId="{BC686C23-2DA0-4913-BE26-286B7BB38D9C}" srcOrd="1" destOrd="0" presId="urn:microsoft.com/office/officeart/2005/8/layout/hierarchy2"/>
    <dgm:cxn modelId="{054E9DD2-EFD7-4F25-8115-ABDAD01F7F61}" type="presParOf" srcId="{70906917-DAC0-4CBF-836E-673430D5114A}" destId="{04F21A93-759A-4544-BD81-6B7F1E995C7B}" srcOrd="0" destOrd="0" presId="urn:microsoft.com/office/officeart/2005/8/layout/hierarchy2"/>
    <dgm:cxn modelId="{B49AA7C6-3331-486A-AE95-8C62F7C43894}" type="presParOf" srcId="{04F21A93-759A-4544-BD81-6B7F1E995C7B}" destId="{7100687B-A798-4149-8E47-6C6982D5BD7A}" srcOrd="0" destOrd="0" presId="urn:microsoft.com/office/officeart/2005/8/layout/hierarchy2"/>
    <dgm:cxn modelId="{0E97924F-6A5B-410B-84DE-1813348DE901}" type="presParOf" srcId="{04F21A93-759A-4544-BD81-6B7F1E995C7B}" destId="{9F1B8141-4A73-4BC8-9D9C-DC5C6EF4BEB3}" srcOrd="1" destOrd="0" presId="urn:microsoft.com/office/officeart/2005/8/layout/hierarchy2"/>
    <dgm:cxn modelId="{F1705863-3958-4DAF-8BD0-49524336298E}" type="presParOf" srcId="{9F1B8141-4A73-4BC8-9D9C-DC5C6EF4BEB3}" destId="{0DBD8CEC-BF8F-4605-A8DC-6FCCB57140BC}" srcOrd="0" destOrd="0" presId="urn:microsoft.com/office/officeart/2005/8/layout/hierarchy2"/>
    <dgm:cxn modelId="{D316FA67-E4C9-4F38-9FF0-689CF3FE39A4}" type="presParOf" srcId="{0DBD8CEC-BF8F-4605-A8DC-6FCCB57140BC}" destId="{2BB1B041-F2DB-4F37-9896-270249ED5AD2}" srcOrd="0" destOrd="0" presId="urn:microsoft.com/office/officeart/2005/8/layout/hierarchy2"/>
    <dgm:cxn modelId="{E9CC9733-3D09-4A78-94CB-0CBFA1F75E72}" type="presParOf" srcId="{9F1B8141-4A73-4BC8-9D9C-DC5C6EF4BEB3}" destId="{58E1768C-B3A5-400B-870F-516CE3C21660}" srcOrd="1" destOrd="0" presId="urn:microsoft.com/office/officeart/2005/8/layout/hierarchy2"/>
    <dgm:cxn modelId="{5A5FF081-075C-4ED1-8B41-E84908560160}" type="presParOf" srcId="{58E1768C-B3A5-400B-870F-516CE3C21660}" destId="{09CF62FD-6E0F-4599-A284-00E40D75B1CB}" srcOrd="0" destOrd="0" presId="urn:microsoft.com/office/officeart/2005/8/layout/hierarchy2"/>
    <dgm:cxn modelId="{988D426F-26F0-4C45-A76E-045B025682FE}" type="presParOf" srcId="{58E1768C-B3A5-400B-870F-516CE3C21660}" destId="{C835C94F-C7A3-490E-94E8-6F95DCA9E112}" srcOrd="1" destOrd="0" presId="urn:microsoft.com/office/officeart/2005/8/layout/hierarchy2"/>
    <dgm:cxn modelId="{131B495C-28AC-4512-88DC-24616F7B30EB}" type="presParOf" srcId="{C835C94F-C7A3-490E-94E8-6F95DCA9E112}" destId="{43E3EE72-EF08-4E5B-8685-FC4727767429}" srcOrd="0" destOrd="0" presId="urn:microsoft.com/office/officeart/2005/8/layout/hierarchy2"/>
    <dgm:cxn modelId="{703C2D90-3C89-454C-B626-048BD230585D}" type="presParOf" srcId="{43E3EE72-EF08-4E5B-8685-FC4727767429}" destId="{426C5E4F-4923-41D5-9067-D1FD153CED25}" srcOrd="0" destOrd="0" presId="urn:microsoft.com/office/officeart/2005/8/layout/hierarchy2"/>
    <dgm:cxn modelId="{1A69EF6C-1B17-4EDB-BA96-E9E62D752872}" type="presParOf" srcId="{C835C94F-C7A3-490E-94E8-6F95DCA9E112}" destId="{0FA29ADE-B8AA-4E8C-932B-CEAFF9039EE7}" srcOrd="1" destOrd="0" presId="urn:microsoft.com/office/officeart/2005/8/layout/hierarchy2"/>
    <dgm:cxn modelId="{266A4FE1-FB4F-4AC6-BE3B-9099AE263175}" type="presParOf" srcId="{0FA29ADE-B8AA-4E8C-932B-CEAFF9039EE7}" destId="{43A454CD-0B9C-44CF-8337-C53328FBC8D3}" srcOrd="0" destOrd="0" presId="urn:microsoft.com/office/officeart/2005/8/layout/hierarchy2"/>
    <dgm:cxn modelId="{D51D51F7-A651-47A1-A574-1F08B97C1DD0}" type="presParOf" srcId="{0FA29ADE-B8AA-4E8C-932B-CEAFF9039EE7}" destId="{0621A219-6EF7-4BCF-9850-CBBBE98B25E2}" srcOrd="1" destOrd="0" presId="urn:microsoft.com/office/officeart/2005/8/layout/hierarchy2"/>
    <dgm:cxn modelId="{A27741B0-1450-49AB-AAC7-25D7D948954C}" type="presParOf" srcId="{C835C94F-C7A3-490E-94E8-6F95DCA9E112}" destId="{E384971A-BD6D-4588-BAC6-EE6FFA9B096F}" srcOrd="2" destOrd="0" presId="urn:microsoft.com/office/officeart/2005/8/layout/hierarchy2"/>
    <dgm:cxn modelId="{4D8FCAC3-40E5-4548-A10A-1F7CD158529E}" type="presParOf" srcId="{E384971A-BD6D-4588-BAC6-EE6FFA9B096F}" destId="{2E7F2CAA-668D-468C-B031-0A633D0D6DCB}" srcOrd="0" destOrd="0" presId="urn:microsoft.com/office/officeart/2005/8/layout/hierarchy2"/>
    <dgm:cxn modelId="{97F54DDF-7C5A-46F6-82B3-F96034FDA2D4}" type="presParOf" srcId="{C835C94F-C7A3-490E-94E8-6F95DCA9E112}" destId="{F4EDC641-CC06-44A4-9618-B775DA32EBB5}" srcOrd="3" destOrd="0" presId="urn:microsoft.com/office/officeart/2005/8/layout/hierarchy2"/>
    <dgm:cxn modelId="{653266E0-53B5-4D36-9CC4-A51268E21F4F}" type="presParOf" srcId="{F4EDC641-CC06-44A4-9618-B775DA32EBB5}" destId="{5983FF5F-2E13-4FAF-ACAB-2CB87D3C51A7}" srcOrd="0" destOrd="0" presId="urn:microsoft.com/office/officeart/2005/8/layout/hierarchy2"/>
    <dgm:cxn modelId="{804FBAFD-6927-4BD6-9724-9A13B725F705}" type="presParOf" srcId="{F4EDC641-CC06-44A4-9618-B775DA32EBB5}" destId="{D84095F8-242B-42A3-8437-FB3A6E0E0CE1}" srcOrd="1" destOrd="0" presId="urn:microsoft.com/office/officeart/2005/8/layout/hierarchy2"/>
    <dgm:cxn modelId="{0FDC3E33-C0B3-46B1-B3DD-18537E37050E}" type="presParOf" srcId="{9F1B8141-4A73-4BC8-9D9C-DC5C6EF4BEB3}" destId="{0709AEFA-A1F3-4AAC-B37D-4680EFA87652}" srcOrd="2" destOrd="0" presId="urn:microsoft.com/office/officeart/2005/8/layout/hierarchy2"/>
    <dgm:cxn modelId="{8548A77C-3D5B-45EA-93FE-A5A3EC49C096}" type="presParOf" srcId="{0709AEFA-A1F3-4AAC-B37D-4680EFA87652}" destId="{8D7B3DFD-5BFB-4E47-867B-CD43DCF7353B}" srcOrd="0" destOrd="0" presId="urn:microsoft.com/office/officeart/2005/8/layout/hierarchy2"/>
    <dgm:cxn modelId="{352FE3B0-F2B0-4DF2-ABEE-53111AB2E7C6}" type="presParOf" srcId="{9F1B8141-4A73-4BC8-9D9C-DC5C6EF4BEB3}" destId="{4E71A3A1-CAA2-444D-A077-EC919193ABE5}" srcOrd="3" destOrd="0" presId="urn:microsoft.com/office/officeart/2005/8/layout/hierarchy2"/>
    <dgm:cxn modelId="{0D8C017A-5D4C-4D8F-90F3-80D5828815D7}" type="presParOf" srcId="{4E71A3A1-CAA2-444D-A077-EC919193ABE5}" destId="{94A3241F-3A13-4630-8C47-37A967A3C7F1}" srcOrd="0" destOrd="0" presId="urn:microsoft.com/office/officeart/2005/8/layout/hierarchy2"/>
    <dgm:cxn modelId="{D87DAEFB-A8E2-4164-AA21-C1E465FAE5D7}" type="presParOf" srcId="{4E71A3A1-CAA2-444D-A077-EC919193ABE5}" destId="{CBE2E7A0-FB01-4EC3-9F6F-6E3FC925F318}" srcOrd="1" destOrd="0" presId="urn:microsoft.com/office/officeart/2005/8/layout/hierarchy2"/>
    <dgm:cxn modelId="{2CC6DDEE-0CE0-45D4-997B-3B414EFA7021}" type="presParOf" srcId="{CBE2E7A0-FB01-4EC3-9F6F-6E3FC925F318}" destId="{08B1F378-4070-4A70-BDDB-17A84E60317C}" srcOrd="0" destOrd="0" presId="urn:microsoft.com/office/officeart/2005/8/layout/hierarchy2"/>
    <dgm:cxn modelId="{445B663A-CDCA-4C03-BF31-60CA9237DDD7}" type="presParOf" srcId="{08B1F378-4070-4A70-BDDB-17A84E60317C}" destId="{BC686C23-2DA0-4913-BE26-286B7BB38D9C}" srcOrd="0" destOrd="0" presId="urn:microsoft.com/office/officeart/2005/8/layout/hierarchy2"/>
    <dgm:cxn modelId="{3F7234E8-27ED-4AAA-BA15-980FD4B95E35}" type="presParOf" srcId="{CBE2E7A0-FB01-4EC3-9F6F-6E3FC925F318}" destId="{A18B1498-BF20-44DB-81EB-91E3DE478A94}" srcOrd="1" destOrd="0" presId="urn:microsoft.com/office/officeart/2005/8/layout/hierarchy2"/>
    <dgm:cxn modelId="{BBFF8EA8-9C85-4E8C-9880-7E1723B9A6B5}" type="presParOf" srcId="{A18B1498-BF20-44DB-81EB-91E3DE478A94}" destId="{62E71A64-6FA4-45CC-B986-484EC2B9D6C7}" srcOrd="0" destOrd="0" presId="urn:microsoft.com/office/officeart/2005/8/layout/hierarchy2"/>
    <dgm:cxn modelId="{6D06320F-7B17-40FC-A294-EDB5E235CC4E}" type="presParOf" srcId="{A18B1498-BF20-44DB-81EB-91E3DE478A94}" destId="{07C800DE-6F57-464C-9273-94C3B8CD5A6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C6F5BD-A666-4B70-8FCC-24644398D34C}"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ru-RU"/>
        </a:p>
      </dgm:t>
    </dgm:pt>
    <dgm:pt modelId="{4C7877C8-E098-4B34-BAA2-A3ABC68FCCA9}">
      <dgm:prSet phldrT="[Текст]" custT="1"/>
      <dgm:spPr/>
      <dgm:t>
        <a:bodyPr/>
        <a:lstStyle/>
        <a:p>
          <a:r>
            <a:rPr lang="ru-RU" sz="1400" dirty="0" smtClean="0"/>
            <a:t>Федеральный уровень</a:t>
          </a:r>
          <a:endParaRPr lang="ru-RU" sz="1400" dirty="0"/>
        </a:p>
      </dgm:t>
    </dgm:pt>
    <dgm:pt modelId="{2719060D-8A49-47E2-BEF4-A10FA57341D2}" type="parTrans" cxnId="{DB7D337D-2841-4DE4-8475-FA8634E26135}">
      <dgm:prSet/>
      <dgm:spPr/>
      <dgm:t>
        <a:bodyPr/>
        <a:lstStyle/>
        <a:p>
          <a:endParaRPr lang="ru-RU"/>
        </a:p>
      </dgm:t>
    </dgm:pt>
    <dgm:pt modelId="{AE994612-A04A-462E-A2C0-1D21FCF04505}" type="sibTrans" cxnId="{DB7D337D-2841-4DE4-8475-FA8634E26135}">
      <dgm:prSet/>
      <dgm:spPr/>
      <dgm:t>
        <a:bodyPr/>
        <a:lstStyle/>
        <a:p>
          <a:endParaRPr lang="ru-RU"/>
        </a:p>
      </dgm:t>
    </dgm:pt>
    <dgm:pt modelId="{81E6EA58-541D-4934-8EB5-30A2307507DC}">
      <dgm:prSet phldrT="[Текст]" custT="1"/>
      <dgm:spPr/>
      <dgm:t>
        <a:bodyPr/>
        <a:lstStyle/>
        <a:p>
          <a:pPr algn="ctr"/>
          <a:r>
            <a:rPr lang="ru-RU" sz="1200" dirty="0" smtClean="0"/>
            <a:t>Определяет масштаб проблемы, правовые и финансовые механизмы  ее решения</a:t>
          </a:r>
          <a:endParaRPr lang="ru-RU" sz="1200" dirty="0"/>
        </a:p>
      </dgm:t>
    </dgm:pt>
    <dgm:pt modelId="{47BA82EA-C172-465D-8F22-1B3004BFDB3F}" type="parTrans" cxnId="{424FB380-1BE8-43D7-9DED-DD272EB250DD}">
      <dgm:prSet/>
      <dgm:spPr/>
      <dgm:t>
        <a:bodyPr/>
        <a:lstStyle/>
        <a:p>
          <a:endParaRPr lang="ru-RU"/>
        </a:p>
      </dgm:t>
    </dgm:pt>
    <dgm:pt modelId="{793E3606-F7A8-48C5-9680-BB1CE402402B}" type="sibTrans" cxnId="{424FB380-1BE8-43D7-9DED-DD272EB250DD}">
      <dgm:prSet/>
      <dgm:spPr/>
      <dgm:t>
        <a:bodyPr/>
        <a:lstStyle/>
        <a:p>
          <a:endParaRPr lang="ru-RU"/>
        </a:p>
      </dgm:t>
    </dgm:pt>
    <dgm:pt modelId="{C837EC00-F3E7-47CB-9AE0-1E0ECF71EFDF}">
      <dgm:prSet phldrT="[Текст]" custT="1"/>
      <dgm:spPr/>
      <dgm:t>
        <a:bodyPr/>
        <a:lstStyle/>
        <a:p>
          <a:r>
            <a:rPr lang="ru-RU" sz="1400" dirty="0" smtClean="0"/>
            <a:t>Региональный уровень</a:t>
          </a:r>
          <a:endParaRPr lang="ru-RU" sz="1400" dirty="0"/>
        </a:p>
      </dgm:t>
    </dgm:pt>
    <dgm:pt modelId="{EE8D1655-31E8-4C69-978D-B05C9ADF03B3}" type="parTrans" cxnId="{9BBA270F-93B8-4DD2-9CBC-D2D660DE4E4B}">
      <dgm:prSet/>
      <dgm:spPr/>
      <dgm:t>
        <a:bodyPr/>
        <a:lstStyle/>
        <a:p>
          <a:endParaRPr lang="ru-RU"/>
        </a:p>
      </dgm:t>
    </dgm:pt>
    <dgm:pt modelId="{50AEDB1D-CDF9-4FA8-B7E0-1CA4D870E031}" type="sibTrans" cxnId="{9BBA270F-93B8-4DD2-9CBC-D2D660DE4E4B}">
      <dgm:prSet/>
      <dgm:spPr/>
      <dgm:t>
        <a:bodyPr/>
        <a:lstStyle/>
        <a:p>
          <a:endParaRPr lang="ru-RU"/>
        </a:p>
      </dgm:t>
    </dgm:pt>
    <dgm:pt modelId="{4C01699D-9F47-4654-BB21-E14AB31F30DD}">
      <dgm:prSet phldrT="[Текст]" custT="1"/>
      <dgm:spPr/>
      <dgm:t>
        <a:bodyPr/>
        <a:lstStyle/>
        <a:p>
          <a:r>
            <a:rPr lang="ru-RU" sz="1200" dirty="0" smtClean="0"/>
            <a:t>Определяет срок решения проблемы в регионе, формирует законодательную базу в рамках жилищного и земельного законодательства, координирует сроки реализации региональных программ.</a:t>
          </a:r>
          <a:endParaRPr lang="ru-RU" sz="1200" dirty="0"/>
        </a:p>
      </dgm:t>
    </dgm:pt>
    <dgm:pt modelId="{39406606-2AB5-49DA-A131-9C9551176CBF}" type="parTrans" cxnId="{58920543-ACA6-4031-AA92-49EF2F083DD1}">
      <dgm:prSet/>
      <dgm:spPr/>
      <dgm:t>
        <a:bodyPr/>
        <a:lstStyle/>
        <a:p>
          <a:endParaRPr lang="ru-RU"/>
        </a:p>
      </dgm:t>
    </dgm:pt>
    <dgm:pt modelId="{5DD606A9-6177-4353-BE74-FD5B58ED02C2}" type="sibTrans" cxnId="{58920543-ACA6-4031-AA92-49EF2F083DD1}">
      <dgm:prSet/>
      <dgm:spPr/>
      <dgm:t>
        <a:bodyPr/>
        <a:lstStyle/>
        <a:p>
          <a:endParaRPr lang="ru-RU"/>
        </a:p>
      </dgm:t>
    </dgm:pt>
    <dgm:pt modelId="{146A13A6-2B7E-4B57-BDF1-1A453519F0C4}">
      <dgm:prSet phldrT="[Текст]" custT="1"/>
      <dgm:spPr/>
      <dgm:t>
        <a:bodyPr/>
        <a:lstStyle/>
        <a:p>
          <a:r>
            <a:rPr lang="ru-RU" sz="1400" dirty="0" smtClean="0"/>
            <a:t>Местный бюджет</a:t>
          </a:r>
          <a:endParaRPr lang="ru-RU" sz="1400" dirty="0"/>
        </a:p>
      </dgm:t>
    </dgm:pt>
    <dgm:pt modelId="{7C4971CD-55CC-4789-B6BB-71DC69ACE3AA}" type="parTrans" cxnId="{BEF4980D-3D05-4173-8246-429F82AC933A}">
      <dgm:prSet/>
      <dgm:spPr/>
      <dgm:t>
        <a:bodyPr/>
        <a:lstStyle/>
        <a:p>
          <a:endParaRPr lang="ru-RU"/>
        </a:p>
      </dgm:t>
    </dgm:pt>
    <dgm:pt modelId="{D1071F64-30DA-4BB8-B635-BB1F028CE3D4}" type="sibTrans" cxnId="{BEF4980D-3D05-4173-8246-429F82AC933A}">
      <dgm:prSet/>
      <dgm:spPr/>
      <dgm:t>
        <a:bodyPr/>
        <a:lstStyle/>
        <a:p>
          <a:endParaRPr lang="ru-RU"/>
        </a:p>
      </dgm:t>
    </dgm:pt>
    <dgm:pt modelId="{B83341E2-355D-4796-9FAE-9650C0807B0D}">
      <dgm:prSet phldrT="[Текст]" custT="1"/>
      <dgm:spPr/>
      <dgm:t>
        <a:bodyPr/>
        <a:lstStyle/>
        <a:p>
          <a:r>
            <a:rPr lang="ru-RU" sz="1200" dirty="0" smtClean="0">
              <a:latin typeface="+mj-lt"/>
            </a:rPr>
            <a:t>Предусматривает план действий , привлечение ресурсов для переселения граждан из ветхого и аварийного жилищного фонда, эффективное управление бюджетными средствами, перечень жилых помещений, предназначенных для переселения граждан.</a:t>
          </a:r>
          <a:endParaRPr lang="ru-RU" sz="1200" dirty="0">
            <a:latin typeface="+mj-lt"/>
          </a:endParaRPr>
        </a:p>
      </dgm:t>
    </dgm:pt>
    <dgm:pt modelId="{A47D9CE8-F6F2-46CC-A30E-70B55BCE962D}" type="parTrans" cxnId="{0CC3EF41-C767-4369-B030-7A316D0F816B}">
      <dgm:prSet/>
      <dgm:spPr/>
      <dgm:t>
        <a:bodyPr/>
        <a:lstStyle/>
        <a:p>
          <a:endParaRPr lang="ru-RU"/>
        </a:p>
      </dgm:t>
    </dgm:pt>
    <dgm:pt modelId="{B691C522-1018-49AA-9817-7DBF1E7F2799}" type="sibTrans" cxnId="{0CC3EF41-C767-4369-B030-7A316D0F816B}">
      <dgm:prSet/>
      <dgm:spPr/>
      <dgm:t>
        <a:bodyPr/>
        <a:lstStyle/>
        <a:p>
          <a:endParaRPr lang="ru-RU"/>
        </a:p>
      </dgm:t>
    </dgm:pt>
    <dgm:pt modelId="{ECB37C6C-FA33-436B-BFC6-FDA819237AE3}" type="pres">
      <dgm:prSet presAssocID="{A5C6F5BD-A666-4B70-8FCC-24644398D34C}" presName="Name0" presStyleCnt="0">
        <dgm:presLayoutVars>
          <dgm:dir/>
          <dgm:animLvl val="lvl"/>
          <dgm:resizeHandles val="exact"/>
        </dgm:presLayoutVars>
      </dgm:prSet>
      <dgm:spPr/>
      <dgm:t>
        <a:bodyPr/>
        <a:lstStyle/>
        <a:p>
          <a:endParaRPr lang="ru-RU"/>
        </a:p>
      </dgm:t>
    </dgm:pt>
    <dgm:pt modelId="{98EA887A-4E73-4018-ACB7-7E1D09CA13C8}" type="pres">
      <dgm:prSet presAssocID="{A5C6F5BD-A666-4B70-8FCC-24644398D34C}" presName="tSp" presStyleCnt="0"/>
      <dgm:spPr/>
    </dgm:pt>
    <dgm:pt modelId="{524A8544-AD8D-4D95-997D-DA5FE96A0506}" type="pres">
      <dgm:prSet presAssocID="{A5C6F5BD-A666-4B70-8FCC-24644398D34C}" presName="bSp" presStyleCnt="0"/>
      <dgm:spPr/>
    </dgm:pt>
    <dgm:pt modelId="{E16535AD-205C-444A-B872-873A34EFEA2E}" type="pres">
      <dgm:prSet presAssocID="{A5C6F5BD-A666-4B70-8FCC-24644398D34C}" presName="process" presStyleCnt="0"/>
      <dgm:spPr/>
    </dgm:pt>
    <dgm:pt modelId="{1B6E6D49-437A-4235-8338-C9FA320EA67F}" type="pres">
      <dgm:prSet presAssocID="{4C7877C8-E098-4B34-BAA2-A3ABC68FCCA9}" presName="composite1" presStyleCnt="0"/>
      <dgm:spPr/>
    </dgm:pt>
    <dgm:pt modelId="{772FC8FA-B121-4542-9E8F-5AF0538C1280}" type="pres">
      <dgm:prSet presAssocID="{4C7877C8-E098-4B34-BAA2-A3ABC68FCCA9}" presName="dummyNode1" presStyleLbl="node1" presStyleIdx="0" presStyleCnt="3"/>
      <dgm:spPr/>
    </dgm:pt>
    <dgm:pt modelId="{55F524DF-BE28-4CE3-A943-0868370541B2}" type="pres">
      <dgm:prSet presAssocID="{4C7877C8-E098-4B34-BAA2-A3ABC68FCCA9}" presName="childNode1" presStyleLbl="bgAcc1" presStyleIdx="0" presStyleCnt="3">
        <dgm:presLayoutVars>
          <dgm:bulletEnabled val="1"/>
        </dgm:presLayoutVars>
      </dgm:prSet>
      <dgm:spPr/>
      <dgm:t>
        <a:bodyPr/>
        <a:lstStyle/>
        <a:p>
          <a:endParaRPr lang="ru-RU"/>
        </a:p>
      </dgm:t>
    </dgm:pt>
    <dgm:pt modelId="{03878389-F188-40B2-A416-E1A3F49A52F8}" type="pres">
      <dgm:prSet presAssocID="{4C7877C8-E098-4B34-BAA2-A3ABC68FCCA9}" presName="childNode1tx" presStyleLbl="bgAcc1" presStyleIdx="0" presStyleCnt="3">
        <dgm:presLayoutVars>
          <dgm:bulletEnabled val="1"/>
        </dgm:presLayoutVars>
      </dgm:prSet>
      <dgm:spPr/>
      <dgm:t>
        <a:bodyPr/>
        <a:lstStyle/>
        <a:p>
          <a:endParaRPr lang="ru-RU"/>
        </a:p>
      </dgm:t>
    </dgm:pt>
    <dgm:pt modelId="{3B777D00-55DC-497E-9480-C6A8F0CB21F6}" type="pres">
      <dgm:prSet presAssocID="{4C7877C8-E098-4B34-BAA2-A3ABC68FCCA9}" presName="parentNode1" presStyleLbl="node1" presStyleIdx="0" presStyleCnt="3">
        <dgm:presLayoutVars>
          <dgm:chMax val="1"/>
          <dgm:bulletEnabled val="1"/>
        </dgm:presLayoutVars>
      </dgm:prSet>
      <dgm:spPr/>
      <dgm:t>
        <a:bodyPr/>
        <a:lstStyle/>
        <a:p>
          <a:endParaRPr lang="ru-RU"/>
        </a:p>
      </dgm:t>
    </dgm:pt>
    <dgm:pt modelId="{6FC66590-3DA3-4D65-8B7C-35FE4E670E66}" type="pres">
      <dgm:prSet presAssocID="{4C7877C8-E098-4B34-BAA2-A3ABC68FCCA9}" presName="connSite1" presStyleCnt="0"/>
      <dgm:spPr/>
    </dgm:pt>
    <dgm:pt modelId="{0F0DDA91-7B1F-4086-BA22-2612ABDE1692}" type="pres">
      <dgm:prSet presAssocID="{AE994612-A04A-462E-A2C0-1D21FCF04505}" presName="Name9" presStyleLbl="sibTrans2D1" presStyleIdx="0" presStyleCnt="2"/>
      <dgm:spPr/>
      <dgm:t>
        <a:bodyPr/>
        <a:lstStyle/>
        <a:p>
          <a:endParaRPr lang="ru-RU"/>
        </a:p>
      </dgm:t>
    </dgm:pt>
    <dgm:pt modelId="{9088BEA7-0B8B-4B3A-9574-7B7FFB001337}" type="pres">
      <dgm:prSet presAssocID="{C837EC00-F3E7-47CB-9AE0-1E0ECF71EFDF}" presName="composite2" presStyleCnt="0"/>
      <dgm:spPr/>
    </dgm:pt>
    <dgm:pt modelId="{C81CAAFC-5A63-498F-8738-FF1E6885EB79}" type="pres">
      <dgm:prSet presAssocID="{C837EC00-F3E7-47CB-9AE0-1E0ECF71EFDF}" presName="dummyNode2" presStyleLbl="node1" presStyleIdx="0" presStyleCnt="3"/>
      <dgm:spPr/>
    </dgm:pt>
    <dgm:pt modelId="{5263AC0C-57E2-4B7E-9482-C55B560B3D6E}" type="pres">
      <dgm:prSet presAssocID="{C837EC00-F3E7-47CB-9AE0-1E0ECF71EFDF}" presName="childNode2" presStyleLbl="bgAcc1" presStyleIdx="1" presStyleCnt="3" custScaleY="142527" custLinFactNeighborX="-2494" custLinFactNeighborY="17863">
        <dgm:presLayoutVars>
          <dgm:bulletEnabled val="1"/>
        </dgm:presLayoutVars>
      </dgm:prSet>
      <dgm:spPr/>
      <dgm:t>
        <a:bodyPr/>
        <a:lstStyle/>
        <a:p>
          <a:endParaRPr lang="ru-RU"/>
        </a:p>
      </dgm:t>
    </dgm:pt>
    <dgm:pt modelId="{FD8098E3-6799-4FFF-8263-E50D1CAA9894}" type="pres">
      <dgm:prSet presAssocID="{C837EC00-F3E7-47CB-9AE0-1E0ECF71EFDF}" presName="childNode2tx" presStyleLbl="bgAcc1" presStyleIdx="1" presStyleCnt="3">
        <dgm:presLayoutVars>
          <dgm:bulletEnabled val="1"/>
        </dgm:presLayoutVars>
      </dgm:prSet>
      <dgm:spPr/>
      <dgm:t>
        <a:bodyPr/>
        <a:lstStyle/>
        <a:p>
          <a:endParaRPr lang="ru-RU"/>
        </a:p>
      </dgm:t>
    </dgm:pt>
    <dgm:pt modelId="{E1F38C98-9155-4C5B-BA2B-01F8D6E44D91}" type="pres">
      <dgm:prSet presAssocID="{C837EC00-F3E7-47CB-9AE0-1E0ECF71EFDF}" presName="parentNode2" presStyleLbl="node1" presStyleIdx="1" presStyleCnt="3">
        <dgm:presLayoutVars>
          <dgm:chMax val="0"/>
          <dgm:bulletEnabled val="1"/>
        </dgm:presLayoutVars>
      </dgm:prSet>
      <dgm:spPr/>
      <dgm:t>
        <a:bodyPr/>
        <a:lstStyle/>
        <a:p>
          <a:endParaRPr lang="ru-RU"/>
        </a:p>
      </dgm:t>
    </dgm:pt>
    <dgm:pt modelId="{B0770140-25BA-4BD4-ABC2-C6CC521FD70F}" type="pres">
      <dgm:prSet presAssocID="{C837EC00-F3E7-47CB-9AE0-1E0ECF71EFDF}" presName="connSite2" presStyleCnt="0"/>
      <dgm:spPr/>
    </dgm:pt>
    <dgm:pt modelId="{9F92F024-5E80-4186-9995-DBDD6A91B4C7}" type="pres">
      <dgm:prSet presAssocID="{50AEDB1D-CDF9-4FA8-B7E0-1CA4D870E031}" presName="Name18" presStyleLbl="sibTrans2D1" presStyleIdx="1" presStyleCnt="2" custAng="20289698" custLinFactNeighborX="-4687" custLinFactNeighborY="-2911"/>
      <dgm:spPr/>
      <dgm:t>
        <a:bodyPr/>
        <a:lstStyle/>
        <a:p>
          <a:endParaRPr lang="ru-RU"/>
        </a:p>
      </dgm:t>
    </dgm:pt>
    <dgm:pt modelId="{4B9E77C2-CD54-45CE-959E-C1052C07BE34}" type="pres">
      <dgm:prSet presAssocID="{146A13A6-2B7E-4B57-BDF1-1A453519F0C4}" presName="composite1" presStyleCnt="0"/>
      <dgm:spPr/>
    </dgm:pt>
    <dgm:pt modelId="{0F1151D0-4E97-4E3F-A6D8-AA314CD9BC74}" type="pres">
      <dgm:prSet presAssocID="{146A13A6-2B7E-4B57-BDF1-1A453519F0C4}" presName="dummyNode1" presStyleLbl="node1" presStyleIdx="1" presStyleCnt="3"/>
      <dgm:spPr/>
    </dgm:pt>
    <dgm:pt modelId="{25E57405-2AE0-4827-8187-88AAC89AFD81}" type="pres">
      <dgm:prSet presAssocID="{146A13A6-2B7E-4B57-BDF1-1A453519F0C4}" presName="childNode1" presStyleLbl="bgAcc1" presStyleIdx="2" presStyleCnt="3" custScaleY="181752" custLinFactNeighborX="-1606" custLinFactNeighborY="27459">
        <dgm:presLayoutVars>
          <dgm:bulletEnabled val="1"/>
        </dgm:presLayoutVars>
      </dgm:prSet>
      <dgm:spPr/>
      <dgm:t>
        <a:bodyPr/>
        <a:lstStyle/>
        <a:p>
          <a:endParaRPr lang="ru-RU"/>
        </a:p>
      </dgm:t>
    </dgm:pt>
    <dgm:pt modelId="{B62587D9-5CE6-4572-8E1C-DADCF67E50D9}" type="pres">
      <dgm:prSet presAssocID="{146A13A6-2B7E-4B57-BDF1-1A453519F0C4}" presName="childNode1tx" presStyleLbl="bgAcc1" presStyleIdx="2" presStyleCnt="3">
        <dgm:presLayoutVars>
          <dgm:bulletEnabled val="1"/>
        </dgm:presLayoutVars>
      </dgm:prSet>
      <dgm:spPr/>
      <dgm:t>
        <a:bodyPr/>
        <a:lstStyle/>
        <a:p>
          <a:endParaRPr lang="ru-RU"/>
        </a:p>
      </dgm:t>
    </dgm:pt>
    <dgm:pt modelId="{CB28327E-CD5A-4BFF-A781-EBBC375FC581}" type="pres">
      <dgm:prSet presAssocID="{146A13A6-2B7E-4B57-BDF1-1A453519F0C4}" presName="parentNode1" presStyleLbl="node1" presStyleIdx="2" presStyleCnt="3" custLinFactNeighborX="-5039" custLinFactNeighborY="77309">
        <dgm:presLayoutVars>
          <dgm:chMax val="1"/>
          <dgm:bulletEnabled val="1"/>
        </dgm:presLayoutVars>
      </dgm:prSet>
      <dgm:spPr/>
      <dgm:t>
        <a:bodyPr/>
        <a:lstStyle/>
        <a:p>
          <a:endParaRPr lang="ru-RU"/>
        </a:p>
      </dgm:t>
    </dgm:pt>
    <dgm:pt modelId="{8BBAFD7E-4878-4A7F-8DD5-8E2734E5F1A6}" type="pres">
      <dgm:prSet presAssocID="{146A13A6-2B7E-4B57-BDF1-1A453519F0C4}" presName="connSite1" presStyleCnt="0"/>
      <dgm:spPr/>
    </dgm:pt>
  </dgm:ptLst>
  <dgm:cxnLst>
    <dgm:cxn modelId="{9BBA270F-93B8-4DD2-9CBC-D2D660DE4E4B}" srcId="{A5C6F5BD-A666-4B70-8FCC-24644398D34C}" destId="{C837EC00-F3E7-47CB-9AE0-1E0ECF71EFDF}" srcOrd="1" destOrd="0" parTransId="{EE8D1655-31E8-4C69-978D-B05C9ADF03B3}" sibTransId="{50AEDB1D-CDF9-4FA8-B7E0-1CA4D870E031}"/>
    <dgm:cxn modelId="{5EAA9547-71AB-4FD5-A85C-AF0D718F4B5B}" type="presOf" srcId="{81E6EA58-541D-4934-8EB5-30A2307507DC}" destId="{03878389-F188-40B2-A416-E1A3F49A52F8}" srcOrd="1" destOrd="0" presId="urn:microsoft.com/office/officeart/2005/8/layout/hProcess4"/>
    <dgm:cxn modelId="{C6A97093-04C3-4220-B37B-4E04798BE5E5}" type="presOf" srcId="{B83341E2-355D-4796-9FAE-9650C0807B0D}" destId="{B62587D9-5CE6-4572-8E1C-DADCF67E50D9}" srcOrd="1" destOrd="0" presId="urn:microsoft.com/office/officeart/2005/8/layout/hProcess4"/>
    <dgm:cxn modelId="{14300B7B-7AA7-45AF-A1FE-03A5CC419D58}" type="presOf" srcId="{146A13A6-2B7E-4B57-BDF1-1A453519F0C4}" destId="{CB28327E-CD5A-4BFF-A781-EBBC375FC581}" srcOrd="0" destOrd="0" presId="urn:microsoft.com/office/officeart/2005/8/layout/hProcess4"/>
    <dgm:cxn modelId="{854A5656-03CB-4933-8B80-4C1CA2B0EE2E}" type="presOf" srcId="{4C7877C8-E098-4B34-BAA2-A3ABC68FCCA9}" destId="{3B777D00-55DC-497E-9480-C6A8F0CB21F6}" srcOrd="0" destOrd="0" presId="urn:microsoft.com/office/officeart/2005/8/layout/hProcess4"/>
    <dgm:cxn modelId="{80759E41-1BA9-4CDC-B613-490CE83EE606}" type="presOf" srcId="{B83341E2-355D-4796-9FAE-9650C0807B0D}" destId="{25E57405-2AE0-4827-8187-88AAC89AFD81}" srcOrd="0" destOrd="0" presId="urn:microsoft.com/office/officeart/2005/8/layout/hProcess4"/>
    <dgm:cxn modelId="{5C5B1277-0C26-4025-AC00-9B0BCC5CCB3A}" type="presOf" srcId="{AE994612-A04A-462E-A2C0-1D21FCF04505}" destId="{0F0DDA91-7B1F-4086-BA22-2612ABDE1692}" srcOrd="0" destOrd="0" presId="urn:microsoft.com/office/officeart/2005/8/layout/hProcess4"/>
    <dgm:cxn modelId="{0CC3EF41-C767-4369-B030-7A316D0F816B}" srcId="{146A13A6-2B7E-4B57-BDF1-1A453519F0C4}" destId="{B83341E2-355D-4796-9FAE-9650C0807B0D}" srcOrd="0" destOrd="0" parTransId="{A47D9CE8-F6F2-46CC-A30E-70B55BCE962D}" sibTransId="{B691C522-1018-49AA-9817-7DBF1E7F2799}"/>
    <dgm:cxn modelId="{A74F5D10-F343-4E84-BA95-E692F3133683}" type="presOf" srcId="{81E6EA58-541D-4934-8EB5-30A2307507DC}" destId="{55F524DF-BE28-4CE3-A943-0868370541B2}" srcOrd="0" destOrd="0" presId="urn:microsoft.com/office/officeart/2005/8/layout/hProcess4"/>
    <dgm:cxn modelId="{33A70394-3206-4F35-91D8-1A10C360439E}" type="presOf" srcId="{A5C6F5BD-A666-4B70-8FCC-24644398D34C}" destId="{ECB37C6C-FA33-436B-BFC6-FDA819237AE3}" srcOrd="0" destOrd="0" presId="urn:microsoft.com/office/officeart/2005/8/layout/hProcess4"/>
    <dgm:cxn modelId="{DB7D337D-2841-4DE4-8475-FA8634E26135}" srcId="{A5C6F5BD-A666-4B70-8FCC-24644398D34C}" destId="{4C7877C8-E098-4B34-BAA2-A3ABC68FCCA9}" srcOrd="0" destOrd="0" parTransId="{2719060D-8A49-47E2-BEF4-A10FA57341D2}" sibTransId="{AE994612-A04A-462E-A2C0-1D21FCF04505}"/>
    <dgm:cxn modelId="{58920543-ACA6-4031-AA92-49EF2F083DD1}" srcId="{C837EC00-F3E7-47CB-9AE0-1E0ECF71EFDF}" destId="{4C01699D-9F47-4654-BB21-E14AB31F30DD}" srcOrd="0" destOrd="0" parTransId="{39406606-2AB5-49DA-A131-9C9551176CBF}" sibTransId="{5DD606A9-6177-4353-BE74-FD5B58ED02C2}"/>
    <dgm:cxn modelId="{BEF4980D-3D05-4173-8246-429F82AC933A}" srcId="{A5C6F5BD-A666-4B70-8FCC-24644398D34C}" destId="{146A13A6-2B7E-4B57-BDF1-1A453519F0C4}" srcOrd="2" destOrd="0" parTransId="{7C4971CD-55CC-4789-B6BB-71DC69ACE3AA}" sibTransId="{D1071F64-30DA-4BB8-B635-BB1F028CE3D4}"/>
    <dgm:cxn modelId="{424FB380-1BE8-43D7-9DED-DD272EB250DD}" srcId="{4C7877C8-E098-4B34-BAA2-A3ABC68FCCA9}" destId="{81E6EA58-541D-4934-8EB5-30A2307507DC}" srcOrd="0" destOrd="0" parTransId="{47BA82EA-C172-465D-8F22-1B3004BFDB3F}" sibTransId="{793E3606-F7A8-48C5-9680-BB1CE402402B}"/>
    <dgm:cxn modelId="{5765F3CF-F91D-4E0C-9E3F-7C1F0B9344F3}" type="presOf" srcId="{4C01699D-9F47-4654-BB21-E14AB31F30DD}" destId="{5263AC0C-57E2-4B7E-9482-C55B560B3D6E}" srcOrd="0" destOrd="0" presId="urn:microsoft.com/office/officeart/2005/8/layout/hProcess4"/>
    <dgm:cxn modelId="{5B8AB057-528F-4C50-A223-C7C18B8FDF6F}" type="presOf" srcId="{C837EC00-F3E7-47CB-9AE0-1E0ECF71EFDF}" destId="{E1F38C98-9155-4C5B-BA2B-01F8D6E44D91}" srcOrd="0" destOrd="0" presId="urn:microsoft.com/office/officeart/2005/8/layout/hProcess4"/>
    <dgm:cxn modelId="{32101B2D-92BA-45C3-AD19-112206F98488}" type="presOf" srcId="{50AEDB1D-CDF9-4FA8-B7E0-1CA4D870E031}" destId="{9F92F024-5E80-4186-9995-DBDD6A91B4C7}" srcOrd="0" destOrd="0" presId="urn:microsoft.com/office/officeart/2005/8/layout/hProcess4"/>
    <dgm:cxn modelId="{B9A1DEA1-AA73-45A8-B303-F197BA14B8BC}" type="presOf" srcId="{4C01699D-9F47-4654-BB21-E14AB31F30DD}" destId="{FD8098E3-6799-4FFF-8263-E50D1CAA9894}" srcOrd="1" destOrd="0" presId="urn:microsoft.com/office/officeart/2005/8/layout/hProcess4"/>
    <dgm:cxn modelId="{E5CD29A5-475B-4E41-A383-7D5F734D89C3}" type="presParOf" srcId="{ECB37C6C-FA33-436B-BFC6-FDA819237AE3}" destId="{98EA887A-4E73-4018-ACB7-7E1D09CA13C8}" srcOrd="0" destOrd="0" presId="urn:microsoft.com/office/officeart/2005/8/layout/hProcess4"/>
    <dgm:cxn modelId="{C1369D93-783F-4634-A877-CE873AFF43B1}" type="presParOf" srcId="{ECB37C6C-FA33-436B-BFC6-FDA819237AE3}" destId="{524A8544-AD8D-4D95-997D-DA5FE96A0506}" srcOrd="1" destOrd="0" presId="urn:microsoft.com/office/officeart/2005/8/layout/hProcess4"/>
    <dgm:cxn modelId="{F265680D-4F49-4DAA-88E8-30D6FE6D711B}" type="presParOf" srcId="{ECB37C6C-FA33-436B-BFC6-FDA819237AE3}" destId="{E16535AD-205C-444A-B872-873A34EFEA2E}" srcOrd="2" destOrd="0" presId="urn:microsoft.com/office/officeart/2005/8/layout/hProcess4"/>
    <dgm:cxn modelId="{F898009A-C8C7-4C17-9DD4-3B5740588F37}" type="presParOf" srcId="{E16535AD-205C-444A-B872-873A34EFEA2E}" destId="{1B6E6D49-437A-4235-8338-C9FA320EA67F}" srcOrd="0" destOrd="0" presId="urn:microsoft.com/office/officeart/2005/8/layout/hProcess4"/>
    <dgm:cxn modelId="{C0D7B6E4-A267-4D28-AD75-EF3CE17EF872}" type="presParOf" srcId="{1B6E6D49-437A-4235-8338-C9FA320EA67F}" destId="{772FC8FA-B121-4542-9E8F-5AF0538C1280}" srcOrd="0" destOrd="0" presId="urn:microsoft.com/office/officeart/2005/8/layout/hProcess4"/>
    <dgm:cxn modelId="{A80914ED-ACB6-41AB-A30E-B65CEDE8045B}" type="presParOf" srcId="{1B6E6D49-437A-4235-8338-C9FA320EA67F}" destId="{55F524DF-BE28-4CE3-A943-0868370541B2}" srcOrd="1" destOrd="0" presId="urn:microsoft.com/office/officeart/2005/8/layout/hProcess4"/>
    <dgm:cxn modelId="{DD7F3F91-FCCB-433A-B8FF-DBE2B7AFC2DF}" type="presParOf" srcId="{1B6E6D49-437A-4235-8338-C9FA320EA67F}" destId="{03878389-F188-40B2-A416-E1A3F49A52F8}" srcOrd="2" destOrd="0" presId="urn:microsoft.com/office/officeart/2005/8/layout/hProcess4"/>
    <dgm:cxn modelId="{FF0234EB-A059-45F1-9F1E-9B44279403F4}" type="presParOf" srcId="{1B6E6D49-437A-4235-8338-C9FA320EA67F}" destId="{3B777D00-55DC-497E-9480-C6A8F0CB21F6}" srcOrd="3" destOrd="0" presId="urn:microsoft.com/office/officeart/2005/8/layout/hProcess4"/>
    <dgm:cxn modelId="{8B94F9FF-FC57-4830-8DF3-B7BE2C08A379}" type="presParOf" srcId="{1B6E6D49-437A-4235-8338-C9FA320EA67F}" destId="{6FC66590-3DA3-4D65-8B7C-35FE4E670E66}" srcOrd="4" destOrd="0" presId="urn:microsoft.com/office/officeart/2005/8/layout/hProcess4"/>
    <dgm:cxn modelId="{158C9267-365D-4353-9275-6F41C84DABCB}" type="presParOf" srcId="{E16535AD-205C-444A-B872-873A34EFEA2E}" destId="{0F0DDA91-7B1F-4086-BA22-2612ABDE1692}" srcOrd="1" destOrd="0" presId="urn:microsoft.com/office/officeart/2005/8/layout/hProcess4"/>
    <dgm:cxn modelId="{69060BBA-B2DD-4685-A555-0B96199CFC39}" type="presParOf" srcId="{E16535AD-205C-444A-B872-873A34EFEA2E}" destId="{9088BEA7-0B8B-4B3A-9574-7B7FFB001337}" srcOrd="2" destOrd="0" presId="urn:microsoft.com/office/officeart/2005/8/layout/hProcess4"/>
    <dgm:cxn modelId="{078BA736-EB49-4EE0-94FA-2E3BEE1803B9}" type="presParOf" srcId="{9088BEA7-0B8B-4B3A-9574-7B7FFB001337}" destId="{C81CAAFC-5A63-498F-8738-FF1E6885EB79}" srcOrd="0" destOrd="0" presId="urn:microsoft.com/office/officeart/2005/8/layout/hProcess4"/>
    <dgm:cxn modelId="{3F734825-65AE-41B5-BC76-96808465D517}" type="presParOf" srcId="{9088BEA7-0B8B-4B3A-9574-7B7FFB001337}" destId="{5263AC0C-57E2-4B7E-9482-C55B560B3D6E}" srcOrd="1" destOrd="0" presId="urn:microsoft.com/office/officeart/2005/8/layout/hProcess4"/>
    <dgm:cxn modelId="{CB2E78E1-9966-470D-9921-61C110F1044F}" type="presParOf" srcId="{9088BEA7-0B8B-4B3A-9574-7B7FFB001337}" destId="{FD8098E3-6799-4FFF-8263-E50D1CAA9894}" srcOrd="2" destOrd="0" presId="urn:microsoft.com/office/officeart/2005/8/layout/hProcess4"/>
    <dgm:cxn modelId="{41E8A5C3-FF4C-40BB-AEC0-201F46CA2DA1}" type="presParOf" srcId="{9088BEA7-0B8B-4B3A-9574-7B7FFB001337}" destId="{E1F38C98-9155-4C5B-BA2B-01F8D6E44D91}" srcOrd="3" destOrd="0" presId="urn:microsoft.com/office/officeart/2005/8/layout/hProcess4"/>
    <dgm:cxn modelId="{C0759ABA-2208-4E44-8EB3-4259584F370F}" type="presParOf" srcId="{9088BEA7-0B8B-4B3A-9574-7B7FFB001337}" destId="{B0770140-25BA-4BD4-ABC2-C6CC521FD70F}" srcOrd="4" destOrd="0" presId="urn:microsoft.com/office/officeart/2005/8/layout/hProcess4"/>
    <dgm:cxn modelId="{DE743941-ADE6-4241-A559-DAC4C6BAF195}" type="presParOf" srcId="{E16535AD-205C-444A-B872-873A34EFEA2E}" destId="{9F92F024-5E80-4186-9995-DBDD6A91B4C7}" srcOrd="3" destOrd="0" presId="urn:microsoft.com/office/officeart/2005/8/layout/hProcess4"/>
    <dgm:cxn modelId="{3C877AE5-3BD1-494E-BDFF-A9E92A8E7983}" type="presParOf" srcId="{E16535AD-205C-444A-B872-873A34EFEA2E}" destId="{4B9E77C2-CD54-45CE-959E-C1052C07BE34}" srcOrd="4" destOrd="0" presId="urn:microsoft.com/office/officeart/2005/8/layout/hProcess4"/>
    <dgm:cxn modelId="{D570B99E-371F-4B62-A182-A5423E466F1C}" type="presParOf" srcId="{4B9E77C2-CD54-45CE-959E-C1052C07BE34}" destId="{0F1151D0-4E97-4E3F-A6D8-AA314CD9BC74}" srcOrd="0" destOrd="0" presId="urn:microsoft.com/office/officeart/2005/8/layout/hProcess4"/>
    <dgm:cxn modelId="{2FFD85FB-5032-49BE-A1E7-A2F935A44258}" type="presParOf" srcId="{4B9E77C2-CD54-45CE-959E-C1052C07BE34}" destId="{25E57405-2AE0-4827-8187-88AAC89AFD81}" srcOrd="1" destOrd="0" presId="urn:microsoft.com/office/officeart/2005/8/layout/hProcess4"/>
    <dgm:cxn modelId="{D67B16DB-B323-425D-A477-49D5CB5C87C1}" type="presParOf" srcId="{4B9E77C2-CD54-45CE-959E-C1052C07BE34}" destId="{B62587D9-5CE6-4572-8E1C-DADCF67E50D9}" srcOrd="2" destOrd="0" presId="urn:microsoft.com/office/officeart/2005/8/layout/hProcess4"/>
    <dgm:cxn modelId="{040E144B-BC86-421E-BDF2-A9305A80E9EA}" type="presParOf" srcId="{4B9E77C2-CD54-45CE-959E-C1052C07BE34}" destId="{CB28327E-CD5A-4BFF-A781-EBBC375FC581}" srcOrd="3" destOrd="0" presId="urn:microsoft.com/office/officeart/2005/8/layout/hProcess4"/>
    <dgm:cxn modelId="{369E1567-5A76-4942-8A5D-F858B36A3B9D}" type="presParOf" srcId="{4B9E77C2-CD54-45CE-959E-C1052C07BE34}" destId="{8BBAFD7E-4878-4A7F-8DD5-8E2734E5F1A6}"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0687B-A798-4149-8E47-6C6982D5BD7A}">
      <dsp:nvSpPr>
        <dsp:cNvPr id="0" name=""/>
        <dsp:cNvSpPr/>
      </dsp:nvSpPr>
      <dsp:spPr>
        <a:xfrm>
          <a:off x="7699" y="2198401"/>
          <a:ext cx="1346934" cy="13560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t>Доходы бюджета – </a:t>
          </a:r>
          <a:r>
            <a:rPr lang="ru-RU" sz="1600" kern="1200" dirty="0" smtClean="0"/>
            <a:t>поступающие в бюджет денежные средства</a:t>
          </a:r>
          <a:endParaRPr lang="ru-RU" sz="1600" kern="1200" dirty="0"/>
        </a:p>
      </dsp:txBody>
      <dsp:txXfrm>
        <a:off x="47149" y="2237851"/>
        <a:ext cx="1268034" cy="1277146"/>
      </dsp:txXfrm>
    </dsp:sp>
    <dsp:sp modelId="{0DBD8CEC-BF8F-4605-A8DC-6FCCB57140BC}">
      <dsp:nvSpPr>
        <dsp:cNvPr id="0" name=""/>
        <dsp:cNvSpPr/>
      </dsp:nvSpPr>
      <dsp:spPr>
        <a:xfrm rot="17206886">
          <a:off x="718213" y="2008841"/>
          <a:ext cx="1789512" cy="21863"/>
        </a:xfrm>
        <a:custGeom>
          <a:avLst/>
          <a:gdLst/>
          <a:ahLst/>
          <a:cxnLst/>
          <a:rect l="0" t="0" r="0" b="0"/>
          <a:pathLst>
            <a:path>
              <a:moveTo>
                <a:pt x="0" y="10931"/>
              </a:moveTo>
              <a:lnTo>
                <a:pt x="1789512" y="109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1568232" y="1975035"/>
        <a:ext cx="89475" cy="89475"/>
      </dsp:txXfrm>
    </dsp:sp>
    <dsp:sp modelId="{09CF62FD-6E0F-4599-A284-00E40D75B1CB}">
      <dsp:nvSpPr>
        <dsp:cNvPr id="0" name=""/>
        <dsp:cNvSpPr/>
      </dsp:nvSpPr>
      <dsp:spPr>
        <a:xfrm>
          <a:off x="1871305" y="623984"/>
          <a:ext cx="1656258" cy="10782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t>Налоговые и неналоговые доходы</a:t>
          </a:r>
          <a:endParaRPr lang="ru-RU" sz="1600" b="1" kern="1200" dirty="0"/>
        </a:p>
      </dsp:txBody>
      <dsp:txXfrm>
        <a:off x="1902887" y="655566"/>
        <a:ext cx="1593094" cy="1015111"/>
      </dsp:txXfrm>
    </dsp:sp>
    <dsp:sp modelId="{43E3EE72-EF08-4E5B-8685-FC4727767429}">
      <dsp:nvSpPr>
        <dsp:cNvPr id="0" name=""/>
        <dsp:cNvSpPr/>
      </dsp:nvSpPr>
      <dsp:spPr>
        <a:xfrm rot="1371898">
          <a:off x="3502965" y="1273826"/>
          <a:ext cx="626088" cy="21863"/>
        </a:xfrm>
        <a:custGeom>
          <a:avLst/>
          <a:gdLst/>
          <a:ahLst/>
          <a:cxnLst/>
          <a:rect l="0" t="0" r="0" b="0"/>
          <a:pathLst>
            <a:path>
              <a:moveTo>
                <a:pt x="0" y="10931"/>
              </a:moveTo>
              <a:lnTo>
                <a:pt x="626088" y="109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800357" y="1269106"/>
        <a:ext cx="31304" cy="31304"/>
      </dsp:txXfrm>
    </dsp:sp>
    <dsp:sp modelId="{43A454CD-0B9C-44CF-8337-C53328FBC8D3}">
      <dsp:nvSpPr>
        <dsp:cNvPr id="0" name=""/>
        <dsp:cNvSpPr/>
      </dsp:nvSpPr>
      <dsp:spPr>
        <a:xfrm>
          <a:off x="4104455" y="792088"/>
          <a:ext cx="3886607" cy="12286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t>Налоговые доходы – </a:t>
          </a:r>
          <a:r>
            <a:rPr lang="ru-RU" sz="1200" b="0" kern="1200" dirty="0" smtClean="0"/>
            <a:t>доходы от предусмотренных законодательством РФ федеральных налогов и сборов, в том числе от налогов, предусмотренных специальными налоговыми режимами, и законодательством РА</a:t>
          </a:r>
        </a:p>
        <a:p>
          <a:pPr lvl="0" algn="ctr" defTabSz="533400">
            <a:lnSpc>
              <a:spcPct val="90000"/>
            </a:lnSpc>
            <a:spcBef>
              <a:spcPct val="0"/>
            </a:spcBef>
            <a:spcAft>
              <a:spcPct val="35000"/>
            </a:spcAft>
          </a:pPr>
          <a:endParaRPr lang="ru-RU" sz="1400" b="1" kern="1200" dirty="0"/>
        </a:p>
      </dsp:txBody>
      <dsp:txXfrm>
        <a:off x="4140440" y="828073"/>
        <a:ext cx="3814637" cy="1156643"/>
      </dsp:txXfrm>
    </dsp:sp>
    <dsp:sp modelId="{E384971A-BD6D-4588-BAC6-EE6FFA9B096F}">
      <dsp:nvSpPr>
        <dsp:cNvPr id="0" name=""/>
        <dsp:cNvSpPr/>
      </dsp:nvSpPr>
      <dsp:spPr>
        <a:xfrm rot="4135335">
          <a:off x="3021359" y="1889793"/>
          <a:ext cx="1580985" cy="21863"/>
        </a:xfrm>
        <a:custGeom>
          <a:avLst/>
          <a:gdLst/>
          <a:ahLst/>
          <a:cxnLst/>
          <a:rect l="0" t="0" r="0" b="0"/>
          <a:pathLst>
            <a:path>
              <a:moveTo>
                <a:pt x="0" y="10931"/>
              </a:moveTo>
              <a:lnTo>
                <a:pt x="1580985" y="109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772327" y="1861200"/>
        <a:ext cx="79049" cy="79049"/>
      </dsp:txXfrm>
    </dsp:sp>
    <dsp:sp modelId="{5983FF5F-2E13-4FAF-ACAB-2CB87D3C51A7}">
      <dsp:nvSpPr>
        <dsp:cNvPr id="0" name=""/>
        <dsp:cNvSpPr/>
      </dsp:nvSpPr>
      <dsp:spPr>
        <a:xfrm>
          <a:off x="4096140" y="2016223"/>
          <a:ext cx="4112771" cy="12442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t>Неналоговые доходы –</a:t>
          </a:r>
          <a:r>
            <a:rPr lang="ru-RU" sz="1200" b="0" kern="1200" dirty="0" smtClean="0"/>
            <a:t>платежи, которые включают в себя возмездные операции от прямого предоставления государством в пользование имущества и природных ресурсов, от различного вида услуг, а также платежи в виде штрафов или иных санкций за нарушение законодательства</a:t>
          </a:r>
        </a:p>
        <a:p>
          <a:pPr lvl="0" algn="ctr" defTabSz="533400">
            <a:lnSpc>
              <a:spcPct val="90000"/>
            </a:lnSpc>
            <a:spcBef>
              <a:spcPct val="0"/>
            </a:spcBef>
            <a:spcAft>
              <a:spcPct val="35000"/>
            </a:spcAft>
          </a:pPr>
          <a:endParaRPr lang="ru-RU" sz="1200" b="1" kern="1200" dirty="0"/>
        </a:p>
      </dsp:txBody>
      <dsp:txXfrm>
        <a:off x="4132582" y="2052665"/>
        <a:ext cx="4039887" cy="1171326"/>
      </dsp:txXfrm>
    </dsp:sp>
    <dsp:sp modelId="{0709AEFA-A1F3-4AAC-B37D-4680EFA87652}">
      <dsp:nvSpPr>
        <dsp:cNvPr id="0" name=""/>
        <dsp:cNvSpPr/>
      </dsp:nvSpPr>
      <dsp:spPr>
        <a:xfrm rot="3984114">
          <a:off x="951090" y="3482151"/>
          <a:ext cx="1345862" cy="21863"/>
        </a:xfrm>
        <a:custGeom>
          <a:avLst/>
          <a:gdLst/>
          <a:ahLst/>
          <a:cxnLst/>
          <a:rect l="0" t="0" r="0" b="0"/>
          <a:pathLst>
            <a:path>
              <a:moveTo>
                <a:pt x="0" y="10931"/>
              </a:moveTo>
              <a:lnTo>
                <a:pt x="1345862" y="109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590374" y="3459436"/>
        <a:ext cx="67293" cy="67293"/>
      </dsp:txXfrm>
    </dsp:sp>
    <dsp:sp modelId="{94A3241F-3A13-4630-8C47-37A967A3C7F1}">
      <dsp:nvSpPr>
        <dsp:cNvPr id="0" name=""/>
        <dsp:cNvSpPr/>
      </dsp:nvSpPr>
      <dsp:spPr>
        <a:xfrm>
          <a:off x="1893408" y="3773007"/>
          <a:ext cx="1673741" cy="6734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t>Безвозмездные поступления</a:t>
          </a:r>
          <a:endParaRPr lang="ru-RU" sz="1200" b="1" kern="1200" dirty="0"/>
        </a:p>
      </dsp:txBody>
      <dsp:txXfrm>
        <a:off x="1913133" y="3792732"/>
        <a:ext cx="1634291" cy="634017"/>
      </dsp:txXfrm>
    </dsp:sp>
    <dsp:sp modelId="{08B1F378-4070-4A70-BDDB-17A84E60317C}">
      <dsp:nvSpPr>
        <dsp:cNvPr id="0" name=""/>
        <dsp:cNvSpPr/>
      </dsp:nvSpPr>
      <dsp:spPr>
        <a:xfrm rot="325124">
          <a:off x="3565859" y="4126077"/>
          <a:ext cx="577520" cy="21863"/>
        </a:xfrm>
        <a:custGeom>
          <a:avLst/>
          <a:gdLst/>
          <a:ahLst/>
          <a:cxnLst/>
          <a:rect l="0" t="0" r="0" b="0"/>
          <a:pathLst>
            <a:path>
              <a:moveTo>
                <a:pt x="0" y="10931"/>
              </a:moveTo>
              <a:lnTo>
                <a:pt x="577520" y="109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840181" y="4122571"/>
        <a:ext cx="28876" cy="28876"/>
      </dsp:txXfrm>
    </dsp:sp>
    <dsp:sp modelId="{62E71A64-6FA4-45CC-B986-484EC2B9D6C7}">
      <dsp:nvSpPr>
        <dsp:cNvPr id="0" name=""/>
        <dsp:cNvSpPr/>
      </dsp:nvSpPr>
      <dsp:spPr>
        <a:xfrm>
          <a:off x="4142089" y="3287992"/>
          <a:ext cx="4043579" cy="1752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0" kern="1200" dirty="0" smtClean="0"/>
            <a:t>Поступающие в бюджет денежные средства на безвозвратной и безвозмездной основе из федерального бюджета (межбюджетные трансферты в виде дотаций, субсидий, субвенций), а также перечисления от физических и юридических лиц</a:t>
          </a:r>
        </a:p>
        <a:p>
          <a:pPr lvl="0" algn="ctr" defTabSz="533400">
            <a:lnSpc>
              <a:spcPct val="90000"/>
            </a:lnSpc>
            <a:spcBef>
              <a:spcPct val="0"/>
            </a:spcBef>
            <a:spcAft>
              <a:spcPct val="35000"/>
            </a:spcAft>
          </a:pPr>
          <a:endParaRPr lang="ru-RU" sz="1200" b="0" kern="1200" dirty="0"/>
        </a:p>
      </dsp:txBody>
      <dsp:txXfrm>
        <a:off x="4193420" y="3339323"/>
        <a:ext cx="3940917" cy="16499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524DF-BE28-4CE3-A943-0868370541B2}">
      <dsp:nvSpPr>
        <dsp:cNvPr id="0" name=""/>
        <dsp:cNvSpPr/>
      </dsp:nvSpPr>
      <dsp:spPr>
        <a:xfrm>
          <a:off x="1681" y="1338069"/>
          <a:ext cx="2255560" cy="186036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ctr" defTabSz="533400">
            <a:lnSpc>
              <a:spcPct val="90000"/>
            </a:lnSpc>
            <a:spcBef>
              <a:spcPct val="0"/>
            </a:spcBef>
            <a:spcAft>
              <a:spcPct val="15000"/>
            </a:spcAft>
            <a:buChar char="••"/>
          </a:pPr>
          <a:r>
            <a:rPr lang="ru-RU" sz="1200" kern="1200" dirty="0" smtClean="0"/>
            <a:t>Определяет масштаб проблемы, правовые и финансовые механизмы  ее решения</a:t>
          </a:r>
          <a:endParaRPr lang="ru-RU" sz="1200" kern="1200" dirty="0"/>
        </a:p>
      </dsp:txBody>
      <dsp:txXfrm>
        <a:off x="44493" y="1380881"/>
        <a:ext cx="2169936" cy="1376091"/>
      </dsp:txXfrm>
    </dsp:sp>
    <dsp:sp modelId="{0F0DDA91-7B1F-4086-BA22-2612ABDE1692}">
      <dsp:nvSpPr>
        <dsp:cNvPr id="0" name=""/>
        <dsp:cNvSpPr/>
      </dsp:nvSpPr>
      <dsp:spPr>
        <a:xfrm>
          <a:off x="1361124" y="2013155"/>
          <a:ext cx="2407651" cy="2407651"/>
        </a:xfrm>
        <a:prstGeom prst="leftCircularArrow">
          <a:avLst>
            <a:gd name="adj1" fmla="val 2996"/>
            <a:gd name="adj2" fmla="val 367342"/>
            <a:gd name="adj3" fmla="val 2734281"/>
            <a:gd name="adj4" fmla="val 9615917"/>
            <a:gd name="adj5" fmla="val 349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777D00-55DC-497E-9480-C6A8F0CB21F6}">
      <dsp:nvSpPr>
        <dsp:cNvPr id="0" name=""/>
        <dsp:cNvSpPr/>
      </dsp:nvSpPr>
      <dsp:spPr>
        <a:xfrm>
          <a:off x="502917" y="2799784"/>
          <a:ext cx="2004942" cy="7972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t>Федеральный уровень</a:t>
          </a:r>
          <a:endParaRPr lang="ru-RU" sz="1400" kern="1200" dirty="0"/>
        </a:p>
      </dsp:txBody>
      <dsp:txXfrm>
        <a:off x="526269" y="2823136"/>
        <a:ext cx="1958238" cy="750595"/>
      </dsp:txXfrm>
    </dsp:sp>
    <dsp:sp modelId="{5263AC0C-57E2-4B7E-9482-C55B560B3D6E}">
      <dsp:nvSpPr>
        <dsp:cNvPr id="0" name=""/>
        <dsp:cNvSpPr/>
      </dsp:nvSpPr>
      <dsp:spPr>
        <a:xfrm>
          <a:off x="2795113" y="1271982"/>
          <a:ext cx="2255560" cy="265152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t>Определяет срок решения проблемы в регионе, формирует законодательную базу в рамках жилищного и земельного законодательства, координирует сроки реализации региональных программ.</a:t>
          </a:r>
          <a:endParaRPr lang="ru-RU" sz="1200" kern="1200" dirty="0"/>
        </a:p>
      </dsp:txBody>
      <dsp:txXfrm>
        <a:off x="2856132" y="1901184"/>
        <a:ext cx="2133522" cy="1961301"/>
      </dsp:txXfrm>
    </dsp:sp>
    <dsp:sp modelId="{9F92F024-5E80-4186-9995-DBDD6A91B4C7}">
      <dsp:nvSpPr>
        <dsp:cNvPr id="0" name=""/>
        <dsp:cNvSpPr/>
      </dsp:nvSpPr>
      <dsp:spPr>
        <a:xfrm rot="20289698">
          <a:off x="3807639" y="356982"/>
          <a:ext cx="2750910" cy="2750910"/>
        </a:xfrm>
        <a:prstGeom prst="circularArrow">
          <a:avLst>
            <a:gd name="adj1" fmla="val 2622"/>
            <a:gd name="adj2" fmla="val 318707"/>
            <a:gd name="adj3" fmla="val 20278385"/>
            <a:gd name="adj4" fmla="val 13348113"/>
            <a:gd name="adj5" fmla="val 305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F38C98-9155-4C5B-BA2B-01F8D6E44D91}">
      <dsp:nvSpPr>
        <dsp:cNvPr id="0" name=""/>
        <dsp:cNvSpPr/>
      </dsp:nvSpPr>
      <dsp:spPr>
        <a:xfrm>
          <a:off x="3352602" y="936594"/>
          <a:ext cx="2004942" cy="7972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t>Региональный уровень</a:t>
          </a:r>
          <a:endParaRPr lang="ru-RU" sz="1400" kern="1200" dirty="0"/>
        </a:p>
      </dsp:txBody>
      <dsp:txXfrm>
        <a:off x="3375954" y="959946"/>
        <a:ext cx="1958238" cy="750595"/>
      </dsp:txXfrm>
    </dsp:sp>
    <dsp:sp modelId="{25E57405-2AE0-4827-8187-88AAC89AFD81}">
      <dsp:nvSpPr>
        <dsp:cNvPr id="0" name=""/>
        <dsp:cNvSpPr/>
      </dsp:nvSpPr>
      <dsp:spPr>
        <a:xfrm>
          <a:off x="5664828" y="1088464"/>
          <a:ext cx="2255560" cy="338125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latin typeface="+mj-lt"/>
            </a:rPr>
            <a:t>Предусматривает план действий , привлечение ресурсов для переселения граждан из ветхого и аварийного жилищного фонда, эффективное управление бюджетными средствами, перечень жилых помещений, предназначенных для переселения граждан.</a:t>
          </a:r>
          <a:endParaRPr lang="ru-RU" sz="1200" kern="1200" dirty="0">
            <a:latin typeface="+mj-lt"/>
          </a:endParaRPr>
        </a:p>
      </dsp:txBody>
      <dsp:txXfrm>
        <a:off x="5730891" y="1154527"/>
        <a:ext cx="2123434" cy="2524571"/>
      </dsp:txXfrm>
    </dsp:sp>
    <dsp:sp modelId="{CB28327E-CD5A-4BFF-A781-EBBC375FC581}">
      <dsp:nvSpPr>
        <dsp:cNvPr id="0" name=""/>
        <dsp:cNvSpPr/>
      </dsp:nvSpPr>
      <dsp:spPr>
        <a:xfrm>
          <a:off x="6101259" y="3416169"/>
          <a:ext cx="2004942" cy="7972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t>Местный бюджет</a:t>
          </a:r>
          <a:endParaRPr lang="ru-RU" sz="1400" kern="1200" dirty="0"/>
        </a:p>
      </dsp:txBody>
      <dsp:txXfrm>
        <a:off x="6124611" y="3439521"/>
        <a:ext cx="1958238" cy="75059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0.13638</cdr:x>
      <cdr:y>0.43818</cdr:y>
    </cdr:from>
    <cdr:to>
      <cdr:x>0.30031</cdr:x>
      <cdr:y>0.55055</cdr:y>
    </cdr:to>
    <cdr:sp macro="" textlink="">
      <cdr:nvSpPr>
        <cdr:cNvPr id="2" name="TextBox 1"/>
        <cdr:cNvSpPr txBox="1"/>
      </cdr:nvSpPr>
      <cdr:spPr>
        <a:xfrm xmlns:a="http://schemas.openxmlformats.org/drawingml/2006/main">
          <a:off x="1018456" y="1684784"/>
          <a:ext cx="1224136"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b="1" dirty="0" smtClean="0"/>
            <a:t>929 845 </a:t>
          </a:r>
          <a:r>
            <a:rPr lang="ru-RU" sz="1400" b="1" dirty="0" err="1" smtClean="0"/>
            <a:t>т.р</a:t>
          </a:r>
          <a:r>
            <a:rPr lang="ru-RU" sz="1400" b="1" dirty="0" smtClean="0"/>
            <a:t>.</a:t>
          </a:r>
        </a:p>
        <a:p xmlns:a="http://schemas.openxmlformats.org/drawingml/2006/main">
          <a:endParaRPr lang="ru-RU" sz="14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B1F5A27-42CB-475C-9260-FBCC358BAB1B}" type="datetimeFigureOut">
              <a:rPr lang="ru-RU"/>
              <a:pPr>
                <a:defRPr/>
              </a:pPr>
              <a:t>03.04.2017</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946F778-67AD-4C8B-9BD1-9BD7ACC5E3C3}" type="slidenum">
              <a:rPr lang="ru-RU"/>
              <a:pPr>
                <a:defRPr/>
              </a:pPr>
              <a:t>‹#›</a:t>
            </a:fld>
            <a:endParaRPr lang="ru-RU"/>
          </a:p>
        </p:txBody>
      </p:sp>
    </p:spTree>
    <p:extLst>
      <p:ext uri="{BB962C8B-B14F-4D97-AF65-F5344CB8AC3E}">
        <p14:creationId xmlns:p14="http://schemas.microsoft.com/office/powerpoint/2010/main" val="24491685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946F778-67AD-4C8B-9BD1-9BD7ACC5E3C3}" type="slidenum">
              <a:rPr lang="ru-RU" smtClean="0"/>
              <a:pPr>
                <a:defRPr/>
              </a:pPr>
              <a:t>15</a:t>
            </a:fld>
            <a:endParaRPr lang="ru-RU"/>
          </a:p>
        </p:txBody>
      </p:sp>
    </p:spTree>
    <p:extLst>
      <p:ext uri="{BB962C8B-B14F-4D97-AF65-F5344CB8AC3E}">
        <p14:creationId xmlns:p14="http://schemas.microsoft.com/office/powerpoint/2010/main" val="1707223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pPr>
              <a:defRPr/>
            </a:pPr>
            <a:fld id="{A09BD795-D448-4A3F-A00A-84326D04F6C5}" type="datetimeFigureOut">
              <a:rPr lang="ru-RU" smtClean="0"/>
              <a:pPr>
                <a:defRPr/>
              </a:pPr>
              <a:t>03.04.2017</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pPr>
              <a:defRPr/>
            </a:pPr>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pPr>
              <a:defRPr/>
            </a:pPr>
            <a:fld id="{8B8B13FA-52F1-4330-8C7A-7B395E7A0853}" type="slidenum">
              <a:rPr lang="ru-RU" smtClean="0"/>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386E72E9-0073-416F-96FD-E125D3E2F58A}" type="datetimeFigureOut">
              <a:rPr lang="ru-RU" smtClean="0"/>
              <a:pPr>
                <a:defRPr/>
              </a:pPr>
              <a:t>03.04.2017</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70734804-BBD6-4B3D-AC30-E6197ACC144A}"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7EA03C3D-A8F4-4838-823F-BB8E199FFE03}" type="datetimeFigureOut">
              <a:rPr lang="ru-RU" smtClean="0"/>
              <a:pPr>
                <a:defRPr/>
              </a:pPr>
              <a:t>03.04.2017</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DDD35EDC-5959-47B7-AD00-FD40FC9CEB87}"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pPr>
              <a:defRPr/>
            </a:pPr>
            <a:fld id="{CE47F05A-E00B-4E36-BA99-02540FC9A48E}" type="datetimeFigureOut">
              <a:rPr lang="ru-RU" smtClean="0"/>
              <a:pPr>
                <a:defRPr/>
              </a:pPr>
              <a:t>03.04.2017</a:t>
            </a:fld>
            <a:endParaRPr lang="ru-RU"/>
          </a:p>
        </p:txBody>
      </p:sp>
      <p:sp>
        <p:nvSpPr>
          <p:cNvPr id="9" name="Номер слайда 8"/>
          <p:cNvSpPr>
            <a:spLocks noGrp="1"/>
          </p:cNvSpPr>
          <p:nvPr>
            <p:ph type="sldNum" sz="quarter" idx="15"/>
          </p:nvPr>
        </p:nvSpPr>
        <p:spPr/>
        <p:txBody>
          <a:bodyPr rtlCol="0"/>
          <a:lstStyle/>
          <a:p>
            <a:pPr>
              <a:defRPr/>
            </a:pPr>
            <a:fld id="{931B28E2-EDC7-410C-A794-E6551B396A75}" type="slidenum">
              <a:rPr lang="ru-RU" smtClean="0"/>
              <a:pPr>
                <a:defRPr/>
              </a:pPr>
              <a:t>‹#›</a:t>
            </a:fld>
            <a:endParaRPr lang="ru-RU"/>
          </a:p>
        </p:txBody>
      </p:sp>
      <p:sp>
        <p:nvSpPr>
          <p:cNvPr id="10" name="Нижний колонтитул 9"/>
          <p:cNvSpPr>
            <a:spLocks noGrp="1"/>
          </p:cNvSpPr>
          <p:nvPr>
            <p:ph type="ftr" sz="quarter" idx="16"/>
          </p:nvPr>
        </p:nvSpPr>
        <p:spPr/>
        <p:txBody>
          <a:bodyPr rtlCol="0"/>
          <a:lstStyle/>
          <a:p>
            <a:pPr>
              <a:defRPr/>
            </a:pP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pPr>
              <a:defRPr/>
            </a:pPr>
            <a:fld id="{17050665-8D58-46AF-BE46-03C231992A2F}" type="datetimeFigureOut">
              <a:rPr lang="ru-RU" smtClean="0"/>
              <a:pPr>
                <a:defRPr/>
              </a:pPr>
              <a:t>03.04.2017</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pPr>
              <a:defRPr/>
            </a:pPr>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pPr>
              <a:defRPr/>
            </a:pPr>
            <a:fld id="{23FB87C4-EB18-434E-B80B-787384100E04}"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pPr>
              <a:defRPr/>
            </a:pPr>
            <a:fld id="{ACC79D77-351F-44DA-A01B-7056FAB89389}" type="datetimeFigureOut">
              <a:rPr lang="ru-RU" smtClean="0"/>
              <a:pPr>
                <a:defRPr/>
              </a:pPr>
              <a:t>03.04.2017</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4FB5183C-BB96-4909-B130-09CAC8072E1F}" type="slidenum">
              <a:rPr lang="ru-RU" smtClean="0"/>
              <a:pPr>
                <a:defRPr/>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pPr>
              <a:defRPr/>
            </a:pPr>
            <a:fld id="{F721027D-4059-469F-8F00-9787C8EF1CA2}" type="datetimeFigureOut">
              <a:rPr lang="ru-RU" smtClean="0"/>
              <a:pPr>
                <a:defRPr/>
              </a:pPr>
              <a:t>03.04.2017</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B3BD102C-F4C8-4B06-BCC2-639851A0F63E}" type="slidenum">
              <a:rPr lang="ru-RU" smtClean="0"/>
              <a:pPr>
                <a:defRPr/>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pPr>
              <a:defRPr/>
            </a:pPr>
            <a:fld id="{966DB77F-2089-43E4-9221-E830DB73F88D}" type="datetimeFigureOut">
              <a:rPr lang="ru-RU" smtClean="0"/>
              <a:pPr>
                <a:defRPr/>
              </a:pPr>
              <a:t>03.04.2017</a:t>
            </a:fld>
            <a:endParaRPr lang="ru-RU"/>
          </a:p>
        </p:txBody>
      </p:sp>
      <p:sp>
        <p:nvSpPr>
          <p:cNvPr id="7" name="Номер слайда 6"/>
          <p:cNvSpPr>
            <a:spLocks noGrp="1"/>
          </p:cNvSpPr>
          <p:nvPr>
            <p:ph type="sldNum" sz="quarter" idx="11"/>
          </p:nvPr>
        </p:nvSpPr>
        <p:spPr/>
        <p:txBody>
          <a:bodyPr rtlCol="0"/>
          <a:lstStyle/>
          <a:p>
            <a:pPr>
              <a:defRPr/>
            </a:pPr>
            <a:fld id="{1D81A4BF-5887-41F4-8BF4-E9CB1E62700C}" type="slidenum">
              <a:rPr lang="ru-RU" smtClean="0"/>
              <a:pPr>
                <a:defRPr/>
              </a:pPr>
              <a:t>‹#›</a:t>
            </a:fld>
            <a:endParaRPr lang="ru-RU"/>
          </a:p>
        </p:txBody>
      </p:sp>
      <p:sp>
        <p:nvSpPr>
          <p:cNvPr id="8" name="Нижний колонтитул 7"/>
          <p:cNvSpPr>
            <a:spLocks noGrp="1"/>
          </p:cNvSpPr>
          <p:nvPr>
            <p:ph type="ftr" sz="quarter" idx="12"/>
          </p:nvPr>
        </p:nvSpPr>
        <p:spPr/>
        <p:txBody>
          <a:bodyPr rtlCol="0"/>
          <a:lstStyle/>
          <a:p>
            <a:pPr>
              <a:defRPr/>
            </a:pPr>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35933479-A60A-480E-8C6B-268551222AF2}" type="datetimeFigureOut">
              <a:rPr lang="ru-RU" smtClean="0"/>
              <a:pPr>
                <a:defRPr/>
              </a:pPr>
              <a:t>03.04.2017</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C2B39676-D1BC-4D34-9394-8C8B9EFAB3EB}"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pPr>
              <a:defRPr/>
            </a:pPr>
            <a:fld id="{149DAFFF-998B-4488-923B-0AB275EDB2BC}" type="datetimeFigureOut">
              <a:rPr lang="ru-RU" smtClean="0"/>
              <a:pPr>
                <a:defRPr/>
              </a:pPr>
              <a:t>03.04.2017</a:t>
            </a:fld>
            <a:endParaRPr lang="ru-RU"/>
          </a:p>
        </p:txBody>
      </p:sp>
      <p:sp>
        <p:nvSpPr>
          <p:cNvPr id="22" name="Номер слайда 21"/>
          <p:cNvSpPr>
            <a:spLocks noGrp="1"/>
          </p:cNvSpPr>
          <p:nvPr>
            <p:ph type="sldNum" sz="quarter" idx="15"/>
          </p:nvPr>
        </p:nvSpPr>
        <p:spPr/>
        <p:txBody>
          <a:bodyPr rtlCol="0"/>
          <a:lstStyle/>
          <a:p>
            <a:pPr>
              <a:defRPr/>
            </a:pPr>
            <a:fld id="{6F7D02AE-5329-41DA-9C10-C25949081A09}" type="slidenum">
              <a:rPr lang="ru-RU" smtClean="0"/>
              <a:pPr>
                <a:defRPr/>
              </a:pPr>
              <a:t>‹#›</a:t>
            </a:fld>
            <a:endParaRPr lang="ru-RU"/>
          </a:p>
        </p:txBody>
      </p:sp>
      <p:sp>
        <p:nvSpPr>
          <p:cNvPr id="23" name="Нижний колонтитул 22"/>
          <p:cNvSpPr>
            <a:spLocks noGrp="1"/>
          </p:cNvSpPr>
          <p:nvPr>
            <p:ph type="ftr" sz="quarter" idx="16"/>
          </p:nvPr>
        </p:nvSpPr>
        <p:spPr/>
        <p:txBody>
          <a:bodyPr rtlCol="0"/>
          <a:lstStyle/>
          <a:p>
            <a:pPr>
              <a:defRPr/>
            </a:pPr>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pPr>
              <a:defRPr/>
            </a:pPr>
            <a:fld id="{6F6BB943-E027-4F80-893C-9071788449DC}" type="datetimeFigureOut">
              <a:rPr lang="ru-RU" smtClean="0"/>
              <a:pPr>
                <a:defRPr/>
              </a:pPr>
              <a:t>03.04.2017</a:t>
            </a:fld>
            <a:endParaRPr lang="ru-RU"/>
          </a:p>
        </p:txBody>
      </p:sp>
      <p:sp>
        <p:nvSpPr>
          <p:cNvPr id="18" name="Номер слайда 17"/>
          <p:cNvSpPr>
            <a:spLocks noGrp="1"/>
          </p:cNvSpPr>
          <p:nvPr>
            <p:ph type="sldNum" sz="quarter" idx="11"/>
          </p:nvPr>
        </p:nvSpPr>
        <p:spPr/>
        <p:txBody>
          <a:bodyPr rtlCol="0"/>
          <a:lstStyle/>
          <a:p>
            <a:pPr>
              <a:defRPr/>
            </a:pPr>
            <a:fld id="{2115D3D8-EC33-4C94-992B-B0313F93D7AB}" type="slidenum">
              <a:rPr lang="ru-RU" smtClean="0"/>
              <a:pPr>
                <a:defRPr/>
              </a:pPr>
              <a:t>‹#›</a:t>
            </a:fld>
            <a:endParaRPr lang="ru-RU"/>
          </a:p>
        </p:txBody>
      </p:sp>
      <p:sp>
        <p:nvSpPr>
          <p:cNvPr id="21" name="Нижний колонтитул 20"/>
          <p:cNvSpPr>
            <a:spLocks noGrp="1"/>
          </p:cNvSpPr>
          <p:nvPr>
            <p:ph type="ftr" sz="quarter" idx="12"/>
          </p:nvPr>
        </p:nvSpPr>
        <p:spPr/>
        <p:txBody>
          <a:bodyPr rtlCol="0"/>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fld id="{078A734A-18AB-4DE1-A352-32BB22A22F73}" type="datetimeFigureOut">
              <a:rPr lang="ru-RU" smtClean="0"/>
              <a:pPr>
                <a:defRPr/>
              </a:pPr>
              <a:t>03.04.2017</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EC6A9F3C-A00C-4BF5-8980-103AC1BA867F}"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chart" Target="../charts/char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4" y="260650"/>
            <a:ext cx="7175351" cy="648070"/>
          </a:xfrm>
        </p:spPr>
        <p:txBody>
          <a:bodyPr>
            <a:normAutofit fontScale="90000"/>
          </a:bodyPr>
          <a:lstStyle/>
          <a:p>
            <a:pPr fontAlgn="auto">
              <a:spcAft>
                <a:spcPts val="0"/>
              </a:spcAft>
              <a:buClr>
                <a:schemeClr val="accent6">
                  <a:lumMod val="75000"/>
                </a:schemeClr>
              </a:buClr>
              <a:defRPr/>
            </a:pPr>
            <a:r>
              <a:rPr lang="ru-RU" sz="4800" dirty="0" smtClean="0"/>
              <a:t>Бюджет для граждан</a:t>
            </a:r>
            <a:endParaRPr lang="ru-RU" sz="4800" dirty="0"/>
          </a:p>
        </p:txBody>
      </p:sp>
      <p:sp>
        <p:nvSpPr>
          <p:cNvPr id="3" name="Подзаголовок 2"/>
          <p:cNvSpPr>
            <a:spLocks noGrp="1"/>
          </p:cNvSpPr>
          <p:nvPr>
            <p:ph type="subTitle" idx="1"/>
          </p:nvPr>
        </p:nvSpPr>
        <p:spPr>
          <a:xfrm>
            <a:off x="1403350" y="6093296"/>
            <a:ext cx="6841058" cy="648072"/>
          </a:xfrm>
        </p:spPr>
        <p:txBody>
          <a:bodyPr rtlCol="0">
            <a:normAutofit fontScale="85000" lnSpcReduction="20000"/>
          </a:bodyPr>
          <a:lstStyle/>
          <a:p>
            <a:pPr algn="ctr" fontAlgn="auto">
              <a:buClr>
                <a:schemeClr val="accent6">
                  <a:lumMod val="75000"/>
                </a:schemeClr>
              </a:buClr>
              <a:defRPr/>
            </a:pPr>
            <a:r>
              <a:rPr lang="ru-RU" dirty="0" smtClean="0"/>
              <a:t>К  решению о бюджете муниципального образования «</a:t>
            </a:r>
            <a:r>
              <a:rPr lang="ru-RU" dirty="0" err="1" smtClean="0"/>
              <a:t>Тахтамукайский</a:t>
            </a:r>
            <a:r>
              <a:rPr lang="ru-RU" dirty="0" smtClean="0"/>
              <a:t> район» на 201</a:t>
            </a:r>
            <a:r>
              <a:rPr lang="en-US" dirty="0" smtClean="0"/>
              <a:t>7</a:t>
            </a:r>
            <a:r>
              <a:rPr lang="ru-RU" dirty="0" smtClean="0"/>
              <a:t> год и плановый период 201</a:t>
            </a:r>
            <a:r>
              <a:rPr lang="en-US" dirty="0" smtClean="0"/>
              <a:t>8</a:t>
            </a:r>
            <a:r>
              <a:rPr lang="ru-RU" dirty="0" smtClean="0"/>
              <a:t> и 201</a:t>
            </a:r>
            <a:r>
              <a:rPr lang="en-US" dirty="0" smtClean="0"/>
              <a:t>9</a:t>
            </a:r>
            <a:r>
              <a:rPr lang="ru-RU" dirty="0" smtClean="0"/>
              <a:t> годов</a:t>
            </a:r>
            <a:r>
              <a:rPr lang="en-US" dirty="0" smtClean="0"/>
              <a:t>  </a:t>
            </a:r>
            <a:r>
              <a:rPr lang="ru-RU" dirty="0" smtClean="0"/>
              <a:t>от 15.12.2016г. №97</a:t>
            </a:r>
            <a:endParaRPr lang="ru-RU"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052736"/>
            <a:ext cx="2469576" cy="164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5112" y="4550673"/>
            <a:ext cx="2096096" cy="157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3246" y="1110635"/>
            <a:ext cx="2370282" cy="164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3537" y="1268761"/>
            <a:ext cx="2235246" cy="1677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3305" y="1132826"/>
            <a:ext cx="2396927" cy="1692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528" y="4444605"/>
            <a:ext cx="2232247" cy="1603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28351" y="4509120"/>
            <a:ext cx="2376264" cy="161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99792" y="2695004"/>
            <a:ext cx="2952328" cy="166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7369" y="2742775"/>
            <a:ext cx="2181894" cy="1645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54959" y="2859129"/>
            <a:ext cx="2236249" cy="1611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04615" y="4550673"/>
            <a:ext cx="2043649" cy="1548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2" y="188641"/>
            <a:ext cx="6512511" cy="936104"/>
          </a:xfrm>
        </p:spPr>
        <p:txBody>
          <a:bodyPr>
            <a:normAutofit/>
          </a:bodyPr>
          <a:lstStyle/>
          <a:p>
            <a:pPr marL="320040" indent="-320040" algn="ctr" fontAlgn="auto">
              <a:spcAft>
                <a:spcPts val="0"/>
              </a:spcAft>
              <a:buClr>
                <a:schemeClr val="accent6">
                  <a:lumMod val="75000"/>
                </a:schemeClr>
              </a:buClr>
              <a:defRPr/>
            </a:pPr>
            <a:r>
              <a:rPr lang="ru-RU" sz="2000" dirty="0" smtClean="0"/>
              <a:t>Структура налоговых доходов бюджета МО «</a:t>
            </a:r>
            <a:r>
              <a:rPr lang="ru-RU" sz="2000" dirty="0" err="1" smtClean="0"/>
              <a:t>Тахтамукайский</a:t>
            </a:r>
            <a:r>
              <a:rPr lang="ru-RU" sz="2000" dirty="0" smtClean="0"/>
              <a:t> район»  на 2017 год</a:t>
            </a:r>
            <a:endParaRPr lang="ru-RU" sz="2000" dirty="0"/>
          </a:p>
        </p:txBody>
      </p:sp>
      <p:graphicFrame>
        <p:nvGraphicFramePr>
          <p:cNvPr id="3" name="Диаграмма 4"/>
          <p:cNvGraphicFramePr>
            <a:graphicFrameLocks/>
          </p:cNvGraphicFramePr>
          <p:nvPr>
            <p:extLst>
              <p:ext uri="{D42A27DB-BD31-4B8C-83A1-F6EECF244321}">
                <p14:modId xmlns:p14="http://schemas.microsoft.com/office/powerpoint/2010/main" val="1113546371"/>
              </p:ext>
            </p:extLst>
          </p:nvPr>
        </p:nvGraphicFramePr>
        <p:xfrm>
          <a:off x="468313" y="1268413"/>
          <a:ext cx="8207375" cy="53292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4" y="2564904"/>
            <a:ext cx="8208912" cy="494928"/>
          </a:xfrm>
        </p:spPr>
        <p:txBody>
          <a:bodyPr>
            <a:normAutofit fontScale="90000"/>
          </a:bodyPr>
          <a:lstStyle/>
          <a:p>
            <a:pPr marL="320040" indent="-320040" algn="just" fontAlgn="auto">
              <a:spcAft>
                <a:spcPts val="0"/>
              </a:spcAft>
              <a:buClr>
                <a:schemeClr val="accent6">
                  <a:lumMod val="75000"/>
                </a:schemeClr>
              </a:buClr>
              <a:defRPr/>
            </a:pPr>
            <a:r>
              <a:rPr lang="ru-RU" sz="2000" dirty="0" smtClean="0"/>
              <a:t>Безвозмездные поступления из республиканского бюджета</a:t>
            </a:r>
            <a:br>
              <a:rPr lang="ru-RU" sz="2000" dirty="0" smtClean="0"/>
            </a:br>
            <a:r>
              <a:rPr lang="ru-RU" sz="2000" dirty="0" smtClean="0"/>
              <a:t/>
            </a:r>
            <a:br>
              <a:rPr lang="ru-RU" sz="2000" dirty="0" smtClean="0"/>
            </a:br>
            <a:r>
              <a:rPr lang="ru-RU" sz="1400" dirty="0" smtClean="0"/>
              <a:t>Все жители России являются гражданами своей страны и должны иметь равный доступ к услугам. Именно поэтому существует система межбюджетных отношений – это отношения между органами государственной власти РФ, органами государственной власти субъектов РФ и органами местного самоуправления, связанные и формированием и исполнением соответствующих бюджетов. В рамках этих отношений распределяются финансовые потоки, при которых субъекты с низкими доходами получают межбюджетную помощь от вышестоящих бюджетов.</a:t>
            </a:r>
            <a:br>
              <a:rPr lang="ru-RU" sz="1400" dirty="0" smtClean="0"/>
            </a:br>
            <a:r>
              <a:rPr lang="ru-RU" sz="1400" dirty="0" smtClean="0"/>
              <a:t/>
            </a:r>
            <a:br>
              <a:rPr lang="ru-RU" sz="1400" dirty="0" smtClean="0"/>
            </a:br>
            <a:r>
              <a:rPr lang="ru-RU" sz="1800" dirty="0" smtClean="0"/>
              <a:t>Структура безвозмездных поступлений из республиканского бюджета  в бюджет МО «</a:t>
            </a:r>
            <a:r>
              <a:rPr lang="ru-RU" sz="1800" dirty="0" err="1" smtClean="0"/>
              <a:t>Тахтамукайский</a:t>
            </a:r>
            <a:r>
              <a:rPr lang="ru-RU" sz="1800" dirty="0" smtClean="0"/>
              <a:t> район» на 2017-2019 гг. (</a:t>
            </a:r>
            <a:r>
              <a:rPr lang="ru-RU" sz="1800" dirty="0" err="1" smtClean="0"/>
              <a:t>тыс.руб</a:t>
            </a:r>
            <a:r>
              <a:rPr lang="ru-RU" sz="1800" dirty="0" smtClean="0"/>
              <a:t>.)</a:t>
            </a:r>
            <a:endParaRPr lang="ru-RU" sz="2000" dirty="0"/>
          </a:p>
        </p:txBody>
      </p:sp>
      <p:graphicFrame>
        <p:nvGraphicFramePr>
          <p:cNvPr id="3" name="Диаграмма 3"/>
          <p:cNvGraphicFramePr>
            <a:graphicFrameLocks/>
          </p:cNvGraphicFramePr>
          <p:nvPr>
            <p:extLst>
              <p:ext uri="{D42A27DB-BD31-4B8C-83A1-F6EECF244321}">
                <p14:modId xmlns:p14="http://schemas.microsoft.com/office/powerpoint/2010/main" val="2361891678"/>
              </p:ext>
            </p:extLst>
          </p:nvPr>
        </p:nvGraphicFramePr>
        <p:xfrm>
          <a:off x="900113" y="2997200"/>
          <a:ext cx="7920037" cy="35274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908720"/>
            <a:ext cx="8280920" cy="1080120"/>
          </a:xfrm>
        </p:spPr>
        <p:txBody>
          <a:bodyPr>
            <a:normAutofit fontScale="90000"/>
          </a:bodyPr>
          <a:lstStyle/>
          <a:p>
            <a:pPr marL="320040" indent="-320040" algn="ctr" fontAlgn="auto">
              <a:spcAft>
                <a:spcPts val="0"/>
              </a:spcAft>
              <a:buClr>
                <a:schemeClr val="accent6">
                  <a:lumMod val="75000"/>
                </a:schemeClr>
              </a:buClr>
              <a:defRPr/>
            </a:pPr>
            <a:r>
              <a:rPr lang="ru-RU" sz="1800" b="1" dirty="0" smtClean="0"/>
              <a:t>Межбюджетные трансферты – средства, предоставляемые одним бюджетом бюджетной системы Российской федерации другому бюджетному бюджетной системы Российской Федерации.</a:t>
            </a:r>
            <a:br>
              <a:rPr lang="ru-RU" sz="1800" b="1" dirty="0" smtClean="0"/>
            </a:br>
            <a:r>
              <a:rPr lang="ru-RU" sz="1800" b="1" dirty="0" smtClean="0"/>
              <a:t>Межбюджетные трансферты из бюджета МО «</a:t>
            </a:r>
            <a:r>
              <a:rPr lang="ru-RU" sz="1800" b="1" dirty="0" err="1" smtClean="0"/>
              <a:t>Тахтамукайский</a:t>
            </a:r>
            <a:r>
              <a:rPr lang="ru-RU" sz="1800" b="1" dirty="0" smtClean="0"/>
              <a:t> район» в бюджеты поселений в 2017 году составят (</a:t>
            </a:r>
            <a:r>
              <a:rPr lang="ru-RU" sz="1800" b="1" dirty="0" err="1" smtClean="0"/>
              <a:t>тыс.руб</a:t>
            </a:r>
            <a:r>
              <a:rPr lang="ru-RU" sz="1800" b="1" dirty="0" smtClean="0"/>
              <a:t>.)</a:t>
            </a:r>
            <a:br>
              <a:rPr lang="ru-RU" sz="1800" b="1" dirty="0" smtClean="0"/>
            </a:br>
            <a:endParaRPr lang="ru-RU" sz="1800" b="1" dirty="0"/>
          </a:p>
        </p:txBody>
      </p:sp>
      <p:graphicFrame>
        <p:nvGraphicFramePr>
          <p:cNvPr id="3" name="Диаграмма 2"/>
          <p:cNvGraphicFramePr>
            <a:graphicFrameLocks/>
          </p:cNvGraphicFramePr>
          <p:nvPr>
            <p:extLst>
              <p:ext uri="{D42A27DB-BD31-4B8C-83A1-F6EECF244321}">
                <p14:modId xmlns:p14="http://schemas.microsoft.com/office/powerpoint/2010/main" val="2368558365"/>
              </p:ext>
            </p:extLst>
          </p:nvPr>
        </p:nvGraphicFramePr>
        <p:xfrm>
          <a:off x="827584" y="1988840"/>
          <a:ext cx="7729339" cy="475312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7467600" cy="3600400"/>
          </a:xfrm>
        </p:spPr>
        <p:txBody>
          <a:bodyPr>
            <a:normAutofit fontScale="90000"/>
          </a:bodyPr>
          <a:lstStyle/>
          <a:p>
            <a:r>
              <a:rPr lang="ru-RU" sz="1800" u="sng" dirty="0" smtClean="0"/>
              <a:t>МУНИЦИПАЛЬНЫЙ ДОЛГ</a:t>
            </a:r>
            <a:r>
              <a:rPr lang="ru-RU" sz="1400" u="sng" dirty="0" smtClean="0"/>
              <a:t/>
            </a:r>
            <a:br>
              <a:rPr lang="ru-RU" sz="1400" u="sng" dirty="0" smtClean="0"/>
            </a:br>
            <a:r>
              <a:rPr lang="ru-RU" sz="1400" u="sng" dirty="0" smtClean="0"/>
              <a:t/>
            </a:r>
            <a:br>
              <a:rPr lang="ru-RU" sz="1400" u="sng" dirty="0" smtClean="0"/>
            </a:br>
            <a:r>
              <a:rPr lang="ru-RU" sz="1400" b="1" dirty="0" smtClean="0"/>
              <a:t>Муниципальный долг   -    обязательства, возникающие из   муниципальных </a:t>
            </a:r>
            <a:r>
              <a:rPr lang="ru-RU" sz="1400" dirty="0" smtClean="0"/>
              <a:t>заимствований, гарантий по обязательствам третьих лиц, другие обязательства в соответствии   с   видами   долговых  </a:t>
            </a:r>
            <a:r>
              <a:rPr lang="ru-RU" sz="1400" dirty="0"/>
              <a:t>о</a:t>
            </a:r>
            <a:r>
              <a:rPr lang="ru-RU" sz="1400" dirty="0" smtClean="0"/>
              <a:t>бязательств, установленными Бюджетным Кодексом РФ, принятые на себя муниципальным образованием.</a:t>
            </a:r>
            <a:br>
              <a:rPr lang="ru-RU" sz="1400" dirty="0" smtClean="0"/>
            </a:br>
            <a:r>
              <a:rPr lang="ru-RU" sz="1400" b="1" dirty="0" smtClean="0"/>
              <a:t>Предельный объем муниципального долга </a:t>
            </a:r>
            <a:r>
              <a:rPr lang="ru-RU" sz="1400" dirty="0" smtClean="0"/>
              <a:t>позволяет регулировать  его объем. Предельный объем муниципального долга не  может  превышать  объем  доходов соответствующего  бюджета  без  учета  финансовой помощи из бюджетов других уровней  бюджетной системы.  Решением  о  местном  бюджете   устанавливается верхний предел муниципального долга по состоянию на 1 января года, следующего очередным  финансовым годом  (очередным финансовым годом и каждым  годом планового периода), представляющий собой расчетный показатель,  с  указанием      в том числе верхнего предела долга по муниципальным гарантиям.</a:t>
            </a:r>
            <a:br>
              <a:rPr lang="ru-RU" sz="1400" dirty="0" smtClean="0"/>
            </a:br>
            <a:r>
              <a:rPr lang="ru-RU" sz="1400" dirty="0" smtClean="0"/>
              <a:t/>
            </a:r>
            <a:br>
              <a:rPr lang="ru-RU" sz="1400" dirty="0" smtClean="0"/>
            </a:br>
            <a:r>
              <a:rPr lang="ru-RU" sz="1400" dirty="0" smtClean="0"/>
              <a:t/>
            </a:r>
            <a:br>
              <a:rPr lang="ru-RU" sz="1400" dirty="0" smtClean="0"/>
            </a:br>
            <a:endParaRPr lang="ru-RU" sz="1400" dirty="0"/>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3781598604"/>
              </p:ext>
            </p:extLst>
          </p:nvPr>
        </p:nvGraphicFramePr>
        <p:xfrm>
          <a:off x="395536" y="4077072"/>
          <a:ext cx="8280920" cy="1259840"/>
        </p:xfrm>
        <a:graphic>
          <a:graphicData uri="http://schemas.openxmlformats.org/drawingml/2006/table">
            <a:tbl>
              <a:tblPr firstRow="1" bandRow="1">
                <a:tableStyleId>{5C22544A-7EE6-4342-B048-85BDC9FD1C3A}</a:tableStyleId>
              </a:tblPr>
              <a:tblGrid>
                <a:gridCol w="4104456"/>
                <a:gridCol w="1368152"/>
                <a:gridCol w="1440160"/>
                <a:gridCol w="1368152"/>
              </a:tblGrid>
              <a:tr h="370840">
                <a:tc>
                  <a:txBody>
                    <a:bodyPr/>
                    <a:lstStyle/>
                    <a:p>
                      <a:r>
                        <a:rPr lang="ru-RU" sz="1400" dirty="0" smtClean="0"/>
                        <a:t>НАИМЕНОВАНИЕ</a:t>
                      </a:r>
                      <a:endParaRPr lang="ru-RU" sz="1400" dirty="0"/>
                    </a:p>
                  </a:txBody>
                  <a:tcPr/>
                </a:tc>
                <a:tc>
                  <a:txBody>
                    <a:bodyPr/>
                    <a:lstStyle/>
                    <a:p>
                      <a:pPr algn="ctr"/>
                      <a:r>
                        <a:rPr lang="ru-RU" sz="1400" dirty="0" smtClean="0"/>
                        <a:t>1 января 2018г.</a:t>
                      </a:r>
                      <a:endParaRPr lang="ru-RU" sz="1400" dirty="0"/>
                    </a:p>
                  </a:txBody>
                  <a:tcPr/>
                </a:tc>
                <a:tc>
                  <a:txBody>
                    <a:bodyPr/>
                    <a:lstStyle/>
                    <a:p>
                      <a:pPr algn="ctr"/>
                      <a:r>
                        <a:rPr lang="ru-RU" sz="1400" dirty="0" smtClean="0"/>
                        <a:t>1 января 2019г.</a:t>
                      </a:r>
                      <a:endParaRPr lang="ru-RU" sz="1400" dirty="0"/>
                    </a:p>
                  </a:txBody>
                  <a:tcPr/>
                </a:tc>
                <a:tc>
                  <a:txBody>
                    <a:bodyPr/>
                    <a:lstStyle/>
                    <a:p>
                      <a:pPr algn="ctr"/>
                      <a:r>
                        <a:rPr lang="ru-RU" sz="1400" dirty="0" smtClean="0"/>
                        <a:t>1 января 2020г.</a:t>
                      </a:r>
                      <a:endParaRPr lang="ru-RU" sz="1400" dirty="0"/>
                    </a:p>
                  </a:txBody>
                  <a:tcPr/>
                </a:tc>
              </a:tr>
              <a:tr h="370840">
                <a:tc>
                  <a:txBody>
                    <a:bodyPr/>
                    <a:lstStyle/>
                    <a:p>
                      <a:r>
                        <a:rPr lang="ru-RU" sz="1400" dirty="0" smtClean="0"/>
                        <a:t>Муниципальный долг</a:t>
                      </a:r>
                      <a:endParaRPr lang="ru-RU" sz="1400" dirty="0"/>
                    </a:p>
                  </a:txBody>
                  <a:tcPr/>
                </a:tc>
                <a:tc>
                  <a:txBody>
                    <a:bodyPr/>
                    <a:lstStyle/>
                    <a:p>
                      <a:r>
                        <a:rPr lang="ru-RU" sz="1400" dirty="0" smtClean="0"/>
                        <a:t>0</a:t>
                      </a:r>
                      <a:endParaRPr lang="ru-RU" sz="1400" dirty="0"/>
                    </a:p>
                  </a:txBody>
                  <a:tcPr/>
                </a:tc>
                <a:tc>
                  <a:txBody>
                    <a:bodyPr/>
                    <a:lstStyle/>
                    <a:p>
                      <a:r>
                        <a:rPr lang="ru-RU" sz="1400" dirty="0" smtClean="0"/>
                        <a:t>0</a:t>
                      </a:r>
                      <a:endParaRPr lang="ru-RU" sz="1400" dirty="0"/>
                    </a:p>
                  </a:txBody>
                  <a:tcPr/>
                </a:tc>
                <a:tc>
                  <a:txBody>
                    <a:bodyPr/>
                    <a:lstStyle/>
                    <a:p>
                      <a:r>
                        <a:rPr lang="ru-RU" sz="1400" smtClean="0"/>
                        <a:t>0</a:t>
                      </a:r>
                      <a:endParaRPr lang="ru-RU" sz="1400" dirty="0"/>
                    </a:p>
                  </a:txBody>
                  <a:tcPr/>
                </a:tc>
              </a:tr>
              <a:tr h="370840">
                <a:tc>
                  <a:txBody>
                    <a:bodyPr/>
                    <a:lstStyle/>
                    <a:p>
                      <a:r>
                        <a:rPr lang="ru-RU" sz="1400" dirty="0" smtClean="0"/>
                        <a:t>Верхний предел муниципального</a:t>
                      </a:r>
                      <a:r>
                        <a:rPr lang="ru-RU" sz="1400" baseline="0" dirty="0" smtClean="0"/>
                        <a:t> долга</a:t>
                      </a:r>
                      <a:endParaRPr lang="ru-RU" sz="1400" dirty="0"/>
                    </a:p>
                  </a:txBody>
                  <a:tcPr/>
                </a:tc>
                <a:tc>
                  <a:txBody>
                    <a:bodyPr/>
                    <a:lstStyle/>
                    <a:p>
                      <a:r>
                        <a:rPr lang="ru-RU" sz="1400" dirty="0" smtClean="0"/>
                        <a:t>237 356,5</a:t>
                      </a:r>
                      <a:endParaRPr lang="ru-RU" sz="1400" dirty="0"/>
                    </a:p>
                  </a:txBody>
                  <a:tcPr/>
                </a:tc>
                <a:tc>
                  <a:txBody>
                    <a:bodyPr/>
                    <a:lstStyle/>
                    <a:p>
                      <a:r>
                        <a:rPr lang="ru-RU" sz="1400" dirty="0" smtClean="0"/>
                        <a:t>228 503</a:t>
                      </a:r>
                      <a:endParaRPr lang="ru-RU" sz="1400" dirty="0"/>
                    </a:p>
                  </a:txBody>
                  <a:tcPr/>
                </a:tc>
                <a:tc>
                  <a:txBody>
                    <a:bodyPr/>
                    <a:lstStyle/>
                    <a:p>
                      <a:r>
                        <a:rPr lang="ru-RU" sz="1400" dirty="0" smtClean="0"/>
                        <a:t>237 433</a:t>
                      </a:r>
                      <a:endParaRPr lang="ru-RU" sz="1400" dirty="0"/>
                    </a:p>
                  </a:txBody>
                  <a:tcPr/>
                </a:tc>
              </a:tr>
            </a:tbl>
          </a:graphicData>
        </a:graphic>
      </p:graphicFrame>
    </p:spTree>
    <p:extLst>
      <p:ext uri="{BB962C8B-B14F-4D97-AF65-F5344CB8AC3E}">
        <p14:creationId xmlns:p14="http://schemas.microsoft.com/office/powerpoint/2010/main" val="4237363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066130"/>
          </a:xfrm>
        </p:spPr>
        <p:txBody>
          <a:bodyPr>
            <a:normAutofit/>
          </a:bodyPr>
          <a:lstStyle/>
          <a:p>
            <a:pPr algn="ctr"/>
            <a:r>
              <a:rPr lang="ru-RU" sz="1600" b="1" dirty="0" smtClean="0"/>
              <a:t>ДИНАМИКА ОБЪЕМА РАСХОДОВ БЮДЖЕТА МО «ТАХТАМУКАЙСКИЙ РАЙОН» НА 2017-2019 ГГ.</a:t>
            </a:r>
            <a:endParaRPr lang="ru-RU" sz="1600" b="1" dirty="0"/>
          </a:p>
        </p:txBody>
      </p:sp>
      <p:graphicFrame>
        <p:nvGraphicFramePr>
          <p:cNvPr id="11" name="Объект 10"/>
          <p:cNvGraphicFramePr>
            <a:graphicFrameLocks noGrp="1"/>
          </p:cNvGraphicFramePr>
          <p:nvPr>
            <p:ph sz="quarter" idx="1"/>
            <p:extLst>
              <p:ext uri="{D42A27DB-BD31-4B8C-83A1-F6EECF244321}">
                <p14:modId xmlns:p14="http://schemas.microsoft.com/office/powerpoint/2010/main" val="871148824"/>
              </p:ext>
            </p:extLst>
          </p:nvPr>
        </p:nvGraphicFramePr>
        <p:xfrm>
          <a:off x="467544" y="1844824"/>
          <a:ext cx="7467600"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3275856" y="3026094"/>
            <a:ext cx="1296144" cy="307777"/>
          </a:xfrm>
          <a:prstGeom prst="rect">
            <a:avLst/>
          </a:prstGeom>
          <a:noFill/>
        </p:spPr>
        <p:txBody>
          <a:bodyPr wrap="square" rtlCol="0">
            <a:spAutoFit/>
          </a:bodyPr>
          <a:lstStyle/>
          <a:p>
            <a:r>
              <a:rPr lang="ru-RU" sz="1400" b="1" dirty="0" smtClean="0">
                <a:latin typeface="+mn-lt"/>
              </a:rPr>
              <a:t>938 192 </a:t>
            </a:r>
            <a:r>
              <a:rPr lang="ru-RU" sz="1400" b="1" dirty="0" err="1" smtClean="0">
                <a:latin typeface="+mn-lt"/>
              </a:rPr>
              <a:t>т.р</a:t>
            </a:r>
            <a:r>
              <a:rPr lang="ru-RU" sz="1400" dirty="0" smtClean="0"/>
              <a:t>.</a:t>
            </a:r>
            <a:endParaRPr lang="ru-RU" sz="1400" dirty="0"/>
          </a:p>
        </p:txBody>
      </p:sp>
      <p:sp>
        <p:nvSpPr>
          <p:cNvPr id="13" name="TextBox 12"/>
          <p:cNvSpPr txBox="1"/>
          <p:nvPr/>
        </p:nvSpPr>
        <p:spPr>
          <a:xfrm>
            <a:off x="5076056" y="1988840"/>
            <a:ext cx="1440160" cy="307777"/>
          </a:xfrm>
          <a:prstGeom prst="rect">
            <a:avLst/>
          </a:prstGeom>
          <a:noFill/>
        </p:spPr>
        <p:txBody>
          <a:bodyPr wrap="square" rtlCol="0">
            <a:spAutoFit/>
          </a:bodyPr>
          <a:lstStyle/>
          <a:p>
            <a:r>
              <a:rPr lang="ru-RU" sz="1400" b="1" dirty="0" smtClean="0">
                <a:latin typeface="+mn-lt"/>
              </a:rPr>
              <a:t>969 393 </a:t>
            </a:r>
            <a:r>
              <a:rPr lang="ru-RU" sz="1400" b="1" dirty="0" err="1" smtClean="0">
                <a:latin typeface="+mn-lt"/>
              </a:rPr>
              <a:t>т.р</a:t>
            </a:r>
            <a:r>
              <a:rPr lang="ru-RU" sz="1400" b="1" dirty="0" smtClean="0">
                <a:latin typeface="+mn-lt"/>
              </a:rPr>
              <a:t>.</a:t>
            </a:r>
            <a:endParaRPr lang="ru-RU" sz="1400" b="1" dirty="0">
              <a:latin typeface="+mn-lt"/>
            </a:endParaRPr>
          </a:p>
        </p:txBody>
      </p:sp>
    </p:spTree>
    <p:extLst>
      <p:ext uri="{BB962C8B-B14F-4D97-AF65-F5344CB8AC3E}">
        <p14:creationId xmlns:p14="http://schemas.microsoft.com/office/powerpoint/2010/main" val="326509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4664"/>
            <a:ext cx="8496944" cy="576064"/>
          </a:xfrm>
        </p:spPr>
        <p:txBody>
          <a:bodyPr>
            <a:normAutofit fontScale="90000"/>
          </a:bodyPr>
          <a:lstStyle/>
          <a:p>
            <a:pPr marL="0" indent="0" fontAlgn="auto">
              <a:spcAft>
                <a:spcPts val="0"/>
              </a:spcAft>
              <a:buClr>
                <a:schemeClr val="accent6">
                  <a:lumMod val="75000"/>
                </a:schemeClr>
              </a:buClr>
              <a:buFont typeface="Georgia" pitchFamily="18" charset="0"/>
              <a:buNone/>
              <a:defRPr/>
            </a:pPr>
            <a:r>
              <a:rPr lang="ru-RU" sz="1800" dirty="0" smtClean="0"/>
              <a:t>Основные направления расходов бюджета МО «</a:t>
            </a:r>
            <a:r>
              <a:rPr lang="ru-RU" sz="1800" dirty="0" err="1" smtClean="0"/>
              <a:t>Тахтамукайский</a:t>
            </a:r>
            <a:r>
              <a:rPr lang="ru-RU" sz="1800" dirty="0" smtClean="0"/>
              <a:t> район» на 201</a:t>
            </a:r>
            <a:r>
              <a:rPr lang="en-US" sz="1800" dirty="0" smtClean="0"/>
              <a:t>7</a:t>
            </a:r>
            <a:r>
              <a:rPr lang="ru-RU" sz="1800" dirty="0" smtClean="0"/>
              <a:t> г. (</a:t>
            </a:r>
            <a:r>
              <a:rPr lang="ru-RU" sz="1800" dirty="0" err="1" smtClean="0"/>
              <a:t>тыс.руб</a:t>
            </a:r>
            <a:r>
              <a:rPr lang="ru-RU" sz="1800" dirty="0" smtClean="0"/>
              <a:t>.)</a:t>
            </a:r>
            <a:endParaRPr lang="ru-RU" sz="1800" dirty="0"/>
          </a:p>
        </p:txBody>
      </p:sp>
      <p:graphicFrame>
        <p:nvGraphicFramePr>
          <p:cNvPr id="3" name="Диаграмма 2"/>
          <p:cNvGraphicFramePr>
            <a:graphicFrameLocks/>
          </p:cNvGraphicFramePr>
          <p:nvPr>
            <p:extLst>
              <p:ext uri="{D42A27DB-BD31-4B8C-83A1-F6EECF244321}">
                <p14:modId xmlns:p14="http://schemas.microsoft.com/office/powerpoint/2010/main" val="3174870753"/>
              </p:ext>
            </p:extLst>
          </p:nvPr>
        </p:nvGraphicFramePr>
        <p:xfrm>
          <a:off x="179388" y="981075"/>
          <a:ext cx="8713787" cy="568801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787208" cy="764704"/>
          </a:xfrm>
        </p:spPr>
        <p:txBody>
          <a:bodyPr>
            <a:normAutofit fontScale="90000"/>
          </a:bodyPr>
          <a:lstStyle/>
          <a:p>
            <a:pPr algn="ctr"/>
            <a:r>
              <a:rPr lang="ru-RU" sz="1600" dirty="0" smtClean="0"/>
              <a:t>Распределение расходов бюджета МО «</a:t>
            </a:r>
            <a:r>
              <a:rPr lang="ru-RU" sz="1600" dirty="0" err="1" smtClean="0"/>
              <a:t>Тахтамукайский</a:t>
            </a:r>
            <a:r>
              <a:rPr lang="ru-RU" sz="1600" dirty="0" smtClean="0"/>
              <a:t> район» на 2017 год на плановый период 2018-2019 гг. по разделам и подразделам классификаций расходов бюджетов Российской Федерации</a:t>
            </a:r>
            <a:endParaRPr lang="ru-RU" sz="1600" dirty="0"/>
          </a:p>
        </p:txBody>
      </p:sp>
      <p:graphicFrame>
        <p:nvGraphicFramePr>
          <p:cNvPr id="4" name="Таблица 3"/>
          <p:cNvGraphicFramePr>
            <a:graphicFrameLocks noGrp="1"/>
          </p:cNvGraphicFramePr>
          <p:nvPr>
            <p:extLst>
              <p:ext uri="{D42A27DB-BD31-4B8C-83A1-F6EECF244321}">
                <p14:modId xmlns:p14="http://schemas.microsoft.com/office/powerpoint/2010/main" val="818540441"/>
              </p:ext>
            </p:extLst>
          </p:nvPr>
        </p:nvGraphicFramePr>
        <p:xfrm>
          <a:off x="107504" y="764702"/>
          <a:ext cx="8784974" cy="6152125"/>
        </p:xfrm>
        <a:graphic>
          <a:graphicData uri="http://schemas.openxmlformats.org/drawingml/2006/table">
            <a:tbl>
              <a:tblPr firstRow="1" bandRow="1">
                <a:tableStyleId>{5C22544A-7EE6-4342-B048-85BDC9FD1C3A}</a:tableStyleId>
              </a:tblPr>
              <a:tblGrid>
                <a:gridCol w="4798516"/>
                <a:gridCol w="738233"/>
                <a:gridCol w="664410"/>
                <a:gridCol w="855625"/>
                <a:gridCol w="878032"/>
                <a:gridCol w="850158"/>
              </a:tblGrid>
              <a:tr h="576066">
                <a:tc>
                  <a:txBody>
                    <a:bodyPr/>
                    <a:lstStyle/>
                    <a:p>
                      <a:pPr algn="ctr"/>
                      <a:r>
                        <a:rPr lang="ru-RU" sz="1600" dirty="0" smtClean="0"/>
                        <a:t>Наименование</a:t>
                      </a:r>
                      <a:endParaRPr lang="ru-RU" sz="1600" dirty="0"/>
                    </a:p>
                  </a:txBody>
                  <a:tcPr/>
                </a:tc>
                <a:tc>
                  <a:txBody>
                    <a:bodyPr/>
                    <a:lstStyle/>
                    <a:p>
                      <a:pPr algn="ctr"/>
                      <a:r>
                        <a:rPr lang="ru-RU" sz="1200" dirty="0" smtClean="0"/>
                        <a:t>Раздел</a:t>
                      </a:r>
                      <a:endParaRPr lang="ru-RU" sz="1200" dirty="0"/>
                    </a:p>
                  </a:txBody>
                  <a:tcPr/>
                </a:tc>
                <a:tc>
                  <a:txBody>
                    <a:bodyPr/>
                    <a:lstStyle/>
                    <a:p>
                      <a:pPr algn="ctr"/>
                      <a:r>
                        <a:rPr lang="ru-RU" sz="1200" dirty="0" smtClean="0"/>
                        <a:t>Подраздел</a:t>
                      </a:r>
                      <a:endParaRPr lang="ru-RU" sz="1200" dirty="0"/>
                    </a:p>
                  </a:txBody>
                  <a:tcPr/>
                </a:tc>
                <a:tc>
                  <a:txBody>
                    <a:bodyPr/>
                    <a:lstStyle/>
                    <a:p>
                      <a:pPr algn="ctr"/>
                      <a:r>
                        <a:rPr lang="ru-RU" sz="1200" dirty="0" smtClean="0"/>
                        <a:t>2017 г.</a:t>
                      </a:r>
                      <a:endParaRPr lang="ru-RU" sz="1200" dirty="0"/>
                    </a:p>
                  </a:txBody>
                  <a:tcPr/>
                </a:tc>
                <a:tc>
                  <a:txBody>
                    <a:bodyPr/>
                    <a:lstStyle/>
                    <a:p>
                      <a:pPr algn="ctr"/>
                      <a:r>
                        <a:rPr lang="ru-RU" sz="1200" dirty="0" smtClean="0"/>
                        <a:t>2018 г.</a:t>
                      </a:r>
                      <a:endParaRPr lang="ru-RU" sz="1200" dirty="0"/>
                    </a:p>
                  </a:txBody>
                  <a:tcPr/>
                </a:tc>
                <a:tc>
                  <a:txBody>
                    <a:bodyPr/>
                    <a:lstStyle/>
                    <a:p>
                      <a:pPr algn="ctr"/>
                      <a:r>
                        <a:rPr lang="ru-RU" sz="1200" dirty="0" smtClean="0"/>
                        <a:t>2019 г.</a:t>
                      </a:r>
                      <a:endParaRPr lang="ru-RU" sz="1200" dirty="0"/>
                    </a:p>
                  </a:txBody>
                  <a:tcPr/>
                </a:tc>
              </a:tr>
              <a:tr h="309202">
                <a:tc>
                  <a:txBody>
                    <a:bodyPr/>
                    <a:lstStyle/>
                    <a:p>
                      <a:r>
                        <a:rPr lang="ru-RU" sz="1200" b="1" dirty="0" smtClean="0"/>
                        <a:t>ОБЩЕГОСУДАРСТВЕННЫЕ</a:t>
                      </a:r>
                      <a:r>
                        <a:rPr lang="ru-RU" sz="1200" b="1" baseline="0" dirty="0" smtClean="0"/>
                        <a:t> ВОПРОСЫ</a:t>
                      </a:r>
                      <a:endParaRPr lang="ru-RU" sz="1200" b="1" dirty="0"/>
                    </a:p>
                  </a:txBody>
                  <a:tcPr/>
                </a:tc>
                <a:tc>
                  <a:txBody>
                    <a:bodyPr/>
                    <a:lstStyle/>
                    <a:p>
                      <a:r>
                        <a:rPr lang="ru-RU" sz="1200" b="1" dirty="0" smtClean="0"/>
                        <a:t>01</a:t>
                      </a:r>
                      <a:endParaRPr lang="ru-RU" sz="1200" b="1" dirty="0"/>
                    </a:p>
                  </a:txBody>
                  <a:tcPr/>
                </a:tc>
                <a:tc>
                  <a:txBody>
                    <a:bodyPr/>
                    <a:lstStyle/>
                    <a:p>
                      <a:r>
                        <a:rPr lang="ru-RU" sz="1200" b="1" dirty="0" smtClean="0"/>
                        <a:t>00</a:t>
                      </a:r>
                      <a:endParaRPr lang="ru-RU" sz="1200" b="1" dirty="0"/>
                    </a:p>
                  </a:txBody>
                  <a:tcPr/>
                </a:tc>
                <a:tc>
                  <a:txBody>
                    <a:bodyPr/>
                    <a:lstStyle/>
                    <a:p>
                      <a:r>
                        <a:rPr lang="ru-RU" sz="1200" b="1" dirty="0" smtClean="0"/>
                        <a:t>131 300</a:t>
                      </a:r>
                      <a:endParaRPr lang="ru-RU" sz="1200" b="1" dirty="0"/>
                    </a:p>
                  </a:txBody>
                  <a:tcPr/>
                </a:tc>
                <a:tc>
                  <a:txBody>
                    <a:bodyPr/>
                    <a:lstStyle/>
                    <a:p>
                      <a:pPr algn="l"/>
                      <a:r>
                        <a:rPr lang="ru-RU" sz="1200" b="1" dirty="0" smtClean="0"/>
                        <a:t>139 057</a:t>
                      </a:r>
                      <a:endParaRPr lang="ru-RU" sz="1200" b="1" dirty="0"/>
                    </a:p>
                  </a:txBody>
                  <a:tcPr/>
                </a:tc>
                <a:tc>
                  <a:txBody>
                    <a:bodyPr/>
                    <a:lstStyle/>
                    <a:p>
                      <a:r>
                        <a:rPr lang="ru-RU" sz="1200" b="1" dirty="0" smtClean="0"/>
                        <a:t>159 708</a:t>
                      </a:r>
                      <a:endParaRPr lang="ru-RU" sz="1200" b="1" dirty="0"/>
                    </a:p>
                  </a:txBody>
                  <a:tcPr/>
                </a:tc>
              </a:tr>
              <a:tr h="362609">
                <a:tc>
                  <a:txBody>
                    <a:bodyPr/>
                    <a:lstStyle/>
                    <a:p>
                      <a:r>
                        <a:rPr lang="ru-RU" sz="1200" dirty="0" smtClean="0"/>
                        <a:t>Функционирование высшего должностного лица  МО</a:t>
                      </a:r>
                      <a:endParaRPr lang="ru-RU" sz="1200" dirty="0"/>
                    </a:p>
                  </a:txBody>
                  <a:tcPr/>
                </a:tc>
                <a:tc>
                  <a:txBody>
                    <a:bodyPr/>
                    <a:lstStyle/>
                    <a:p>
                      <a:r>
                        <a:rPr lang="ru-RU" sz="1200" dirty="0" smtClean="0"/>
                        <a:t>01</a:t>
                      </a:r>
                      <a:endParaRPr lang="ru-RU" sz="1200" dirty="0"/>
                    </a:p>
                  </a:txBody>
                  <a:tcPr/>
                </a:tc>
                <a:tc>
                  <a:txBody>
                    <a:bodyPr/>
                    <a:lstStyle/>
                    <a:p>
                      <a:r>
                        <a:rPr lang="ru-RU" sz="1200" dirty="0" smtClean="0"/>
                        <a:t>02</a:t>
                      </a:r>
                      <a:endParaRPr lang="ru-RU" sz="1200" dirty="0"/>
                    </a:p>
                  </a:txBody>
                  <a:tcPr/>
                </a:tc>
                <a:tc>
                  <a:txBody>
                    <a:bodyPr/>
                    <a:lstStyle/>
                    <a:p>
                      <a:r>
                        <a:rPr lang="ru-RU" sz="1200" dirty="0" smtClean="0"/>
                        <a:t>1 300</a:t>
                      </a:r>
                      <a:endParaRPr lang="ru-RU" sz="1200" dirty="0"/>
                    </a:p>
                  </a:txBody>
                  <a:tcPr/>
                </a:tc>
                <a:tc>
                  <a:txBody>
                    <a:bodyPr/>
                    <a:lstStyle/>
                    <a:p>
                      <a:r>
                        <a:rPr lang="ru-RU" sz="1200" dirty="0" smtClean="0"/>
                        <a:t>1 378</a:t>
                      </a:r>
                      <a:endParaRPr lang="ru-RU" sz="1200" dirty="0"/>
                    </a:p>
                  </a:txBody>
                  <a:tcPr/>
                </a:tc>
                <a:tc>
                  <a:txBody>
                    <a:bodyPr/>
                    <a:lstStyle/>
                    <a:p>
                      <a:r>
                        <a:rPr lang="ru-RU" sz="1200" dirty="0" smtClean="0"/>
                        <a:t>1 461</a:t>
                      </a:r>
                      <a:endParaRPr lang="ru-RU" sz="1200" dirty="0"/>
                    </a:p>
                  </a:txBody>
                  <a:tcPr/>
                </a:tc>
              </a:tr>
              <a:tr h="357471">
                <a:tc>
                  <a:txBody>
                    <a:bodyPr/>
                    <a:lstStyle/>
                    <a:p>
                      <a:r>
                        <a:rPr lang="ru-RU" sz="1200" dirty="0" err="1" smtClean="0"/>
                        <a:t>Функц-ние</a:t>
                      </a:r>
                      <a:r>
                        <a:rPr lang="ru-RU" sz="1200" dirty="0" smtClean="0"/>
                        <a:t> законодательных</a:t>
                      </a:r>
                      <a:r>
                        <a:rPr lang="ru-RU" sz="1200" baseline="0" dirty="0" smtClean="0"/>
                        <a:t> (представительных)</a:t>
                      </a:r>
                      <a:r>
                        <a:rPr lang="ru-RU" sz="1200" dirty="0" smtClean="0"/>
                        <a:t>лиц МО</a:t>
                      </a:r>
                    </a:p>
                    <a:p>
                      <a:endParaRPr lang="ru-RU" sz="1200" dirty="0"/>
                    </a:p>
                  </a:txBody>
                  <a:tcPr/>
                </a:tc>
                <a:tc>
                  <a:txBody>
                    <a:bodyPr/>
                    <a:lstStyle/>
                    <a:p>
                      <a:r>
                        <a:rPr lang="ru-RU" sz="1200" dirty="0" smtClean="0"/>
                        <a:t>01</a:t>
                      </a:r>
                      <a:endParaRPr lang="ru-RU" sz="1200" dirty="0"/>
                    </a:p>
                  </a:txBody>
                  <a:tcPr/>
                </a:tc>
                <a:tc>
                  <a:txBody>
                    <a:bodyPr/>
                    <a:lstStyle/>
                    <a:p>
                      <a:r>
                        <a:rPr lang="ru-RU" sz="1200" dirty="0" smtClean="0"/>
                        <a:t>03</a:t>
                      </a:r>
                    </a:p>
                    <a:p>
                      <a:endParaRPr lang="ru-RU" sz="1200" dirty="0"/>
                    </a:p>
                  </a:txBody>
                  <a:tcPr/>
                </a:tc>
                <a:tc>
                  <a:txBody>
                    <a:bodyPr/>
                    <a:lstStyle/>
                    <a:p>
                      <a:r>
                        <a:rPr lang="ru-RU" sz="1200" dirty="0" smtClean="0"/>
                        <a:t>5 312</a:t>
                      </a:r>
                      <a:endParaRPr lang="ru-RU" sz="1200" dirty="0"/>
                    </a:p>
                  </a:txBody>
                  <a:tcPr/>
                </a:tc>
                <a:tc>
                  <a:txBody>
                    <a:bodyPr/>
                    <a:lstStyle/>
                    <a:p>
                      <a:pPr algn="l"/>
                      <a:r>
                        <a:rPr lang="ru-RU" sz="1200" b="0" dirty="0" smtClean="0"/>
                        <a:t>5 632</a:t>
                      </a:r>
                      <a:endParaRPr lang="ru-RU" sz="1200" b="0" dirty="0"/>
                    </a:p>
                  </a:txBody>
                  <a:tcPr/>
                </a:tc>
                <a:tc>
                  <a:txBody>
                    <a:bodyPr/>
                    <a:lstStyle/>
                    <a:p>
                      <a:pPr algn="l"/>
                      <a:r>
                        <a:rPr lang="ru-RU" sz="1200" b="0" dirty="0" smtClean="0"/>
                        <a:t>5 969</a:t>
                      </a:r>
                      <a:endParaRPr lang="ru-RU" sz="1200" b="0" dirty="0"/>
                    </a:p>
                  </a:txBody>
                  <a:tcPr/>
                </a:tc>
              </a:tr>
              <a:tr h="260311">
                <a:tc>
                  <a:txBody>
                    <a:bodyPr/>
                    <a:lstStyle/>
                    <a:p>
                      <a:r>
                        <a:rPr lang="ru-RU" sz="1200" dirty="0" smtClean="0"/>
                        <a:t>Функционирование органов местной администрации</a:t>
                      </a:r>
                      <a:endParaRPr lang="ru-RU" sz="1200" dirty="0"/>
                    </a:p>
                  </a:txBody>
                  <a:tcPr/>
                </a:tc>
                <a:tc>
                  <a:txBody>
                    <a:bodyPr/>
                    <a:lstStyle/>
                    <a:p>
                      <a:r>
                        <a:rPr lang="ru-RU" sz="1200" dirty="0" smtClean="0"/>
                        <a:t>01</a:t>
                      </a:r>
                      <a:endParaRPr lang="ru-RU" sz="1200" dirty="0"/>
                    </a:p>
                  </a:txBody>
                  <a:tcPr/>
                </a:tc>
                <a:tc>
                  <a:txBody>
                    <a:bodyPr/>
                    <a:lstStyle/>
                    <a:p>
                      <a:r>
                        <a:rPr lang="ru-RU" sz="1200" dirty="0" smtClean="0"/>
                        <a:t>04</a:t>
                      </a:r>
                      <a:endParaRPr lang="ru-RU" sz="1200" dirty="0"/>
                    </a:p>
                  </a:txBody>
                  <a:tcPr/>
                </a:tc>
                <a:tc>
                  <a:txBody>
                    <a:bodyPr/>
                    <a:lstStyle/>
                    <a:p>
                      <a:r>
                        <a:rPr lang="ru-RU" sz="1200" dirty="0" smtClean="0"/>
                        <a:t>65 145</a:t>
                      </a:r>
                      <a:endParaRPr lang="ru-RU" sz="1200" dirty="0"/>
                    </a:p>
                  </a:txBody>
                  <a:tcPr/>
                </a:tc>
                <a:tc>
                  <a:txBody>
                    <a:bodyPr/>
                    <a:lstStyle/>
                    <a:p>
                      <a:r>
                        <a:rPr lang="ru-RU" sz="1200" dirty="0" smtClean="0"/>
                        <a:t>68 148</a:t>
                      </a:r>
                      <a:endParaRPr lang="ru-RU" sz="1200" dirty="0"/>
                    </a:p>
                  </a:txBody>
                  <a:tcPr/>
                </a:tc>
                <a:tc>
                  <a:txBody>
                    <a:bodyPr/>
                    <a:lstStyle/>
                    <a:p>
                      <a:r>
                        <a:rPr lang="ru-RU" sz="1200" dirty="0" smtClean="0"/>
                        <a:t>72 063</a:t>
                      </a:r>
                      <a:endParaRPr lang="ru-RU" sz="1200" dirty="0"/>
                    </a:p>
                  </a:txBody>
                  <a:tcPr/>
                </a:tc>
              </a:tr>
              <a:tr h="482888">
                <a:tc>
                  <a:txBody>
                    <a:bodyPr/>
                    <a:lstStyle/>
                    <a:p>
                      <a:r>
                        <a:rPr lang="ru-RU" sz="1200" dirty="0" smtClean="0"/>
                        <a:t>Обеспечение</a:t>
                      </a:r>
                      <a:r>
                        <a:rPr lang="ru-RU" sz="1200" baseline="0" dirty="0" smtClean="0"/>
                        <a:t> деятельности финансовых, налоговых и таможенных органов и органов надзора</a:t>
                      </a:r>
                      <a:endParaRPr lang="ru-RU" sz="1200" dirty="0"/>
                    </a:p>
                  </a:txBody>
                  <a:tcPr/>
                </a:tc>
                <a:tc>
                  <a:txBody>
                    <a:bodyPr/>
                    <a:lstStyle/>
                    <a:p>
                      <a:r>
                        <a:rPr lang="ru-RU" sz="1200" dirty="0" smtClean="0"/>
                        <a:t>01</a:t>
                      </a:r>
                      <a:endParaRPr lang="ru-RU" sz="1200" dirty="0"/>
                    </a:p>
                  </a:txBody>
                  <a:tcPr/>
                </a:tc>
                <a:tc>
                  <a:txBody>
                    <a:bodyPr/>
                    <a:lstStyle/>
                    <a:p>
                      <a:r>
                        <a:rPr lang="ru-RU" sz="1200" dirty="0" smtClean="0"/>
                        <a:t>06</a:t>
                      </a:r>
                      <a:endParaRPr lang="ru-RU" sz="1200" dirty="0"/>
                    </a:p>
                  </a:txBody>
                  <a:tcPr/>
                </a:tc>
                <a:tc>
                  <a:txBody>
                    <a:bodyPr/>
                    <a:lstStyle/>
                    <a:p>
                      <a:r>
                        <a:rPr lang="ru-RU" sz="1200" dirty="0" smtClean="0"/>
                        <a:t>16 993</a:t>
                      </a:r>
                      <a:endParaRPr lang="ru-RU" sz="1200" dirty="0"/>
                    </a:p>
                  </a:txBody>
                  <a:tcPr/>
                </a:tc>
                <a:tc>
                  <a:txBody>
                    <a:bodyPr/>
                    <a:lstStyle/>
                    <a:p>
                      <a:pPr algn="l"/>
                      <a:r>
                        <a:rPr lang="ru-RU" sz="1200" b="0" dirty="0" smtClean="0"/>
                        <a:t>18 013</a:t>
                      </a:r>
                      <a:endParaRPr lang="ru-RU" sz="1200" b="0" dirty="0"/>
                    </a:p>
                  </a:txBody>
                  <a:tcPr/>
                </a:tc>
                <a:tc>
                  <a:txBody>
                    <a:bodyPr/>
                    <a:lstStyle/>
                    <a:p>
                      <a:pPr algn="l"/>
                      <a:r>
                        <a:rPr lang="ru-RU" sz="1200" b="0" dirty="0" smtClean="0"/>
                        <a:t>19 095</a:t>
                      </a:r>
                      <a:endParaRPr lang="ru-RU" sz="1200" b="0" dirty="0"/>
                    </a:p>
                  </a:txBody>
                  <a:tcPr/>
                </a:tc>
              </a:tr>
              <a:tr h="345720">
                <a:tc>
                  <a:txBody>
                    <a:bodyPr/>
                    <a:lstStyle/>
                    <a:p>
                      <a:r>
                        <a:rPr lang="ru-RU" sz="1200" dirty="0" smtClean="0"/>
                        <a:t>Обеспечение проведения референдумов и выборов</a:t>
                      </a:r>
                      <a:endParaRPr lang="ru-RU" sz="1200" dirty="0"/>
                    </a:p>
                  </a:txBody>
                  <a:tcPr/>
                </a:tc>
                <a:tc>
                  <a:txBody>
                    <a:bodyPr/>
                    <a:lstStyle/>
                    <a:p>
                      <a:r>
                        <a:rPr lang="ru-RU" sz="1200" dirty="0" smtClean="0"/>
                        <a:t>01</a:t>
                      </a:r>
                      <a:endParaRPr lang="ru-RU" sz="1200" dirty="0"/>
                    </a:p>
                  </a:txBody>
                  <a:tcPr/>
                </a:tc>
                <a:tc>
                  <a:txBody>
                    <a:bodyPr/>
                    <a:lstStyle/>
                    <a:p>
                      <a:r>
                        <a:rPr lang="ru-RU" sz="1200" dirty="0" smtClean="0"/>
                        <a:t>07</a:t>
                      </a:r>
                      <a:endParaRPr lang="ru-RU" sz="1200" dirty="0"/>
                    </a:p>
                  </a:txBody>
                  <a:tcPr/>
                </a:tc>
                <a:tc>
                  <a:txBody>
                    <a:bodyPr/>
                    <a:lstStyle/>
                    <a:p>
                      <a:r>
                        <a:rPr lang="ru-RU" sz="1200" dirty="0" smtClean="0"/>
                        <a:t>500</a:t>
                      </a:r>
                      <a:endParaRPr lang="ru-RU" sz="1200" dirty="0"/>
                    </a:p>
                  </a:txBody>
                  <a:tcPr/>
                </a:tc>
                <a:tc>
                  <a:txBody>
                    <a:bodyPr/>
                    <a:lstStyle/>
                    <a:p>
                      <a:endParaRPr lang="ru-RU" sz="1200" dirty="0"/>
                    </a:p>
                  </a:txBody>
                  <a:tcPr/>
                </a:tc>
                <a:tc>
                  <a:txBody>
                    <a:bodyPr/>
                    <a:lstStyle/>
                    <a:p>
                      <a:endParaRPr lang="ru-RU" sz="1200" dirty="0"/>
                    </a:p>
                  </a:txBody>
                  <a:tcPr/>
                </a:tc>
              </a:tr>
              <a:tr h="309511">
                <a:tc>
                  <a:txBody>
                    <a:bodyPr/>
                    <a:lstStyle/>
                    <a:p>
                      <a:r>
                        <a:rPr lang="ru-RU" sz="1200" dirty="0" smtClean="0"/>
                        <a:t>Резервные</a:t>
                      </a:r>
                      <a:r>
                        <a:rPr lang="ru-RU" sz="1200" baseline="0" dirty="0" smtClean="0"/>
                        <a:t> фонды</a:t>
                      </a:r>
                      <a:endParaRPr lang="ru-RU" sz="1200" dirty="0"/>
                    </a:p>
                  </a:txBody>
                  <a:tcPr/>
                </a:tc>
                <a:tc>
                  <a:txBody>
                    <a:bodyPr/>
                    <a:lstStyle/>
                    <a:p>
                      <a:r>
                        <a:rPr lang="ru-RU" sz="1200" dirty="0" smtClean="0"/>
                        <a:t>01</a:t>
                      </a:r>
                      <a:endParaRPr lang="ru-RU" sz="1200" dirty="0"/>
                    </a:p>
                  </a:txBody>
                  <a:tcPr/>
                </a:tc>
                <a:tc>
                  <a:txBody>
                    <a:bodyPr/>
                    <a:lstStyle/>
                    <a:p>
                      <a:r>
                        <a:rPr lang="ru-RU" sz="1200" dirty="0" smtClean="0"/>
                        <a:t>11</a:t>
                      </a:r>
                      <a:endParaRPr lang="ru-RU" sz="1200" dirty="0"/>
                    </a:p>
                  </a:txBody>
                  <a:tcPr/>
                </a:tc>
                <a:tc>
                  <a:txBody>
                    <a:bodyPr/>
                    <a:lstStyle/>
                    <a:p>
                      <a:r>
                        <a:rPr lang="ru-RU" sz="1200" dirty="0" smtClean="0"/>
                        <a:t>10 950</a:t>
                      </a:r>
                      <a:endParaRPr lang="ru-RU" sz="1200" dirty="0"/>
                    </a:p>
                  </a:txBody>
                  <a:tcPr/>
                </a:tc>
                <a:tc>
                  <a:txBody>
                    <a:bodyPr/>
                    <a:lstStyle/>
                    <a:p>
                      <a:r>
                        <a:rPr lang="ru-RU" sz="1200" dirty="0" smtClean="0"/>
                        <a:t>10</a:t>
                      </a:r>
                      <a:r>
                        <a:rPr lang="ru-RU" sz="1200" baseline="0" dirty="0" smtClean="0"/>
                        <a:t> 000</a:t>
                      </a:r>
                      <a:endParaRPr lang="ru-RU" sz="1200" dirty="0"/>
                    </a:p>
                  </a:txBody>
                  <a:tcPr/>
                </a:tc>
                <a:tc>
                  <a:txBody>
                    <a:bodyPr/>
                    <a:lstStyle/>
                    <a:p>
                      <a:r>
                        <a:rPr lang="ru-RU" sz="1200" dirty="0" smtClean="0"/>
                        <a:t>10 100</a:t>
                      </a:r>
                      <a:endParaRPr lang="ru-RU" sz="1200" dirty="0"/>
                    </a:p>
                  </a:txBody>
                  <a:tcPr/>
                </a:tc>
              </a:tr>
              <a:tr h="362609">
                <a:tc>
                  <a:txBody>
                    <a:bodyPr/>
                    <a:lstStyle/>
                    <a:p>
                      <a:r>
                        <a:rPr lang="ru-RU" sz="1200" dirty="0" smtClean="0"/>
                        <a:t>Другие общегосударственные вопросы</a:t>
                      </a:r>
                      <a:endParaRPr lang="ru-RU" sz="1200" dirty="0"/>
                    </a:p>
                  </a:txBody>
                  <a:tcPr/>
                </a:tc>
                <a:tc>
                  <a:txBody>
                    <a:bodyPr/>
                    <a:lstStyle/>
                    <a:p>
                      <a:r>
                        <a:rPr lang="ru-RU" sz="1200" dirty="0" smtClean="0"/>
                        <a:t>01</a:t>
                      </a:r>
                      <a:endParaRPr lang="ru-RU" sz="1200" dirty="0"/>
                    </a:p>
                  </a:txBody>
                  <a:tcPr/>
                </a:tc>
                <a:tc>
                  <a:txBody>
                    <a:bodyPr/>
                    <a:lstStyle/>
                    <a:p>
                      <a:r>
                        <a:rPr lang="ru-RU" sz="1200" dirty="0" smtClean="0"/>
                        <a:t>13</a:t>
                      </a:r>
                      <a:endParaRPr lang="ru-RU" sz="1200" dirty="0"/>
                    </a:p>
                  </a:txBody>
                  <a:tcPr/>
                </a:tc>
                <a:tc>
                  <a:txBody>
                    <a:bodyPr/>
                    <a:lstStyle/>
                    <a:p>
                      <a:r>
                        <a:rPr lang="ru-RU" sz="1200" dirty="0" smtClean="0"/>
                        <a:t>31 100</a:t>
                      </a:r>
                      <a:endParaRPr lang="ru-RU" sz="1200" dirty="0"/>
                    </a:p>
                  </a:txBody>
                  <a:tcPr/>
                </a:tc>
                <a:tc>
                  <a:txBody>
                    <a:bodyPr/>
                    <a:lstStyle/>
                    <a:p>
                      <a:pPr algn="l"/>
                      <a:r>
                        <a:rPr lang="ru-RU" sz="1200" dirty="0" smtClean="0"/>
                        <a:t>35 886</a:t>
                      </a:r>
                    </a:p>
                  </a:txBody>
                  <a:tcPr/>
                </a:tc>
                <a:tc>
                  <a:txBody>
                    <a:bodyPr/>
                    <a:lstStyle/>
                    <a:p>
                      <a:r>
                        <a:rPr lang="ru-RU" sz="1200" b="0" dirty="0" smtClean="0"/>
                        <a:t>51 020</a:t>
                      </a:r>
                      <a:endParaRPr lang="ru-RU" sz="1200" b="0" dirty="0"/>
                    </a:p>
                  </a:txBody>
                  <a:tcPr/>
                </a:tc>
              </a:tr>
              <a:tr h="320390">
                <a:tc>
                  <a:txBody>
                    <a:bodyPr/>
                    <a:lstStyle/>
                    <a:p>
                      <a:r>
                        <a:rPr lang="ru-RU" sz="1200" b="1" dirty="0" smtClean="0"/>
                        <a:t>НАЦИОНАЛЬНАЯ</a:t>
                      </a:r>
                      <a:r>
                        <a:rPr lang="ru-RU" sz="1200" b="1" baseline="0" dirty="0" smtClean="0"/>
                        <a:t> ОБОРОНА</a:t>
                      </a:r>
                      <a:endParaRPr lang="ru-RU" sz="1200" b="1" dirty="0"/>
                    </a:p>
                  </a:txBody>
                  <a:tcPr/>
                </a:tc>
                <a:tc>
                  <a:txBody>
                    <a:bodyPr/>
                    <a:lstStyle/>
                    <a:p>
                      <a:r>
                        <a:rPr lang="ru-RU" sz="1200" b="1" dirty="0" smtClean="0"/>
                        <a:t>02</a:t>
                      </a:r>
                      <a:endParaRPr lang="ru-RU" sz="1200" b="1" dirty="0"/>
                    </a:p>
                  </a:txBody>
                  <a:tcPr/>
                </a:tc>
                <a:tc>
                  <a:txBody>
                    <a:bodyPr/>
                    <a:lstStyle/>
                    <a:p>
                      <a:r>
                        <a:rPr lang="ru-RU" sz="1200" b="1" dirty="0" smtClean="0"/>
                        <a:t>00</a:t>
                      </a:r>
                      <a:endParaRPr lang="ru-RU" sz="1200" b="1" dirty="0"/>
                    </a:p>
                  </a:txBody>
                  <a:tcPr/>
                </a:tc>
                <a:tc>
                  <a:txBody>
                    <a:bodyPr/>
                    <a:lstStyle/>
                    <a:p>
                      <a:r>
                        <a:rPr lang="ru-RU" sz="1200" b="1" dirty="0" smtClean="0"/>
                        <a:t>1 674</a:t>
                      </a:r>
                      <a:endParaRPr lang="ru-RU" sz="1200" b="1" dirty="0"/>
                    </a:p>
                  </a:txBody>
                  <a:tcPr/>
                </a:tc>
                <a:tc>
                  <a:txBody>
                    <a:bodyPr/>
                    <a:lstStyle/>
                    <a:p>
                      <a:pPr algn="l"/>
                      <a:r>
                        <a:rPr lang="ru-RU" sz="1200" b="1" dirty="0" smtClean="0"/>
                        <a:t>1 674</a:t>
                      </a:r>
                    </a:p>
                  </a:txBody>
                  <a:tcPr/>
                </a:tc>
                <a:tc>
                  <a:txBody>
                    <a:bodyPr/>
                    <a:lstStyle/>
                    <a:p>
                      <a:r>
                        <a:rPr lang="ru-RU" sz="1200" b="1" dirty="0" smtClean="0"/>
                        <a:t>1 674</a:t>
                      </a:r>
                      <a:endParaRPr lang="ru-RU" sz="1200" b="1" dirty="0"/>
                    </a:p>
                  </a:txBody>
                  <a:tcPr/>
                </a:tc>
              </a:tr>
              <a:tr h="290087">
                <a:tc>
                  <a:txBody>
                    <a:bodyPr/>
                    <a:lstStyle/>
                    <a:p>
                      <a:r>
                        <a:rPr lang="ru-RU" sz="1200" dirty="0" smtClean="0"/>
                        <a:t>Мобилизация и вневойсковая подготовка</a:t>
                      </a:r>
                      <a:endParaRPr lang="ru-RU" sz="1200" dirty="0"/>
                    </a:p>
                  </a:txBody>
                  <a:tcPr/>
                </a:tc>
                <a:tc>
                  <a:txBody>
                    <a:bodyPr/>
                    <a:lstStyle/>
                    <a:p>
                      <a:r>
                        <a:rPr lang="ru-RU" sz="1200" dirty="0" smtClean="0"/>
                        <a:t>02</a:t>
                      </a:r>
                      <a:endParaRPr lang="ru-RU" sz="1200" dirty="0"/>
                    </a:p>
                  </a:txBody>
                  <a:tcPr/>
                </a:tc>
                <a:tc>
                  <a:txBody>
                    <a:bodyPr/>
                    <a:lstStyle/>
                    <a:p>
                      <a:r>
                        <a:rPr lang="ru-RU" sz="1200" dirty="0" smtClean="0"/>
                        <a:t>03</a:t>
                      </a:r>
                      <a:endParaRPr lang="ru-RU" sz="1200" dirty="0"/>
                    </a:p>
                  </a:txBody>
                  <a:tcPr/>
                </a:tc>
                <a:tc>
                  <a:txBody>
                    <a:bodyPr/>
                    <a:lstStyle/>
                    <a:p>
                      <a:r>
                        <a:rPr lang="ru-RU" sz="1200" dirty="0" smtClean="0"/>
                        <a:t>1 674</a:t>
                      </a:r>
                      <a:endParaRPr lang="ru-RU" sz="1200" dirty="0"/>
                    </a:p>
                  </a:txBody>
                  <a:tcPr/>
                </a:tc>
                <a:tc>
                  <a:txBody>
                    <a:bodyPr/>
                    <a:lstStyle/>
                    <a:p>
                      <a:r>
                        <a:rPr lang="ru-RU" sz="1200" dirty="0" smtClean="0"/>
                        <a:t>1 674</a:t>
                      </a:r>
                      <a:endParaRPr lang="ru-RU" sz="1200" dirty="0"/>
                    </a:p>
                  </a:txBody>
                  <a:tcPr/>
                </a:tc>
                <a:tc>
                  <a:txBody>
                    <a:bodyPr/>
                    <a:lstStyle/>
                    <a:p>
                      <a:r>
                        <a:rPr lang="ru-RU" sz="1200" dirty="0" smtClean="0"/>
                        <a:t>1 674</a:t>
                      </a:r>
                      <a:endParaRPr lang="ru-RU" sz="1200" dirty="0"/>
                    </a:p>
                  </a:txBody>
                  <a:tcPr/>
                </a:tc>
              </a:tr>
              <a:tr h="482888">
                <a:tc>
                  <a:txBody>
                    <a:bodyPr/>
                    <a:lstStyle/>
                    <a:p>
                      <a:r>
                        <a:rPr lang="ru-RU" sz="1200" b="1" dirty="0" smtClean="0"/>
                        <a:t>НАЦИОНАЛЬНАЯ БЕЗОПАСНОСТЬ И ПРАВООХРАНИТЕЛЬНАЯ ДЕЯТЕЛЬНОСТЬ</a:t>
                      </a:r>
                      <a:endParaRPr lang="ru-RU" sz="1200" b="1" dirty="0"/>
                    </a:p>
                  </a:txBody>
                  <a:tcPr/>
                </a:tc>
                <a:tc>
                  <a:txBody>
                    <a:bodyPr/>
                    <a:lstStyle/>
                    <a:p>
                      <a:r>
                        <a:rPr lang="ru-RU" sz="1200" b="1" dirty="0" smtClean="0"/>
                        <a:t>03</a:t>
                      </a:r>
                      <a:endParaRPr lang="ru-RU" sz="1200" b="1" dirty="0"/>
                    </a:p>
                  </a:txBody>
                  <a:tcPr/>
                </a:tc>
                <a:tc>
                  <a:txBody>
                    <a:bodyPr/>
                    <a:lstStyle/>
                    <a:p>
                      <a:r>
                        <a:rPr lang="ru-RU" sz="1200" b="1" dirty="0" smtClean="0"/>
                        <a:t>00</a:t>
                      </a:r>
                      <a:endParaRPr lang="ru-RU" sz="1200" b="1" dirty="0"/>
                    </a:p>
                  </a:txBody>
                  <a:tcPr/>
                </a:tc>
                <a:tc>
                  <a:txBody>
                    <a:bodyPr/>
                    <a:lstStyle/>
                    <a:p>
                      <a:r>
                        <a:rPr lang="ru-RU" sz="1200" b="1" dirty="0" smtClean="0"/>
                        <a:t>743</a:t>
                      </a:r>
                      <a:endParaRPr lang="ru-RU" sz="1200" b="1" dirty="0"/>
                    </a:p>
                  </a:txBody>
                  <a:tcPr/>
                </a:tc>
                <a:tc>
                  <a:txBody>
                    <a:bodyPr/>
                    <a:lstStyle/>
                    <a:p>
                      <a:r>
                        <a:rPr lang="ru-RU" sz="1200" b="1" dirty="0" smtClean="0"/>
                        <a:t>0</a:t>
                      </a:r>
                      <a:endParaRPr lang="ru-RU" sz="1200" b="1" dirty="0"/>
                    </a:p>
                  </a:txBody>
                  <a:tcPr/>
                </a:tc>
                <a:tc>
                  <a:txBody>
                    <a:bodyPr/>
                    <a:lstStyle/>
                    <a:p>
                      <a:r>
                        <a:rPr lang="ru-RU" sz="1200" b="1" dirty="0" smtClean="0"/>
                        <a:t>0</a:t>
                      </a:r>
                      <a:endParaRPr lang="ru-RU" sz="1200" b="1" dirty="0"/>
                    </a:p>
                  </a:txBody>
                  <a:tcPr/>
                </a:tc>
              </a:tr>
              <a:tr h="318852">
                <a:tc>
                  <a:txBody>
                    <a:bodyPr/>
                    <a:lstStyle/>
                    <a:p>
                      <a:r>
                        <a:rPr lang="ru-RU" sz="1200" b="0" dirty="0" smtClean="0"/>
                        <a:t>Защита населения</a:t>
                      </a:r>
                      <a:r>
                        <a:rPr lang="ru-RU" sz="1200" b="0" baseline="0" dirty="0" smtClean="0"/>
                        <a:t> и территорий от ЧС</a:t>
                      </a:r>
                      <a:endParaRPr lang="ru-RU" sz="1200" b="0" dirty="0"/>
                    </a:p>
                  </a:txBody>
                  <a:tcPr/>
                </a:tc>
                <a:tc>
                  <a:txBody>
                    <a:bodyPr/>
                    <a:lstStyle/>
                    <a:p>
                      <a:r>
                        <a:rPr lang="ru-RU" sz="1200" b="0" dirty="0" smtClean="0"/>
                        <a:t>03</a:t>
                      </a:r>
                      <a:endParaRPr lang="ru-RU" sz="1200" b="0" dirty="0"/>
                    </a:p>
                  </a:txBody>
                  <a:tcPr/>
                </a:tc>
                <a:tc>
                  <a:txBody>
                    <a:bodyPr/>
                    <a:lstStyle/>
                    <a:p>
                      <a:r>
                        <a:rPr lang="ru-RU" sz="1200" b="0" dirty="0" smtClean="0"/>
                        <a:t>09</a:t>
                      </a:r>
                      <a:endParaRPr lang="ru-RU" sz="1200" b="0" dirty="0"/>
                    </a:p>
                  </a:txBody>
                  <a:tcPr/>
                </a:tc>
                <a:tc>
                  <a:txBody>
                    <a:bodyPr/>
                    <a:lstStyle/>
                    <a:p>
                      <a:r>
                        <a:rPr lang="ru-RU" sz="1200" b="0" dirty="0" smtClean="0"/>
                        <a:t>743</a:t>
                      </a:r>
                      <a:endParaRPr lang="ru-RU" sz="1200" b="0" dirty="0"/>
                    </a:p>
                  </a:txBody>
                  <a:tcPr/>
                </a:tc>
                <a:tc>
                  <a:txBody>
                    <a:bodyPr/>
                    <a:lstStyle/>
                    <a:p>
                      <a:r>
                        <a:rPr lang="ru-RU" sz="1200" b="0" dirty="0" smtClean="0"/>
                        <a:t>0</a:t>
                      </a:r>
                      <a:endParaRPr lang="ru-RU" sz="1200" b="0" dirty="0"/>
                    </a:p>
                  </a:txBody>
                  <a:tcPr/>
                </a:tc>
                <a:tc>
                  <a:txBody>
                    <a:bodyPr/>
                    <a:lstStyle/>
                    <a:p>
                      <a:r>
                        <a:rPr lang="ru-RU" sz="1200" b="0" dirty="0" smtClean="0"/>
                        <a:t>0</a:t>
                      </a:r>
                      <a:endParaRPr lang="ru-RU" sz="1200" b="0" dirty="0"/>
                    </a:p>
                  </a:txBody>
                  <a:tcPr/>
                </a:tc>
              </a:tr>
              <a:tr h="318852">
                <a:tc>
                  <a:txBody>
                    <a:bodyPr/>
                    <a:lstStyle/>
                    <a:p>
                      <a:r>
                        <a:rPr lang="ru-RU" sz="1200" b="1" dirty="0" smtClean="0"/>
                        <a:t>НАЦИОНАЛЬНАЯ ЭКОНОМИКА</a:t>
                      </a:r>
                      <a:endParaRPr lang="ru-RU" sz="1200" b="1" dirty="0"/>
                    </a:p>
                  </a:txBody>
                  <a:tcPr/>
                </a:tc>
                <a:tc>
                  <a:txBody>
                    <a:bodyPr/>
                    <a:lstStyle/>
                    <a:p>
                      <a:r>
                        <a:rPr lang="ru-RU" sz="1200" b="1" dirty="0" smtClean="0"/>
                        <a:t>04</a:t>
                      </a:r>
                      <a:endParaRPr lang="ru-RU" sz="1200" b="1" dirty="0"/>
                    </a:p>
                  </a:txBody>
                  <a:tcPr/>
                </a:tc>
                <a:tc>
                  <a:txBody>
                    <a:bodyPr/>
                    <a:lstStyle/>
                    <a:p>
                      <a:r>
                        <a:rPr lang="ru-RU" sz="1200" b="1" dirty="0" smtClean="0"/>
                        <a:t>00</a:t>
                      </a:r>
                      <a:endParaRPr lang="ru-RU" sz="1200" b="1" dirty="0"/>
                    </a:p>
                  </a:txBody>
                  <a:tcPr/>
                </a:tc>
                <a:tc>
                  <a:txBody>
                    <a:bodyPr/>
                    <a:lstStyle/>
                    <a:p>
                      <a:r>
                        <a:rPr lang="ru-RU" sz="1200" b="1" dirty="0" smtClean="0"/>
                        <a:t>9 409</a:t>
                      </a:r>
                      <a:endParaRPr lang="ru-RU" sz="1200" b="1" dirty="0"/>
                    </a:p>
                  </a:txBody>
                  <a:tcPr/>
                </a:tc>
                <a:tc>
                  <a:txBody>
                    <a:bodyPr/>
                    <a:lstStyle/>
                    <a:p>
                      <a:r>
                        <a:rPr lang="ru-RU" sz="1200" b="1" dirty="0" smtClean="0"/>
                        <a:t>8 768</a:t>
                      </a:r>
                      <a:endParaRPr lang="ru-RU" sz="1200" b="1" dirty="0"/>
                    </a:p>
                  </a:txBody>
                  <a:tcPr/>
                </a:tc>
                <a:tc>
                  <a:txBody>
                    <a:bodyPr/>
                    <a:lstStyle/>
                    <a:p>
                      <a:r>
                        <a:rPr lang="ru-RU" sz="1200" b="1" dirty="0" smtClean="0"/>
                        <a:t>9</a:t>
                      </a:r>
                      <a:r>
                        <a:rPr lang="ru-RU" sz="1200" b="1" baseline="0" dirty="0" smtClean="0"/>
                        <a:t> 180</a:t>
                      </a:r>
                      <a:endParaRPr lang="ru-RU" sz="1200" b="1" dirty="0"/>
                    </a:p>
                  </a:txBody>
                  <a:tcPr/>
                </a:tc>
              </a:tr>
              <a:tr h="289733">
                <a:tc>
                  <a:txBody>
                    <a:bodyPr/>
                    <a:lstStyle/>
                    <a:p>
                      <a:r>
                        <a:rPr lang="ru-RU" sz="1200" dirty="0" smtClean="0"/>
                        <a:t>Сельское хозяйство и рыболовство</a:t>
                      </a:r>
                      <a:endParaRPr lang="ru-RU" sz="1200" dirty="0"/>
                    </a:p>
                  </a:txBody>
                  <a:tcPr/>
                </a:tc>
                <a:tc>
                  <a:txBody>
                    <a:bodyPr/>
                    <a:lstStyle/>
                    <a:p>
                      <a:r>
                        <a:rPr lang="ru-RU" sz="1200" dirty="0" smtClean="0"/>
                        <a:t>04</a:t>
                      </a:r>
                      <a:endParaRPr lang="ru-RU" sz="1200" dirty="0"/>
                    </a:p>
                  </a:txBody>
                  <a:tcPr/>
                </a:tc>
                <a:tc>
                  <a:txBody>
                    <a:bodyPr/>
                    <a:lstStyle/>
                    <a:p>
                      <a:r>
                        <a:rPr lang="ru-RU" sz="1200" dirty="0" smtClean="0"/>
                        <a:t>05</a:t>
                      </a:r>
                      <a:endParaRPr lang="ru-RU" sz="1200" dirty="0"/>
                    </a:p>
                  </a:txBody>
                  <a:tcPr/>
                </a:tc>
                <a:tc>
                  <a:txBody>
                    <a:bodyPr/>
                    <a:lstStyle/>
                    <a:p>
                      <a:r>
                        <a:rPr lang="ru-RU" sz="1200" dirty="0" smtClean="0"/>
                        <a:t>3 288</a:t>
                      </a:r>
                      <a:endParaRPr lang="ru-RU" sz="1200" dirty="0"/>
                    </a:p>
                  </a:txBody>
                  <a:tcPr/>
                </a:tc>
                <a:tc>
                  <a:txBody>
                    <a:bodyPr/>
                    <a:lstStyle/>
                    <a:p>
                      <a:r>
                        <a:rPr lang="ru-RU" sz="1200" dirty="0" smtClean="0"/>
                        <a:t>3 540</a:t>
                      </a:r>
                      <a:endParaRPr lang="ru-RU" sz="1200" dirty="0"/>
                    </a:p>
                  </a:txBody>
                  <a:tcPr/>
                </a:tc>
                <a:tc>
                  <a:txBody>
                    <a:bodyPr/>
                    <a:lstStyle/>
                    <a:p>
                      <a:r>
                        <a:rPr lang="ru-RU" sz="1200" dirty="0" smtClean="0"/>
                        <a:t>3 694</a:t>
                      </a:r>
                      <a:endParaRPr lang="ru-RU" sz="1200" dirty="0"/>
                    </a:p>
                  </a:txBody>
                  <a:tcPr/>
                </a:tc>
              </a:tr>
              <a:tr h="289733">
                <a:tc>
                  <a:txBody>
                    <a:bodyPr/>
                    <a:lstStyle/>
                    <a:p>
                      <a:r>
                        <a:rPr lang="ru-RU" sz="1200" dirty="0" smtClean="0"/>
                        <a:t>Дорожное хозяйство (дорожные фонды)</a:t>
                      </a:r>
                      <a:endParaRPr lang="ru-RU" sz="1200" dirty="0"/>
                    </a:p>
                  </a:txBody>
                  <a:tcPr/>
                </a:tc>
                <a:tc>
                  <a:txBody>
                    <a:bodyPr/>
                    <a:lstStyle/>
                    <a:p>
                      <a:r>
                        <a:rPr lang="ru-RU" sz="1200" dirty="0" smtClean="0"/>
                        <a:t>04</a:t>
                      </a:r>
                      <a:endParaRPr lang="ru-RU" sz="1200" dirty="0"/>
                    </a:p>
                  </a:txBody>
                  <a:tcPr/>
                </a:tc>
                <a:tc>
                  <a:txBody>
                    <a:bodyPr/>
                    <a:lstStyle/>
                    <a:p>
                      <a:r>
                        <a:rPr lang="ru-RU" sz="1200" dirty="0" smtClean="0"/>
                        <a:t>09</a:t>
                      </a:r>
                      <a:endParaRPr lang="ru-RU" sz="1200" dirty="0"/>
                    </a:p>
                  </a:txBody>
                  <a:tcPr/>
                </a:tc>
                <a:tc>
                  <a:txBody>
                    <a:bodyPr/>
                    <a:lstStyle/>
                    <a:p>
                      <a:r>
                        <a:rPr lang="ru-RU" sz="1200" dirty="0" smtClean="0"/>
                        <a:t>121</a:t>
                      </a:r>
                      <a:endParaRPr lang="ru-RU" sz="1200" dirty="0"/>
                    </a:p>
                  </a:txBody>
                  <a:tcPr/>
                </a:tc>
                <a:tc>
                  <a:txBody>
                    <a:bodyPr/>
                    <a:lstStyle/>
                    <a:p>
                      <a:r>
                        <a:rPr lang="ru-RU" sz="1200" dirty="0" smtClean="0"/>
                        <a:t>128</a:t>
                      </a:r>
                      <a:endParaRPr lang="ru-RU" sz="1200" dirty="0"/>
                    </a:p>
                  </a:txBody>
                  <a:tcPr/>
                </a:tc>
                <a:tc>
                  <a:txBody>
                    <a:bodyPr/>
                    <a:lstStyle/>
                    <a:p>
                      <a:r>
                        <a:rPr lang="ru-RU" sz="1200" dirty="0" smtClean="0"/>
                        <a:t>136</a:t>
                      </a:r>
                      <a:endParaRPr lang="ru-RU" sz="1200" dirty="0"/>
                    </a:p>
                  </a:txBody>
                  <a:tcPr/>
                </a:tc>
              </a:tr>
              <a:tr h="361465">
                <a:tc>
                  <a:txBody>
                    <a:bodyPr/>
                    <a:lstStyle/>
                    <a:p>
                      <a:r>
                        <a:rPr lang="ru-RU" sz="1200" dirty="0" smtClean="0"/>
                        <a:t>Другие</a:t>
                      </a:r>
                      <a:r>
                        <a:rPr lang="ru-RU" sz="1200" baseline="0" dirty="0" smtClean="0"/>
                        <a:t> вопросы в области национальной экономики</a:t>
                      </a:r>
                      <a:endParaRPr lang="ru-RU" sz="1200" dirty="0"/>
                    </a:p>
                  </a:txBody>
                  <a:tcPr/>
                </a:tc>
                <a:tc>
                  <a:txBody>
                    <a:bodyPr/>
                    <a:lstStyle/>
                    <a:p>
                      <a:r>
                        <a:rPr lang="ru-RU" sz="1200" dirty="0" smtClean="0"/>
                        <a:t>04</a:t>
                      </a:r>
                      <a:endParaRPr lang="ru-RU" sz="1200" dirty="0"/>
                    </a:p>
                  </a:txBody>
                  <a:tcPr/>
                </a:tc>
                <a:tc>
                  <a:txBody>
                    <a:bodyPr/>
                    <a:lstStyle/>
                    <a:p>
                      <a:r>
                        <a:rPr lang="ru-RU" sz="1200" dirty="0" smtClean="0"/>
                        <a:t>12</a:t>
                      </a:r>
                      <a:endParaRPr lang="ru-RU" sz="1200" dirty="0"/>
                    </a:p>
                  </a:txBody>
                  <a:tcPr/>
                </a:tc>
                <a:tc>
                  <a:txBody>
                    <a:bodyPr/>
                    <a:lstStyle/>
                    <a:p>
                      <a:r>
                        <a:rPr lang="ru-RU" sz="1200" dirty="0" smtClean="0"/>
                        <a:t>6 000</a:t>
                      </a:r>
                      <a:endParaRPr lang="ru-RU" sz="1200" dirty="0"/>
                    </a:p>
                  </a:txBody>
                  <a:tcPr/>
                </a:tc>
                <a:tc>
                  <a:txBody>
                    <a:bodyPr/>
                    <a:lstStyle/>
                    <a:p>
                      <a:r>
                        <a:rPr lang="ru-RU" sz="1200" dirty="0" smtClean="0"/>
                        <a:t>5 100</a:t>
                      </a:r>
                      <a:endParaRPr lang="ru-RU" sz="1200" dirty="0"/>
                    </a:p>
                  </a:txBody>
                  <a:tcPr/>
                </a:tc>
                <a:tc>
                  <a:txBody>
                    <a:bodyPr/>
                    <a:lstStyle/>
                    <a:p>
                      <a:r>
                        <a:rPr lang="ru-RU" sz="1200" dirty="0" smtClean="0"/>
                        <a:t>5 350</a:t>
                      </a:r>
                      <a:endParaRPr lang="ru-RU" sz="1200" dirty="0"/>
                    </a:p>
                  </a:txBody>
                  <a:tcPr/>
                </a:tc>
              </a:tr>
            </a:tbl>
          </a:graphicData>
        </a:graphic>
      </p:graphicFrame>
    </p:spTree>
    <p:extLst>
      <p:ext uri="{BB962C8B-B14F-4D97-AF65-F5344CB8AC3E}">
        <p14:creationId xmlns:p14="http://schemas.microsoft.com/office/powerpoint/2010/main" val="137634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401646528"/>
              </p:ext>
            </p:extLst>
          </p:nvPr>
        </p:nvGraphicFramePr>
        <p:xfrm>
          <a:off x="107504" y="-243410"/>
          <a:ext cx="8784976" cy="8111252"/>
        </p:xfrm>
        <a:graphic>
          <a:graphicData uri="http://schemas.openxmlformats.org/drawingml/2006/table">
            <a:tbl>
              <a:tblPr firstRow="1" bandRow="1">
                <a:tableStyleId>{5C22544A-7EE6-4342-B048-85BDC9FD1C3A}</a:tableStyleId>
              </a:tblPr>
              <a:tblGrid>
                <a:gridCol w="4824536"/>
                <a:gridCol w="786038"/>
                <a:gridCol w="590587"/>
                <a:gridCol w="855623"/>
                <a:gridCol w="878034"/>
                <a:gridCol w="850158"/>
              </a:tblGrid>
              <a:tr h="677398">
                <a:tc>
                  <a:txBody>
                    <a:bodyPr/>
                    <a:lstStyle/>
                    <a:p>
                      <a:pPr algn="ctr"/>
                      <a:r>
                        <a:rPr lang="ru-RU" sz="1600" dirty="0" smtClean="0"/>
                        <a:t>Наименование</a:t>
                      </a:r>
                      <a:endParaRPr lang="ru-RU" sz="1600" dirty="0"/>
                    </a:p>
                  </a:txBody>
                  <a:tcPr/>
                </a:tc>
                <a:tc>
                  <a:txBody>
                    <a:bodyPr/>
                    <a:lstStyle/>
                    <a:p>
                      <a:pPr algn="ctr"/>
                      <a:r>
                        <a:rPr lang="ru-RU" sz="1200" dirty="0" smtClean="0"/>
                        <a:t>Раздел</a:t>
                      </a:r>
                      <a:endParaRPr lang="ru-RU" sz="1200" dirty="0"/>
                    </a:p>
                  </a:txBody>
                  <a:tcPr/>
                </a:tc>
                <a:tc>
                  <a:txBody>
                    <a:bodyPr/>
                    <a:lstStyle/>
                    <a:p>
                      <a:pPr algn="ctr"/>
                      <a:r>
                        <a:rPr lang="ru-RU" sz="1200" dirty="0" smtClean="0"/>
                        <a:t>Подраздел</a:t>
                      </a:r>
                      <a:endParaRPr lang="ru-RU" sz="1200" dirty="0"/>
                    </a:p>
                  </a:txBody>
                  <a:tcPr/>
                </a:tc>
                <a:tc>
                  <a:txBody>
                    <a:bodyPr/>
                    <a:lstStyle/>
                    <a:p>
                      <a:pPr algn="ctr"/>
                      <a:r>
                        <a:rPr lang="ru-RU" sz="1200" dirty="0" smtClean="0"/>
                        <a:t>2017 г.</a:t>
                      </a:r>
                      <a:endParaRPr lang="ru-RU" sz="1200" dirty="0"/>
                    </a:p>
                  </a:txBody>
                  <a:tcPr/>
                </a:tc>
                <a:tc>
                  <a:txBody>
                    <a:bodyPr/>
                    <a:lstStyle/>
                    <a:p>
                      <a:pPr algn="ctr"/>
                      <a:r>
                        <a:rPr lang="ru-RU" sz="1200" dirty="0" smtClean="0"/>
                        <a:t>2018 г.</a:t>
                      </a:r>
                      <a:endParaRPr lang="ru-RU" sz="1200" dirty="0"/>
                    </a:p>
                  </a:txBody>
                  <a:tcPr/>
                </a:tc>
                <a:tc>
                  <a:txBody>
                    <a:bodyPr/>
                    <a:lstStyle/>
                    <a:p>
                      <a:pPr algn="ctr"/>
                      <a:r>
                        <a:rPr lang="ru-RU" sz="1200" dirty="0" smtClean="0"/>
                        <a:t>2019 г.</a:t>
                      </a:r>
                      <a:endParaRPr lang="ru-RU" sz="1200" dirty="0"/>
                    </a:p>
                  </a:txBody>
                  <a:tcPr/>
                </a:tc>
              </a:tr>
              <a:tr h="332742">
                <a:tc>
                  <a:txBody>
                    <a:bodyPr/>
                    <a:lstStyle/>
                    <a:p>
                      <a:r>
                        <a:rPr lang="ru-RU" sz="1200" b="1" dirty="0" smtClean="0"/>
                        <a:t>ЖИЛИЩНО_КОММУНАЛЬНОЕ ХОЗЯЙСТВО</a:t>
                      </a:r>
                      <a:endParaRPr lang="ru-RU" sz="1200" b="1" dirty="0"/>
                    </a:p>
                  </a:txBody>
                  <a:tcPr/>
                </a:tc>
                <a:tc>
                  <a:txBody>
                    <a:bodyPr/>
                    <a:lstStyle/>
                    <a:p>
                      <a:r>
                        <a:rPr lang="ru-RU" sz="1200" b="1" dirty="0" smtClean="0"/>
                        <a:t>05</a:t>
                      </a:r>
                      <a:endParaRPr lang="ru-RU" sz="1200" b="1" dirty="0"/>
                    </a:p>
                  </a:txBody>
                  <a:tcPr/>
                </a:tc>
                <a:tc>
                  <a:txBody>
                    <a:bodyPr/>
                    <a:lstStyle/>
                    <a:p>
                      <a:endParaRPr lang="ru-RU" sz="1200" b="1" dirty="0"/>
                    </a:p>
                  </a:txBody>
                  <a:tcPr/>
                </a:tc>
                <a:tc>
                  <a:txBody>
                    <a:bodyPr/>
                    <a:lstStyle/>
                    <a:p>
                      <a:r>
                        <a:rPr lang="ru-RU" sz="1200" b="1" dirty="0" smtClean="0"/>
                        <a:t>12 881</a:t>
                      </a:r>
                      <a:endParaRPr lang="ru-RU" sz="1200" b="1" dirty="0"/>
                    </a:p>
                  </a:txBody>
                  <a:tcPr/>
                </a:tc>
                <a:tc>
                  <a:txBody>
                    <a:bodyPr/>
                    <a:lstStyle/>
                    <a:p>
                      <a:pPr algn="l"/>
                      <a:r>
                        <a:rPr lang="ru-RU" sz="1200" b="1" dirty="0" smtClean="0"/>
                        <a:t>0</a:t>
                      </a:r>
                      <a:endParaRPr lang="ru-RU" sz="1200" b="1" dirty="0"/>
                    </a:p>
                  </a:txBody>
                  <a:tcPr/>
                </a:tc>
                <a:tc>
                  <a:txBody>
                    <a:bodyPr/>
                    <a:lstStyle/>
                    <a:p>
                      <a:pPr algn="l"/>
                      <a:r>
                        <a:rPr lang="ru-RU" sz="1200" b="1" dirty="0" smtClean="0"/>
                        <a:t>0</a:t>
                      </a:r>
                      <a:endParaRPr lang="ru-RU" sz="1200" b="1" dirty="0"/>
                    </a:p>
                  </a:txBody>
                  <a:tcPr/>
                </a:tc>
              </a:tr>
              <a:tr h="213998">
                <a:tc>
                  <a:txBody>
                    <a:bodyPr/>
                    <a:lstStyle/>
                    <a:p>
                      <a:r>
                        <a:rPr lang="ru-RU" sz="1200" b="0" dirty="0" smtClean="0"/>
                        <a:t>Жилищное хозяйство</a:t>
                      </a:r>
                      <a:endParaRPr lang="ru-RU" sz="1200" b="0" dirty="0"/>
                    </a:p>
                  </a:txBody>
                  <a:tcPr/>
                </a:tc>
                <a:tc>
                  <a:txBody>
                    <a:bodyPr/>
                    <a:lstStyle/>
                    <a:p>
                      <a:r>
                        <a:rPr lang="ru-RU" sz="1200" b="0" dirty="0" smtClean="0"/>
                        <a:t>05</a:t>
                      </a:r>
                      <a:endParaRPr lang="ru-RU" sz="1200" b="0" dirty="0"/>
                    </a:p>
                  </a:txBody>
                  <a:tcPr/>
                </a:tc>
                <a:tc>
                  <a:txBody>
                    <a:bodyPr/>
                    <a:lstStyle/>
                    <a:p>
                      <a:r>
                        <a:rPr lang="ru-RU" sz="1200" b="0" dirty="0" smtClean="0"/>
                        <a:t>01</a:t>
                      </a:r>
                      <a:endParaRPr lang="ru-RU" sz="1200" b="0" dirty="0"/>
                    </a:p>
                  </a:txBody>
                  <a:tcPr/>
                </a:tc>
                <a:tc>
                  <a:txBody>
                    <a:bodyPr/>
                    <a:lstStyle/>
                    <a:p>
                      <a:r>
                        <a:rPr lang="ru-RU" sz="1200" b="0" dirty="0" smtClean="0"/>
                        <a:t>12 881</a:t>
                      </a:r>
                      <a:endParaRPr lang="ru-RU" sz="1200" b="0" dirty="0"/>
                    </a:p>
                  </a:txBody>
                  <a:tcPr/>
                </a:tc>
                <a:tc>
                  <a:txBody>
                    <a:bodyPr/>
                    <a:lstStyle/>
                    <a:p>
                      <a:pPr algn="l"/>
                      <a:r>
                        <a:rPr lang="ru-RU" sz="1200" b="0" dirty="0" smtClean="0"/>
                        <a:t>0</a:t>
                      </a:r>
                      <a:endParaRPr lang="ru-RU" sz="1200" b="0" dirty="0"/>
                    </a:p>
                  </a:txBody>
                  <a:tcPr/>
                </a:tc>
                <a:tc>
                  <a:txBody>
                    <a:bodyPr/>
                    <a:lstStyle/>
                    <a:p>
                      <a:pPr algn="l"/>
                      <a:r>
                        <a:rPr lang="ru-RU" sz="1200" b="0" dirty="0" smtClean="0"/>
                        <a:t>0</a:t>
                      </a:r>
                      <a:endParaRPr lang="ru-RU" sz="1200" b="0" dirty="0"/>
                    </a:p>
                  </a:txBody>
                  <a:tcPr/>
                </a:tc>
              </a:tr>
              <a:tr h="332742">
                <a:tc>
                  <a:txBody>
                    <a:bodyPr/>
                    <a:lstStyle/>
                    <a:p>
                      <a:r>
                        <a:rPr lang="ru-RU" sz="1200" b="1" dirty="0" smtClean="0"/>
                        <a:t>ОБРАЗОВАНИЕ</a:t>
                      </a:r>
                      <a:endParaRPr lang="ru-RU" sz="1200" b="1" dirty="0"/>
                    </a:p>
                  </a:txBody>
                  <a:tcPr/>
                </a:tc>
                <a:tc>
                  <a:txBody>
                    <a:bodyPr/>
                    <a:lstStyle/>
                    <a:p>
                      <a:r>
                        <a:rPr lang="ru-RU" sz="1200" b="1" dirty="0" smtClean="0"/>
                        <a:t>07</a:t>
                      </a:r>
                      <a:endParaRPr lang="ru-RU" sz="1200" b="1" dirty="0"/>
                    </a:p>
                  </a:txBody>
                  <a:tcPr/>
                </a:tc>
                <a:tc>
                  <a:txBody>
                    <a:bodyPr/>
                    <a:lstStyle/>
                    <a:p>
                      <a:r>
                        <a:rPr lang="ru-RU" sz="1200" b="1" dirty="0" smtClean="0"/>
                        <a:t>00</a:t>
                      </a:r>
                      <a:endParaRPr lang="ru-RU" sz="1200" b="1" dirty="0"/>
                    </a:p>
                  </a:txBody>
                  <a:tcPr/>
                </a:tc>
                <a:tc>
                  <a:txBody>
                    <a:bodyPr/>
                    <a:lstStyle/>
                    <a:p>
                      <a:r>
                        <a:rPr lang="ru-RU" sz="1200" b="1" dirty="0" smtClean="0"/>
                        <a:t>662 239</a:t>
                      </a:r>
                      <a:endParaRPr lang="ru-RU" sz="1200" b="1" dirty="0"/>
                    </a:p>
                  </a:txBody>
                  <a:tcPr/>
                </a:tc>
                <a:tc>
                  <a:txBody>
                    <a:bodyPr/>
                    <a:lstStyle/>
                    <a:p>
                      <a:pPr algn="l"/>
                      <a:r>
                        <a:rPr lang="ru-RU" sz="1200" b="1" dirty="0" smtClean="0"/>
                        <a:t>686 946</a:t>
                      </a:r>
                      <a:endParaRPr lang="ru-RU" sz="1200" b="1" dirty="0"/>
                    </a:p>
                  </a:txBody>
                  <a:tcPr/>
                </a:tc>
                <a:tc>
                  <a:txBody>
                    <a:bodyPr/>
                    <a:lstStyle/>
                    <a:p>
                      <a:pPr algn="l"/>
                      <a:r>
                        <a:rPr lang="ru-RU" sz="1200" b="1" dirty="0" smtClean="0"/>
                        <a:t>700 978</a:t>
                      </a:r>
                      <a:endParaRPr lang="ru-RU" sz="1200" b="1" dirty="0"/>
                    </a:p>
                  </a:txBody>
                  <a:tcPr/>
                </a:tc>
              </a:tr>
              <a:tr h="255008">
                <a:tc>
                  <a:txBody>
                    <a:bodyPr/>
                    <a:lstStyle/>
                    <a:p>
                      <a:r>
                        <a:rPr lang="ru-RU" sz="1200" b="0" dirty="0" smtClean="0"/>
                        <a:t>Дошкольное</a:t>
                      </a:r>
                      <a:r>
                        <a:rPr lang="ru-RU" sz="1200" b="0" baseline="0" dirty="0" smtClean="0"/>
                        <a:t> образование</a:t>
                      </a:r>
                      <a:endParaRPr lang="ru-RU" sz="1200" b="0" dirty="0"/>
                    </a:p>
                  </a:txBody>
                  <a:tcPr/>
                </a:tc>
                <a:tc>
                  <a:txBody>
                    <a:bodyPr/>
                    <a:lstStyle/>
                    <a:p>
                      <a:r>
                        <a:rPr lang="ru-RU" sz="1200" dirty="0" smtClean="0"/>
                        <a:t>07</a:t>
                      </a:r>
                      <a:endParaRPr lang="ru-RU" sz="1200" dirty="0"/>
                    </a:p>
                  </a:txBody>
                  <a:tcPr/>
                </a:tc>
                <a:tc>
                  <a:txBody>
                    <a:bodyPr/>
                    <a:lstStyle/>
                    <a:p>
                      <a:r>
                        <a:rPr lang="ru-RU" sz="1200" dirty="0" smtClean="0"/>
                        <a:t>01</a:t>
                      </a:r>
                      <a:endParaRPr lang="ru-RU" sz="1200" dirty="0"/>
                    </a:p>
                  </a:txBody>
                  <a:tcPr/>
                </a:tc>
                <a:tc>
                  <a:txBody>
                    <a:bodyPr/>
                    <a:lstStyle/>
                    <a:p>
                      <a:r>
                        <a:rPr lang="ru-RU" sz="1200" dirty="0" smtClean="0"/>
                        <a:t>195 250</a:t>
                      </a:r>
                      <a:endParaRPr lang="ru-RU" sz="1200" dirty="0"/>
                    </a:p>
                  </a:txBody>
                  <a:tcPr/>
                </a:tc>
                <a:tc>
                  <a:txBody>
                    <a:bodyPr/>
                    <a:lstStyle/>
                    <a:p>
                      <a:pPr algn="l"/>
                      <a:r>
                        <a:rPr lang="ru-RU" sz="1200" dirty="0" smtClean="0"/>
                        <a:t>203 274</a:t>
                      </a:r>
                      <a:endParaRPr lang="ru-RU" sz="1200" dirty="0"/>
                    </a:p>
                  </a:txBody>
                  <a:tcPr/>
                </a:tc>
                <a:tc>
                  <a:txBody>
                    <a:bodyPr/>
                    <a:lstStyle/>
                    <a:p>
                      <a:pPr algn="l"/>
                      <a:r>
                        <a:rPr lang="ru-RU" sz="1200" dirty="0" smtClean="0"/>
                        <a:t>207 364</a:t>
                      </a:r>
                      <a:endParaRPr lang="ru-RU" sz="1200" dirty="0"/>
                    </a:p>
                  </a:txBody>
                  <a:tcPr/>
                </a:tc>
              </a:tr>
              <a:tr h="340728">
                <a:tc>
                  <a:txBody>
                    <a:bodyPr/>
                    <a:lstStyle/>
                    <a:p>
                      <a:r>
                        <a:rPr lang="ru-RU" sz="1200" dirty="0" smtClean="0"/>
                        <a:t>Общее образование</a:t>
                      </a:r>
                      <a:endParaRPr lang="ru-RU" sz="1200" dirty="0"/>
                    </a:p>
                  </a:txBody>
                  <a:tcPr/>
                </a:tc>
                <a:tc>
                  <a:txBody>
                    <a:bodyPr/>
                    <a:lstStyle/>
                    <a:p>
                      <a:r>
                        <a:rPr lang="ru-RU" sz="1200" dirty="0" smtClean="0"/>
                        <a:t>07</a:t>
                      </a:r>
                      <a:endParaRPr lang="ru-RU" sz="1200" dirty="0"/>
                    </a:p>
                  </a:txBody>
                  <a:tcPr/>
                </a:tc>
                <a:tc>
                  <a:txBody>
                    <a:bodyPr/>
                    <a:lstStyle/>
                    <a:p>
                      <a:r>
                        <a:rPr lang="ru-RU" sz="1200" dirty="0" smtClean="0"/>
                        <a:t>02</a:t>
                      </a:r>
                      <a:endParaRPr lang="ru-RU" sz="1200" dirty="0"/>
                    </a:p>
                  </a:txBody>
                  <a:tcPr/>
                </a:tc>
                <a:tc>
                  <a:txBody>
                    <a:bodyPr/>
                    <a:lstStyle/>
                    <a:p>
                      <a:r>
                        <a:rPr lang="ru-RU" sz="1200" dirty="0" smtClean="0"/>
                        <a:t>435 397</a:t>
                      </a:r>
                      <a:endParaRPr lang="ru-RU" sz="1200" dirty="0"/>
                    </a:p>
                  </a:txBody>
                  <a:tcPr/>
                </a:tc>
                <a:tc>
                  <a:txBody>
                    <a:bodyPr/>
                    <a:lstStyle/>
                    <a:p>
                      <a:pPr algn="l"/>
                      <a:r>
                        <a:rPr lang="ru-RU" sz="1200" b="0" dirty="0" smtClean="0"/>
                        <a:t>201 469</a:t>
                      </a:r>
                      <a:endParaRPr lang="ru-RU" sz="1200" b="0" dirty="0"/>
                    </a:p>
                  </a:txBody>
                  <a:tcPr/>
                </a:tc>
                <a:tc>
                  <a:txBody>
                    <a:bodyPr/>
                    <a:lstStyle/>
                    <a:p>
                      <a:pPr algn="l"/>
                      <a:r>
                        <a:rPr lang="ru-RU" sz="1200" b="0" dirty="0" smtClean="0"/>
                        <a:t>205 559</a:t>
                      </a:r>
                      <a:endParaRPr lang="ru-RU" sz="1200" b="0" dirty="0"/>
                    </a:p>
                  </a:txBody>
                  <a:tcPr/>
                </a:tc>
              </a:tr>
              <a:tr h="304825">
                <a:tc>
                  <a:txBody>
                    <a:bodyPr/>
                    <a:lstStyle/>
                    <a:p>
                      <a:r>
                        <a:rPr lang="ru-RU" sz="1200" dirty="0" smtClean="0"/>
                        <a:t>Молодежная</a:t>
                      </a:r>
                      <a:r>
                        <a:rPr lang="ru-RU" sz="1200" baseline="0" dirty="0" smtClean="0"/>
                        <a:t> политика и оздоровление детей</a:t>
                      </a:r>
                      <a:endParaRPr lang="ru-RU" sz="1200" dirty="0"/>
                    </a:p>
                  </a:txBody>
                  <a:tcPr/>
                </a:tc>
                <a:tc>
                  <a:txBody>
                    <a:bodyPr/>
                    <a:lstStyle/>
                    <a:p>
                      <a:r>
                        <a:rPr lang="ru-RU" sz="1200" dirty="0" smtClean="0"/>
                        <a:t>07</a:t>
                      </a:r>
                      <a:endParaRPr lang="ru-RU" sz="1200" dirty="0"/>
                    </a:p>
                  </a:txBody>
                  <a:tcPr/>
                </a:tc>
                <a:tc>
                  <a:txBody>
                    <a:bodyPr/>
                    <a:lstStyle/>
                    <a:p>
                      <a:r>
                        <a:rPr lang="ru-RU" sz="1200" dirty="0" smtClean="0"/>
                        <a:t>07</a:t>
                      </a:r>
                      <a:endParaRPr lang="ru-RU" sz="1200" dirty="0"/>
                    </a:p>
                  </a:txBody>
                  <a:tcPr/>
                </a:tc>
                <a:tc>
                  <a:txBody>
                    <a:bodyPr/>
                    <a:lstStyle/>
                    <a:p>
                      <a:r>
                        <a:rPr lang="ru-RU" sz="1200" dirty="0" smtClean="0"/>
                        <a:t>500</a:t>
                      </a:r>
                      <a:endParaRPr lang="ru-RU" sz="1200" dirty="0"/>
                    </a:p>
                  </a:txBody>
                  <a:tcPr/>
                </a:tc>
                <a:tc>
                  <a:txBody>
                    <a:bodyPr/>
                    <a:lstStyle/>
                    <a:p>
                      <a:r>
                        <a:rPr lang="ru-RU" sz="1200" dirty="0" smtClean="0"/>
                        <a:t>0</a:t>
                      </a:r>
                      <a:endParaRPr lang="ru-RU" sz="1200" dirty="0"/>
                    </a:p>
                  </a:txBody>
                  <a:tcPr/>
                </a:tc>
                <a:tc>
                  <a:txBody>
                    <a:bodyPr/>
                    <a:lstStyle/>
                    <a:p>
                      <a:r>
                        <a:rPr lang="ru-RU" sz="1200" dirty="0" smtClean="0"/>
                        <a:t>0</a:t>
                      </a:r>
                      <a:endParaRPr lang="ru-RU" sz="1200" dirty="0"/>
                    </a:p>
                  </a:txBody>
                  <a:tcPr/>
                </a:tc>
              </a:tr>
              <a:tr h="304825">
                <a:tc>
                  <a:txBody>
                    <a:bodyPr/>
                    <a:lstStyle/>
                    <a:p>
                      <a:r>
                        <a:rPr lang="ru-RU" sz="1200" dirty="0" smtClean="0"/>
                        <a:t>Другие вопросы в области образования</a:t>
                      </a:r>
                      <a:endParaRPr lang="ru-RU" sz="1200" dirty="0"/>
                    </a:p>
                  </a:txBody>
                  <a:tcPr/>
                </a:tc>
                <a:tc>
                  <a:txBody>
                    <a:bodyPr/>
                    <a:lstStyle/>
                    <a:p>
                      <a:r>
                        <a:rPr lang="ru-RU" sz="1200" dirty="0" smtClean="0"/>
                        <a:t>07</a:t>
                      </a:r>
                      <a:endParaRPr lang="ru-RU" sz="1200" dirty="0"/>
                    </a:p>
                  </a:txBody>
                  <a:tcPr/>
                </a:tc>
                <a:tc>
                  <a:txBody>
                    <a:bodyPr/>
                    <a:lstStyle/>
                    <a:p>
                      <a:r>
                        <a:rPr lang="ru-RU" sz="1200" dirty="0" smtClean="0"/>
                        <a:t>09</a:t>
                      </a:r>
                      <a:endParaRPr lang="ru-RU" sz="1200" dirty="0"/>
                    </a:p>
                  </a:txBody>
                  <a:tcPr/>
                </a:tc>
                <a:tc>
                  <a:txBody>
                    <a:bodyPr/>
                    <a:lstStyle/>
                    <a:p>
                      <a:r>
                        <a:rPr lang="ru-RU" sz="1200" dirty="0" smtClean="0"/>
                        <a:t>31 092</a:t>
                      </a:r>
                      <a:endParaRPr lang="ru-RU" sz="1200" dirty="0"/>
                    </a:p>
                  </a:txBody>
                  <a:tcPr/>
                </a:tc>
                <a:tc>
                  <a:txBody>
                    <a:bodyPr/>
                    <a:lstStyle/>
                    <a:p>
                      <a:r>
                        <a:rPr lang="ru-RU" sz="1200" dirty="0" smtClean="0"/>
                        <a:t>31 291</a:t>
                      </a:r>
                      <a:endParaRPr lang="ru-RU" sz="1200" dirty="0"/>
                    </a:p>
                  </a:txBody>
                  <a:tcPr/>
                </a:tc>
                <a:tc>
                  <a:txBody>
                    <a:bodyPr/>
                    <a:lstStyle/>
                    <a:p>
                      <a:r>
                        <a:rPr lang="ru-RU" sz="1200" dirty="0" smtClean="0"/>
                        <a:t>30 846</a:t>
                      </a:r>
                      <a:endParaRPr lang="ru-RU" sz="1200" dirty="0"/>
                    </a:p>
                  </a:txBody>
                  <a:tcPr/>
                </a:tc>
              </a:tr>
              <a:tr h="269232">
                <a:tc>
                  <a:txBody>
                    <a:bodyPr/>
                    <a:lstStyle/>
                    <a:p>
                      <a:r>
                        <a:rPr lang="ru-RU" sz="1200" b="1" dirty="0" smtClean="0"/>
                        <a:t>КУЛЬТУРА</a:t>
                      </a:r>
                      <a:endParaRPr lang="ru-RU" sz="1200" b="1" dirty="0"/>
                    </a:p>
                  </a:txBody>
                  <a:tcPr/>
                </a:tc>
                <a:tc>
                  <a:txBody>
                    <a:bodyPr/>
                    <a:lstStyle/>
                    <a:p>
                      <a:r>
                        <a:rPr lang="ru-RU" sz="1200" b="1" dirty="0" smtClean="0"/>
                        <a:t>08</a:t>
                      </a:r>
                      <a:endParaRPr lang="ru-RU" sz="1200" b="1" dirty="0"/>
                    </a:p>
                  </a:txBody>
                  <a:tcPr/>
                </a:tc>
                <a:tc>
                  <a:txBody>
                    <a:bodyPr/>
                    <a:lstStyle/>
                    <a:p>
                      <a:r>
                        <a:rPr lang="ru-RU" sz="1200" b="1" dirty="0" smtClean="0"/>
                        <a:t>00</a:t>
                      </a:r>
                      <a:endParaRPr lang="ru-RU" sz="1200" b="1" dirty="0"/>
                    </a:p>
                  </a:txBody>
                  <a:tcPr/>
                </a:tc>
                <a:tc>
                  <a:txBody>
                    <a:bodyPr/>
                    <a:lstStyle/>
                    <a:p>
                      <a:r>
                        <a:rPr lang="ru-RU" sz="1200" b="1" dirty="0" smtClean="0"/>
                        <a:t>54 984</a:t>
                      </a:r>
                      <a:endParaRPr lang="ru-RU" sz="1200" b="1" dirty="0"/>
                    </a:p>
                  </a:txBody>
                  <a:tcPr/>
                </a:tc>
                <a:tc>
                  <a:txBody>
                    <a:bodyPr/>
                    <a:lstStyle/>
                    <a:p>
                      <a:pPr algn="l"/>
                      <a:r>
                        <a:rPr lang="ru-RU" sz="1200" b="1" dirty="0" smtClean="0"/>
                        <a:t>58 477</a:t>
                      </a:r>
                      <a:endParaRPr lang="ru-RU" sz="1200" b="1" dirty="0"/>
                    </a:p>
                  </a:txBody>
                  <a:tcPr/>
                </a:tc>
                <a:tc>
                  <a:txBody>
                    <a:bodyPr/>
                    <a:lstStyle/>
                    <a:p>
                      <a:pPr algn="l"/>
                      <a:r>
                        <a:rPr lang="ru-RU" sz="1200" b="1" dirty="0" smtClean="0"/>
                        <a:t>57</a:t>
                      </a:r>
                      <a:r>
                        <a:rPr lang="ru-RU" sz="1200" b="1" baseline="0" dirty="0" smtClean="0"/>
                        <a:t> 541</a:t>
                      </a:r>
                      <a:endParaRPr lang="ru-RU" sz="1200" b="1" dirty="0"/>
                    </a:p>
                  </a:txBody>
                  <a:tcPr/>
                </a:tc>
              </a:tr>
              <a:tr h="304825">
                <a:tc>
                  <a:txBody>
                    <a:bodyPr/>
                    <a:lstStyle/>
                    <a:p>
                      <a:r>
                        <a:rPr lang="ru-RU" sz="1200" dirty="0" smtClean="0"/>
                        <a:t>Культура</a:t>
                      </a:r>
                      <a:endParaRPr lang="ru-RU" sz="1200" dirty="0"/>
                    </a:p>
                  </a:txBody>
                  <a:tcPr/>
                </a:tc>
                <a:tc>
                  <a:txBody>
                    <a:bodyPr/>
                    <a:lstStyle/>
                    <a:p>
                      <a:r>
                        <a:rPr lang="ru-RU" sz="1200" dirty="0" smtClean="0"/>
                        <a:t>08</a:t>
                      </a:r>
                      <a:endParaRPr lang="ru-RU" sz="1200" dirty="0"/>
                    </a:p>
                  </a:txBody>
                  <a:tcPr/>
                </a:tc>
                <a:tc>
                  <a:txBody>
                    <a:bodyPr/>
                    <a:lstStyle/>
                    <a:p>
                      <a:r>
                        <a:rPr lang="ru-RU" sz="1200" dirty="0" smtClean="0"/>
                        <a:t>01</a:t>
                      </a:r>
                      <a:endParaRPr lang="ru-RU" sz="1200" dirty="0"/>
                    </a:p>
                  </a:txBody>
                  <a:tcPr/>
                </a:tc>
                <a:tc>
                  <a:txBody>
                    <a:bodyPr/>
                    <a:lstStyle/>
                    <a:p>
                      <a:r>
                        <a:rPr lang="ru-RU" sz="1200" dirty="0" smtClean="0"/>
                        <a:t>38 653</a:t>
                      </a:r>
                      <a:endParaRPr lang="ru-RU" sz="1200" dirty="0"/>
                    </a:p>
                  </a:txBody>
                  <a:tcPr/>
                </a:tc>
                <a:tc>
                  <a:txBody>
                    <a:bodyPr/>
                    <a:lstStyle/>
                    <a:p>
                      <a:r>
                        <a:rPr lang="ru-RU" sz="1200" dirty="0" smtClean="0"/>
                        <a:t>43 875</a:t>
                      </a:r>
                      <a:endParaRPr lang="ru-RU" sz="1200" dirty="0"/>
                    </a:p>
                  </a:txBody>
                  <a:tcPr/>
                </a:tc>
                <a:tc>
                  <a:txBody>
                    <a:bodyPr/>
                    <a:lstStyle/>
                    <a:p>
                      <a:r>
                        <a:rPr lang="ru-RU" sz="1200" dirty="0" smtClean="0"/>
                        <a:t>42 805</a:t>
                      </a:r>
                      <a:endParaRPr lang="ru-RU" sz="1200" dirty="0"/>
                    </a:p>
                  </a:txBody>
                  <a:tcPr/>
                </a:tc>
              </a:tr>
              <a:tr h="266151">
                <a:tc>
                  <a:txBody>
                    <a:bodyPr/>
                    <a:lstStyle/>
                    <a:p>
                      <a:r>
                        <a:rPr lang="ru-RU" sz="1200" dirty="0" smtClean="0"/>
                        <a:t>Другие вопросы в области культуры</a:t>
                      </a:r>
                      <a:endParaRPr lang="ru-RU" sz="1200" dirty="0"/>
                    </a:p>
                  </a:txBody>
                  <a:tcPr/>
                </a:tc>
                <a:tc>
                  <a:txBody>
                    <a:bodyPr/>
                    <a:lstStyle/>
                    <a:p>
                      <a:r>
                        <a:rPr lang="ru-RU" sz="1200" dirty="0" smtClean="0"/>
                        <a:t>08</a:t>
                      </a:r>
                      <a:endParaRPr lang="ru-RU" sz="1200" dirty="0"/>
                    </a:p>
                  </a:txBody>
                  <a:tcPr/>
                </a:tc>
                <a:tc>
                  <a:txBody>
                    <a:bodyPr/>
                    <a:lstStyle/>
                    <a:p>
                      <a:r>
                        <a:rPr lang="ru-RU" sz="1200" dirty="0" smtClean="0"/>
                        <a:t>04</a:t>
                      </a:r>
                      <a:endParaRPr lang="ru-RU" sz="1200" dirty="0"/>
                    </a:p>
                  </a:txBody>
                  <a:tcPr/>
                </a:tc>
                <a:tc>
                  <a:txBody>
                    <a:bodyPr/>
                    <a:lstStyle/>
                    <a:p>
                      <a:r>
                        <a:rPr lang="ru-RU" sz="1200" dirty="0" smtClean="0"/>
                        <a:t>16 331</a:t>
                      </a:r>
                      <a:endParaRPr lang="ru-RU" sz="1200" dirty="0"/>
                    </a:p>
                  </a:txBody>
                  <a:tcPr/>
                </a:tc>
                <a:tc>
                  <a:txBody>
                    <a:bodyPr/>
                    <a:lstStyle/>
                    <a:p>
                      <a:pPr algn="l"/>
                      <a:r>
                        <a:rPr lang="ru-RU" sz="1200" dirty="0" smtClean="0"/>
                        <a:t>14 602</a:t>
                      </a:r>
                    </a:p>
                  </a:txBody>
                  <a:tcPr/>
                </a:tc>
                <a:tc>
                  <a:txBody>
                    <a:bodyPr/>
                    <a:lstStyle/>
                    <a:p>
                      <a:r>
                        <a:rPr lang="ru-RU" sz="1200" b="0" dirty="0" smtClean="0"/>
                        <a:t>14 736</a:t>
                      </a:r>
                      <a:endParaRPr lang="ru-RU" sz="1200" b="0" dirty="0"/>
                    </a:p>
                  </a:txBody>
                  <a:tcPr/>
                </a:tc>
              </a:tr>
              <a:tr h="317168">
                <a:tc>
                  <a:txBody>
                    <a:bodyPr/>
                    <a:lstStyle/>
                    <a:p>
                      <a:r>
                        <a:rPr lang="ru-RU" sz="1200" b="1" dirty="0" smtClean="0"/>
                        <a:t>СОЦИАЛЬНАЯ ПОЛИТИКА</a:t>
                      </a:r>
                      <a:endParaRPr lang="ru-RU" sz="1200" b="1" dirty="0"/>
                    </a:p>
                  </a:txBody>
                  <a:tcPr/>
                </a:tc>
                <a:tc>
                  <a:txBody>
                    <a:bodyPr/>
                    <a:lstStyle/>
                    <a:p>
                      <a:r>
                        <a:rPr lang="ru-RU" sz="1200" b="1" dirty="0" smtClean="0"/>
                        <a:t>10</a:t>
                      </a:r>
                      <a:endParaRPr lang="ru-RU" sz="1200" b="1" dirty="0"/>
                    </a:p>
                  </a:txBody>
                  <a:tcPr/>
                </a:tc>
                <a:tc>
                  <a:txBody>
                    <a:bodyPr/>
                    <a:lstStyle/>
                    <a:p>
                      <a:r>
                        <a:rPr lang="ru-RU" sz="1200" b="1" dirty="0" smtClean="0"/>
                        <a:t>00</a:t>
                      </a:r>
                      <a:endParaRPr lang="ru-RU" sz="1200" b="1" dirty="0"/>
                    </a:p>
                  </a:txBody>
                  <a:tcPr/>
                </a:tc>
                <a:tc>
                  <a:txBody>
                    <a:bodyPr/>
                    <a:lstStyle/>
                    <a:p>
                      <a:r>
                        <a:rPr lang="ru-RU" sz="1200" b="1" dirty="0" smtClean="0"/>
                        <a:t>31</a:t>
                      </a:r>
                      <a:r>
                        <a:rPr lang="ru-RU" sz="1200" b="1" baseline="0" dirty="0" smtClean="0"/>
                        <a:t> 945</a:t>
                      </a:r>
                      <a:endParaRPr lang="ru-RU" sz="1200" b="1" dirty="0"/>
                    </a:p>
                  </a:txBody>
                  <a:tcPr/>
                </a:tc>
                <a:tc>
                  <a:txBody>
                    <a:bodyPr/>
                    <a:lstStyle/>
                    <a:p>
                      <a:pPr algn="l"/>
                      <a:r>
                        <a:rPr lang="ru-RU" sz="1200" b="1" dirty="0" smtClean="0"/>
                        <a:t>31 485</a:t>
                      </a:r>
                    </a:p>
                  </a:txBody>
                  <a:tcPr/>
                </a:tc>
                <a:tc>
                  <a:txBody>
                    <a:bodyPr/>
                    <a:lstStyle/>
                    <a:p>
                      <a:r>
                        <a:rPr lang="ru-RU" sz="1200" b="1" dirty="0" smtClean="0"/>
                        <a:t>31027</a:t>
                      </a:r>
                      <a:endParaRPr lang="ru-RU" sz="1200" b="1" dirty="0"/>
                    </a:p>
                  </a:txBody>
                  <a:tcPr/>
                </a:tc>
              </a:tr>
              <a:tr h="235941">
                <a:tc>
                  <a:txBody>
                    <a:bodyPr/>
                    <a:lstStyle/>
                    <a:p>
                      <a:r>
                        <a:rPr lang="ru-RU" sz="1200" dirty="0" smtClean="0"/>
                        <a:t>Пенсионное обеспечение</a:t>
                      </a:r>
                      <a:endParaRPr lang="ru-RU" sz="1200" dirty="0"/>
                    </a:p>
                  </a:txBody>
                  <a:tcPr/>
                </a:tc>
                <a:tc>
                  <a:txBody>
                    <a:bodyPr/>
                    <a:lstStyle/>
                    <a:p>
                      <a:r>
                        <a:rPr lang="ru-RU" sz="1200" dirty="0" smtClean="0"/>
                        <a:t>10</a:t>
                      </a:r>
                      <a:endParaRPr lang="ru-RU" sz="1200" dirty="0"/>
                    </a:p>
                  </a:txBody>
                  <a:tcPr/>
                </a:tc>
                <a:tc>
                  <a:txBody>
                    <a:bodyPr/>
                    <a:lstStyle/>
                    <a:p>
                      <a:r>
                        <a:rPr lang="ru-RU" sz="1200" dirty="0" smtClean="0"/>
                        <a:t>01</a:t>
                      </a:r>
                      <a:endParaRPr lang="ru-RU" sz="1200" dirty="0"/>
                    </a:p>
                  </a:txBody>
                  <a:tcPr/>
                </a:tc>
                <a:tc>
                  <a:txBody>
                    <a:bodyPr/>
                    <a:lstStyle/>
                    <a:p>
                      <a:r>
                        <a:rPr lang="ru-RU" sz="1200" dirty="0" smtClean="0"/>
                        <a:t>1 900</a:t>
                      </a:r>
                      <a:endParaRPr lang="ru-RU" sz="1200" dirty="0"/>
                    </a:p>
                  </a:txBody>
                  <a:tcPr/>
                </a:tc>
                <a:tc>
                  <a:txBody>
                    <a:bodyPr/>
                    <a:lstStyle/>
                    <a:p>
                      <a:r>
                        <a:rPr lang="ru-RU" sz="1200" dirty="0" smtClean="0"/>
                        <a:t>2 014</a:t>
                      </a:r>
                      <a:endParaRPr lang="ru-RU" sz="1200" dirty="0"/>
                    </a:p>
                  </a:txBody>
                  <a:tcPr/>
                </a:tc>
                <a:tc>
                  <a:txBody>
                    <a:bodyPr/>
                    <a:lstStyle/>
                    <a:p>
                      <a:r>
                        <a:rPr lang="ru-RU" sz="1200" dirty="0" smtClean="0"/>
                        <a:t>2 135</a:t>
                      </a:r>
                      <a:endParaRPr lang="ru-RU" sz="1200" dirty="0"/>
                    </a:p>
                  </a:txBody>
                  <a:tcPr/>
                </a:tc>
              </a:tr>
              <a:tr h="321661">
                <a:tc>
                  <a:txBody>
                    <a:bodyPr/>
                    <a:lstStyle/>
                    <a:p>
                      <a:r>
                        <a:rPr lang="ru-RU" sz="1200" b="0" dirty="0" smtClean="0"/>
                        <a:t>Социальное обеспечение население</a:t>
                      </a:r>
                      <a:endParaRPr lang="ru-RU" sz="1200" b="0" dirty="0"/>
                    </a:p>
                  </a:txBody>
                  <a:tcPr/>
                </a:tc>
                <a:tc>
                  <a:txBody>
                    <a:bodyPr/>
                    <a:lstStyle/>
                    <a:p>
                      <a:r>
                        <a:rPr lang="ru-RU" sz="1200" b="0" dirty="0" smtClean="0"/>
                        <a:t>10</a:t>
                      </a:r>
                      <a:endParaRPr lang="ru-RU" sz="1200" b="0" dirty="0"/>
                    </a:p>
                  </a:txBody>
                  <a:tcPr/>
                </a:tc>
                <a:tc>
                  <a:txBody>
                    <a:bodyPr/>
                    <a:lstStyle/>
                    <a:p>
                      <a:r>
                        <a:rPr lang="ru-RU" sz="1200" dirty="0" smtClean="0"/>
                        <a:t>03</a:t>
                      </a:r>
                      <a:endParaRPr lang="ru-RU" sz="1200" dirty="0"/>
                    </a:p>
                  </a:txBody>
                  <a:tcPr/>
                </a:tc>
                <a:tc>
                  <a:txBody>
                    <a:bodyPr/>
                    <a:lstStyle/>
                    <a:p>
                      <a:r>
                        <a:rPr lang="ru-RU" sz="1200" dirty="0" smtClean="0"/>
                        <a:t>4 900</a:t>
                      </a:r>
                      <a:endParaRPr lang="ru-RU" sz="1200" dirty="0"/>
                    </a:p>
                  </a:txBody>
                  <a:tcPr/>
                </a:tc>
                <a:tc>
                  <a:txBody>
                    <a:bodyPr/>
                    <a:lstStyle/>
                    <a:p>
                      <a:r>
                        <a:rPr lang="ru-RU" sz="1200" b="0" dirty="0" smtClean="0"/>
                        <a:t>3 800</a:t>
                      </a:r>
                      <a:endParaRPr lang="ru-RU" sz="1200" b="0" dirty="0"/>
                    </a:p>
                  </a:txBody>
                  <a:tcPr/>
                </a:tc>
                <a:tc>
                  <a:txBody>
                    <a:bodyPr/>
                    <a:lstStyle/>
                    <a:p>
                      <a:r>
                        <a:rPr lang="ru-RU" sz="1200" b="0" dirty="0" smtClean="0"/>
                        <a:t>4 100</a:t>
                      </a:r>
                      <a:endParaRPr lang="ru-RU" sz="1200" b="0" dirty="0"/>
                    </a:p>
                  </a:txBody>
                  <a:tcPr/>
                </a:tc>
              </a:tr>
              <a:tr h="216024">
                <a:tc>
                  <a:txBody>
                    <a:bodyPr/>
                    <a:lstStyle/>
                    <a:p>
                      <a:r>
                        <a:rPr lang="ru-RU" sz="1200" b="0" dirty="0" smtClean="0"/>
                        <a:t>Охрана семьи</a:t>
                      </a:r>
                      <a:r>
                        <a:rPr lang="ru-RU" sz="1200" b="0" baseline="0" dirty="0" smtClean="0"/>
                        <a:t> и детства</a:t>
                      </a:r>
                      <a:endParaRPr lang="ru-RU" sz="1200" b="0" dirty="0"/>
                    </a:p>
                  </a:txBody>
                  <a:tcPr/>
                </a:tc>
                <a:tc>
                  <a:txBody>
                    <a:bodyPr/>
                    <a:lstStyle/>
                    <a:p>
                      <a:r>
                        <a:rPr lang="ru-RU" sz="1200" b="0" dirty="0" smtClean="0"/>
                        <a:t>10</a:t>
                      </a:r>
                      <a:endParaRPr lang="ru-RU" sz="1200" b="0" dirty="0"/>
                    </a:p>
                  </a:txBody>
                  <a:tcPr/>
                </a:tc>
                <a:tc>
                  <a:txBody>
                    <a:bodyPr/>
                    <a:lstStyle/>
                    <a:p>
                      <a:r>
                        <a:rPr lang="ru-RU" sz="1200" dirty="0" smtClean="0"/>
                        <a:t>04</a:t>
                      </a:r>
                      <a:endParaRPr lang="ru-RU" sz="1200" dirty="0"/>
                    </a:p>
                  </a:txBody>
                  <a:tcPr/>
                </a:tc>
                <a:tc>
                  <a:txBody>
                    <a:bodyPr/>
                    <a:lstStyle/>
                    <a:p>
                      <a:r>
                        <a:rPr lang="ru-RU" sz="1200" dirty="0" smtClean="0"/>
                        <a:t>24 725</a:t>
                      </a:r>
                      <a:endParaRPr lang="ru-RU" sz="1200" dirty="0"/>
                    </a:p>
                  </a:txBody>
                  <a:tcPr/>
                </a:tc>
                <a:tc>
                  <a:txBody>
                    <a:bodyPr/>
                    <a:lstStyle/>
                    <a:p>
                      <a:r>
                        <a:rPr lang="ru-RU" sz="1200" b="0" dirty="0" smtClean="0"/>
                        <a:t>25</a:t>
                      </a:r>
                      <a:r>
                        <a:rPr lang="ru-RU" sz="1200" b="0" baseline="0" dirty="0" smtClean="0"/>
                        <a:t> 251</a:t>
                      </a:r>
                      <a:endParaRPr lang="ru-RU" sz="1200" b="0" dirty="0"/>
                    </a:p>
                  </a:txBody>
                  <a:tcPr/>
                </a:tc>
                <a:tc>
                  <a:txBody>
                    <a:bodyPr/>
                    <a:lstStyle/>
                    <a:p>
                      <a:r>
                        <a:rPr lang="ru-RU" sz="1200" b="0" dirty="0" smtClean="0"/>
                        <a:t>24 372</a:t>
                      </a:r>
                      <a:endParaRPr lang="ru-RU" sz="1200" b="0" dirty="0"/>
                    </a:p>
                  </a:txBody>
                  <a:tcPr/>
                </a:tc>
              </a:tr>
              <a:tr h="349038">
                <a:tc>
                  <a:txBody>
                    <a:bodyPr/>
                    <a:lstStyle/>
                    <a:p>
                      <a:r>
                        <a:rPr lang="ru-RU" sz="1200" dirty="0" smtClean="0"/>
                        <a:t>Другие вопросы</a:t>
                      </a:r>
                      <a:r>
                        <a:rPr lang="ru-RU" sz="1200" baseline="0" dirty="0" smtClean="0"/>
                        <a:t> в области социальной политики</a:t>
                      </a:r>
                      <a:endParaRPr lang="ru-RU" sz="1200" dirty="0"/>
                    </a:p>
                  </a:txBody>
                  <a:tcPr/>
                </a:tc>
                <a:tc>
                  <a:txBody>
                    <a:bodyPr/>
                    <a:lstStyle/>
                    <a:p>
                      <a:r>
                        <a:rPr lang="ru-RU" sz="1200" dirty="0" smtClean="0"/>
                        <a:t>10 </a:t>
                      </a:r>
                      <a:endParaRPr lang="ru-RU" sz="1200" dirty="0"/>
                    </a:p>
                  </a:txBody>
                  <a:tcPr/>
                </a:tc>
                <a:tc>
                  <a:txBody>
                    <a:bodyPr/>
                    <a:lstStyle/>
                    <a:p>
                      <a:r>
                        <a:rPr lang="ru-RU" sz="1200" dirty="0" smtClean="0"/>
                        <a:t>06</a:t>
                      </a:r>
                      <a:endParaRPr lang="ru-RU" sz="1200" dirty="0"/>
                    </a:p>
                  </a:txBody>
                  <a:tcPr/>
                </a:tc>
                <a:tc>
                  <a:txBody>
                    <a:bodyPr/>
                    <a:lstStyle/>
                    <a:p>
                      <a:r>
                        <a:rPr lang="ru-RU" sz="1200" dirty="0" smtClean="0"/>
                        <a:t>420</a:t>
                      </a:r>
                      <a:endParaRPr lang="ru-RU" sz="1200" dirty="0"/>
                    </a:p>
                  </a:txBody>
                  <a:tcPr/>
                </a:tc>
                <a:tc>
                  <a:txBody>
                    <a:bodyPr/>
                    <a:lstStyle/>
                    <a:p>
                      <a:r>
                        <a:rPr lang="ru-RU" sz="1200" dirty="0" smtClean="0"/>
                        <a:t>420</a:t>
                      </a:r>
                      <a:endParaRPr lang="ru-RU" sz="1200" dirty="0"/>
                    </a:p>
                  </a:txBody>
                  <a:tcPr/>
                </a:tc>
                <a:tc>
                  <a:txBody>
                    <a:bodyPr/>
                    <a:lstStyle/>
                    <a:p>
                      <a:r>
                        <a:rPr lang="ru-RU" sz="1200" dirty="0" smtClean="0"/>
                        <a:t>420</a:t>
                      </a:r>
                      <a:endParaRPr lang="ru-RU" sz="1200" dirty="0"/>
                    </a:p>
                  </a:txBody>
                  <a:tcPr/>
                </a:tc>
              </a:tr>
              <a:tr h="240738">
                <a:tc>
                  <a:txBody>
                    <a:bodyPr/>
                    <a:lstStyle/>
                    <a:p>
                      <a:r>
                        <a:rPr lang="ru-RU" sz="1200" b="1" dirty="0" smtClean="0"/>
                        <a:t>ФИЗИЧЕСКАЯ КУЛЬТУРА И СПОРТ</a:t>
                      </a:r>
                      <a:endParaRPr lang="ru-RU" sz="1200" b="1" dirty="0"/>
                    </a:p>
                  </a:txBody>
                  <a:tcPr/>
                </a:tc>
                <a:tc>
                  <a:txBody>
                    <a:bodyPr/>
                    <a:lstStyle/>
                    <a:p>
                      <a:r>
                        <a:rPr lang="ru-RU" sz="1200" b="1" dirty="0" smtClean="0"/>
                        <a:t>11</a:t>
                      </a:r>
                      <a:endParaRPr lang="ru-RU" sz="1200" b="1" dirty="0"/>
                    </a:p>
                  </a:txBody>
                  <a:tcPr/>
                </a:tc>
                <a:tc>
                  <a:txBody>
                    <a:bodyPr/>
                    <a:lstStyle/>
                    <a:p>
                      <a:r>
                        <a:rPr lang="ru-RU" sz="1200" b="1" dirty="0" smtClean="0"/>
                        <a:t>00</a:t>
                      </a:r>
                      <a:endParaRPr lang="ru-RU" sz="1200" b="1" dirty="0"/>
                    </a:p>
                  </a:txBody>
                  <a:tcPr/>
                </a:tc>
                <a:tc>
                  <a:txBody>
                    <a:bodyPr/>
                    <a:lstStyle/>
                    <a:p>
                      <a:r>
                        <a:rPr lang="ru-RU" sz="1200" b="1" dirty="0" smtClean="0"/>
                        <a:t>2 500</a:t>
                      </a:r>
                      <a:endParaRPr lang="ru-RU" sz="1200" b="1" dirty="0"/>
                    </a:p>
                  </a:txBody>
                  <a:tcPr/>
                </a:tc>
                <a:tc>
                  <a:txBody>
                    <a:bodyPr/>
                    <a:lstStyle/>
                    <a:p>
                      <a:r>
                        <a:rPr lang="ru-RU" sz="1200" b="1" dirty="0" smtClean="0"/>
                        <a:t>2 500</a:t>
                      </a:r>
                      <a:endParaRPr lang="ru-RU" sz="1200" b="1" dirty="0"/>
                    </a:p>
                  </a:txBody>
                  <a:tcPr/>
                </a:tc>
                <a:tc>
                  <a:txBody>
                    <a:bodyPr/>
                    <a:lstStyle/>
                    <a:p>
                      <a:r>
                        <a:rPr lang="ru-RU" sz="1200" b="1" dirty="0" smtClean="0"/>
                        <a:t>0</a:t>
                      </a:r>
                      <a:endParaRPr lang="ru-RU" sz="1200" b="1" dirty="0"/>
                    </a:p>
                  </a:txBody>
                  <a:tcPr/>
                </a:tc>
              </a:tr>
              <a:tr h="326458">
                <a:tc>
                  <a:txBody>
                    <a:bodyPr/>
                    <a:lstStyle/>
                    <a:p>
                      <a:r>
                        <a:rPr lang="ru-RU" sz="1200" dirty="0" smtClean="0"/>
                        <a:t>Другие вопросы в области физической культуры и спорта</a:t>
                      </a:r>
                      <a:endParaRPr lang="ru-RU" sz="1200" dirty="0"/>
                    </a:p>
                  </a:txBody>
                  <a:tcPr/>
                </a:tc>
                <a:tc>
                  <a:txBody>
                    <a:bodyPr/>
                    <a:lstStyle/>
                    <a:p>
                      <a:r>
                        <a:rPr lang="ru-RU" sz="1200" dirty="0" smtClean="0"/>
                        <a:t>11</a:t>
                      </a:r>
                      <a:endParaRPr lang="ru-RU" sz="1200" dirty="0"/>
                    </a:p>
                  </a:txBody>
                  <a:tcPr/>
                </a:tc>
                <a:tc>
                  <a:txBody>
                    <a:bodyPr/>
                    <a:lstStyle/>
                    <a:p>
                      <a:r>
                        <a:rPr lang="ru-RU" sz="1200" dirty="0" smtClean="0"/>
                        <a:t>05</a:t>
                      </a:r>
                      <a:endParaRPr lang="ru-RU" sz="1200" dirty="0"/>
                    </a:p>
                  </a:txBody>
                  <a:tcPr/>
                </a:tc>
                <a:tc>
                  <a:txBody>
                    <a:bodyPr/>
                    <a:lstStyle/>
                    <a:p>
                      <a:r>
                        <a:rPr lang="ru-RU" sz="1200" dirty="0" smtClean="0"/>
                        <a:t>2 500</a:t>
                      </a:r>
                      <a:endParaRPr lang="ru-RU" sz="1200" dirty="0"/>
                    </a:p>
                  </a:txBody>
                  <a:tcPr/>
                </a:tc>
                <a:tc>
                  <a:txBody>
                    <a:bodyPr/>
                    <a:lstStyle/>
                    <a:p>
                      <a:r>
                        <a:rPr lang="ru-RU" sz="1200" dirty="0" smtClean="0"/>
                        <a:t>2 500</a:t>
                      </a:r>
                      <a:endParaRPr lang="ru-RU" sz="1200" dirty="0"/>
                    </a:p>
                  </a:txBody>
                  <a:tcPr/>
                </a:tc>
                <a:tc>
                  <a:txBody>
                    <a:bodyPr/>
                    <a:lstStyle/>
                    <a:p>
                      <a:r>
                        <a:rPr lang="ru-RU" sz="1200" dirty="0" smtClean="0"/>
                        <a:t>0</a:t>
                      </a:r>
                      <a:endParaRPr lang="ru-RU" sz="1200" dirty="0"/>
                    </a:p>
                  </a:txBody>
                  <a:tcPr/>
                </a:tc>
              </a:tr>
              <a:tr h="216024">
                <a:tc>
                  <a:txBody>
                    <a:bodyPr/>
                    <a:lstStyle/>
                    <a:p>
                      <a:r>
                        <a:rPr lang="ru-RU" sz="1200" b="1" dirty="0" smtClean="0"/>
                        <a:t>СРЕДСТВА МАССОВОЙ ИНФОРМАЦИИ</a:t>
                      </a:r>
                      <a:endParaRPr lang="ru-RU" sz="1200" b="1" dirty="0"/>
                    </a:p>
                  </a:txBody>
                  <a:tcPr/>
                </a:tc>
                <a:tc>
                  <a:txBody>
                    <a:bodyPr/>
                    <a:lstStyle/>
                    <a:p>
                      <a:r>
                        <a:rPr lang="ru-RU" sz="1200" b="1" dirty="0" smtClean="0"/>
                        <a:t>12</a:t>
                      </a:r>
                      <a:endParaRPr lang="ru-RU" sz="1200" b="1" dirty="0"/>
                    </a:p>
                  </a:txBody>
                  <a:tcPr/>
                </a:tc>
                <a:tc>
                  <a:txBody>
                    <a:bodyPr/>
                    <a:lstStyle/>
                    <a:p>
                      <a:r>
                        <a:rPr lang="ru-RU" sz="1200" b="1" dirty="0" smtClean="0"/>
                        <a:t>00</a:t>
                      </a:r>
                      <a:endParaRPr lang="ru-RU" sz="1200" b="1" dirty="0"/>
                    </a:p>
                  </a:txBody>
                  <a:tcPr/>
                </a:tc>
                <a:tc>
                  <a:txBody>
                    <a:bodyPr/>
                    <a:lstStyle/>
                    <a:p>
                      <a:r>
                        <a:rPr lang="ru-RU" sz="1200" b="1" dirty="0" smtClean="0"/>
                        <a:t>12 885</a:t>
                      </a:r>
                      <a:endParaRPr lang="ru-RU" sz="1200" b="1" dirty="0"/>
                    </a:p>
                  </a:txBody>
                  <a:tcPr/>
                </a:tc>
                <a:tc>
                  <a:txBody>
                    <a:bodyPr/>
                    <a:lstStyle/>
                    <a:p>
                      <a:r>
                        <a:rPr lang="ru-RU" sz="1200" b="1" dirty="0" smtClean="0"/>
                        <a:t>0</a:t>
                      </a:r>
                      <a:endParaRPr lang="ru-RU" sz="1200" b="1" dirty="0"/>
                    </a:p>
                  </a:txBody>
                  <a:tcPr/>
                </a:tc>
                <a:tc>
                  <a:txBody>
                    <a:bodyPr/>
                    <a:lstStyle/>
                    <a:p>
                      <a:r>
                        <a:rPr lang="ru-RU" sz="1200" b="1" dirty="0" smtClean="0"/>
                        <a:t>0</a:t>
                      </a:r>
                      <a:endParaRPr lang="ru-RU" sz="1200" b="1" dirty="0"/>
                    </a:p>
                  </a:txBody>
                  <a:tcPr/>
                </a:tc>
              </a:tr>
              <a:tr h="216024">
                <a:tc>
                  <a:txBody>
                    <a:bodyPr/>
                    <a:lstStyle/>
                    <a:p>
                      <a:r>
                        <a:rPr lang="ru-RU" sz="1200" b="0" dirty="0" smtClean="0"/>
                        <a:t>Телевидение и радиовещание</a:t>
                      </a:r>
                      <a:endParaRPr lang="ru-RU" sz="1200" b="0" dirty="0"/>
                    </a:p>
                  </a:txBody>
                  <a:tcPr/>
                </a:tc>
                <a:tc>
                  <a:txBody>
                    <a:bodyPr/>
                    <a:lstStyle/>
                    <a:p>
                      <a:r>
                        <a:rPr lang="ru-RU" sz="1200" b="0" dirty="0" smtClean="0"/>
                        <a:t>12</a:t>
                      </a:r>
                      <a:endParaRPr lang="ru-RU" sz="1200" b="0" dirty="0"/>
                    </a:p>
                  </a:txBody>
                  <a:tcPr/>
                </a:tc>
                <a:tc>
                  <a:txBody>
                    <a:bodyPr/>
                    <a:lstStyle/>
                    <a:p>
                      <a:r>
                        <a:rPr lang="ru-RU" sz="1200" b="0" dirty="0" smtClean="0"/>
                        <a:t>01</a:t>
                      </a:r>
                      <a:endParaRPr lang="ru-RU" sz="1200" b="0" dirty="0"/>
                    </a:p>
                  </a:txBody>
                  <a:tcPr/>
                </a:tc>
                <a:tc>
                  <a:txBody>
                    <a:bodyPr/>
                    <a:lstStyle/>
                    <a:p>
                      <a:r>
                        <a:rPr lang="ru-RU" sz="1200" b="0" dirty="0" smtClean="0"/>
                        <a:t>9 273</a:t>
                      </a:r>
                      <a:endParaRPr lang="ru-RU" sz="1200" b="0" dirty="0"/>
                    </a:p>
                  </a:txBody>
                  <a:tcPr/>
                </a:tc>
                <a:tc>
                  <a:txBody>
                    <a:bodyPr/>
                    <a:lstStyle/>
                    <a:p>
                      <a:r>
                        <a:rPr lang="ru-RU" sz="1200" b="0" dirty="0" smtClean="0"/>
                        <a:t>0</a:t>
                      </a:r>
                      <a:endParaRPr lang="ru-RU" sz="1200" b="0" dirty="0"/>
                    </a:p>
                  </a:txBody>
                  <a:tcPr/>
                </a:tc>
                <a:tc>
                  <a:txBody>
                    <a:bodyPr/>
                    <a:lstStyle/>
                    <a:p>
                      <a:r>
                        <a:rPr lang="ru-RU" sz="1200" b="0" dirty="0" smtClean="0"/>
                        <a:t>0</a:t>
                      </a:r>
                      <a:endParaRPr lang="ru-RU" sz="1200" b="0" dirty="0"/>
                    </a:p>
                  </a:txBody>
                  <a:tcPr/>
                </a:tc>
              </a:tr>
              <a:tr h="216024">
                <a:tc>
                  <a:txBody>
                    <a:bodyPr/>
                    <a:lstStyle/>
                    <a:p>
                      <a:r>
                        <a:rPr lang="ru-RU" sz="1200" b="0" dirty="0" smtClean="0"/>
                        <a:t>Периодическая печать и издательства</a:t>
                      </a:r>
                      <a:endParaRPr lang="ru-RU" sz="1200" b="0" dirty="0"/>
                    </a:p>
                  </a:txBody>
                  <a:tcPr/>
                </a:tc>
                <a:tc>
                  <a:txBody>
                    <a:bodyPr/>
                    <a:lstStyle/>
                    <a:p>
                      <a:r>
                        <a:rPr lang="ru-RU" sz="1200" b="0" dirty="0" smtClean="0"/>
                        <a:t>12</a:t>
                      </a:r>
                      <a:endParaRPr lang="ru-RU" sz="1200" b="0" dirty="0"/>
                    </a:p>
                  </a:txBody>
                  <a:tcPr/>
                </a:tc>
                <a:tc>
                  <a:txBody>
                    <a:bodyPr/>
                    <a:lstStyle/>
                    <a:p>
                      <a:r>
                        <a:rPr lang="ru-RU" sz="1200" b="0" smtClean="0"/>
                        <a:t>02</a:t>
                      </a:r>
                      <a:endParaRPr lang="ru-RU" sz="1200" b="0" dirty="0"/>
                    </a:p>
                  </a:txBody>
                  <a:tcPr/>
                </a:tc>
                <a:tc>
                  <a:txBody>
                    <a:bodyPr/>
                    <a:lstStyle/>
                    <a:p>
                      <a:r>
                        <a:rPr lang="ru-RU" sz="1200" b="0" smtClean="0"/>
                        <a:t>3 612</a:t>
                      </a:r>
                      <a:endParaRPr lang="ru-RU" sz="1200" b="0" dirty="0"/>
                    </a:p>
                  </a:txBody>
                  <a:tcPr/>
                </a:tc>
                <a:tc>
                  <a:txBody>
                    <a:bodyPr/>
                    <a:lstStyle/>
                    <a:p>
                      <a:r>
                        <a:rPr lang="ru-RU" sz="1200" b="0" smtClean="0"/>
                        <a:t>0</a:t>
                      </a:r>
                      <a:endParaRPr lang="ru-RU" sz="1200" b="0" dirty="0"/>
                    </a:p>
                  </a:txBody>
                  <a:tcPr/>
                </a:tc>
                <a:tc>
                  <a:txBody>
                    <a:bodyPr/>
                    <a:lstStyle/>
                    <a:p>
                      <a:r>
                        <a:rPr lang="ru-RU" sz="1200" b="0" dirty="0" smtClean="0"/>
                        <a:t>0</a:t>
                      </a:r>
                      <a:endParaRPr lang="ru-RU" sz="1200" b="0" dirty="0"/>
                    </a:p>
                  </a:txBody>
                  <a:tcPr/>
                </a:tc>
              </a:tr>
              <a:tr h="216024">
                <a:tc>
                  <a:txBody>
                    <a:bodyPr/>
                    <a:lstStyle/>
                    <a:p>
                      <a:r>
                        <a:rPr lang="ru-RU" sz="1200" b="1" dirty="0" smtClean="0"/>
                        <a:t>МЕЖБЮДЖЕТНЫЕ</a:t>
                      </a:r>
                      <a:r>
                        <a:rPr lang="ru-RU" sz="1200" b="1" baseline="0" dirty="0" smtClean="0"/>
                        <a:t> ТРАНСФЕРТЫ </a:t>
                      </a:r>
                      <a:endParaRPr lang="ru-RU" sz="1200" b="1" dirty="0"/>
                    </a:p>
                  </a:txBody>
                  <a:tcPr/>
                </a:tc>
                <a:tc>
                  <a:txBody>
                    <a:bodyPr/>
                    <a:lstStyle/>
                    <a:p>
                      <a:r>
                        <a:rPr lang="ru-RU" sz="1200" b="1" dirty="0" smtClean="0"/>
                        <a:t>14</a:t>
                      </a:r>
                      <a:endParaRPr lang="ru-RU" sz="1200" b="1" dirty="0"/>
                    </a:p>
                  </a:txBody>
                  <a:tcPr/>
                </a:tc>
                <a:tc>
                  <a:txBody>
                    <a:bodyPr/>
                    <a:lstStyle/>
                    <a:p>
                      <a:r>
                        <a:rPr lang="ru-RU" sz="1200" b="1" dirty="0" smtClean="0"/>
                        <a:t>00</a:t>
                      </a:r>
                      <a:endParaRPr lang="ru-RU" sz="1200" b="1" dirty="0"/>
                    </a:p>
                  </a:txBody>
                  <a:tcPr/>
                </a:tc>
                <a:tc>
                  <a:txBody>
                    <a:bodyPr/>
                    <a:lstStyle/>
                    <a:p>
                      <a:r>
                        <a:rPr lang="ru-RU" sz="1200" b="1" dirty="0" smtClean="0"/>
                        <a:t>9 285</a:t>
                      </a:r>
                      <a:endParaRPr lang="ru-RU" sz="1200" b="1" dirty="0"/>
                    </a:p>
                  </a:txBody>
                  <a:tcPr/>
                </a:tc>
                <a:tc>
                  <a:txBody>
                    <a:bodyPr/>
                    <a:lstStyle/>
                    <a:p>
                      <a:r>
                        <a:rPr lang="ru-RU" sz="1200" b="1" dirty="0" smtClean="0"/>
                        <a:t>9 285</a:t>
                      </a:r>
                      <a:endParaRPr lang="ru-RU" sz="1200" b="1" dirty="0"/>
                    </a:p>
                  </a:txBody>
                  <a:tcPr/>
                </a:tc>
                <a:tc>
                  <a:txBody>
                    <a:bodyPr/>
                    <a:lstStyle/>
                    <a:p>
                      <a:r>
                        <a:rPr lang="ru-RU" sz="1200" b="1" dirty="0" smtClean="0"/>
                        <a:t>9 285</a:t>
                      </a:r>
                      <a:endParaRPr lang="ru-RU" sz="1200" b="1" dirty="0"/>
                    </a:p>
                  </a:txBody>
                  <a:tcPr/>
                </a:tc>
              </a:tr>
              <a:tr h="483856">
                <a:tc>
                  <a:txBody>
                    <a:bodyPr/>
                    <a:lstStyle/>
                    <a:p>
                      <a:r>
                        <a:rPr lang="ru-RU" sz="1200" dirty="0" smtClean="0"/>
                        <a:t>Дотация на выравнивание бюджетной обеспеченности субъектов РФ и муниципальных образований</a:t>
                      </a:r>
                      <a:endParaRPr lang="ru-RU" sz="1200" dirty="0"/>
                    </a:p>
                  </a:txBody>
                  <a:tcPr/>
                </a:tc>
                <a:tc>
                  <a:txBody>
                    <a:bodyPr/>
                    <a:lstStyle/>
                    <a:p>
                      <a:r>
                        <a:rPr lang="ru-RU" sz="1200" dirty="0" smtClean="0"/>
                        <a:t>14</a:t>
                      </a:r>
                      <a:endParaRPr lang="ru-RU" sz="1200" dirty="0"/>
                    </a:p>
                  </a:txBody>
                  <a:tcPr/>
                </a:tc>
                <a:tc>
                  <a:txBody>
                    <a:bodyPr/>
                    <a:lstStyle/>
                    <a:p>
                      <a:r>
                        <a:rPr lang="ru-RU" sz="1200" dirty="0" smtClean="0"/>
                        <a:t>01</a:t>
                      </a:r>
                      <a:endParaRPr lang="ru-RU" sz="1200" dirty="0"/>
                    </a:p>
                  </a:txBody>
                  <a:tcPr/>
                </a:tc>
                <a:tc>
                  <a:txBody>
                    <a:bodyPr/>
                    <a:lstStyle/>
                    <a:p>
                      <a:r>
                        <a:rPr lang="ru-RU" sz="1200" dirty="0" smtClean="0"/>
                        <a:t>3 500</a:t>
                      </a:r>
                      <a:endParaRPr lang="ru-RU" sz="1200" dirty="0"/>
                    </a:p>
                  </a:txBody>
                  <a:tcPr/>
                </a:tc>
                <a:tc>
                  <a:txBody>
                    <a:bodyPr/>
                    <a:lstStyle/>
                    <a:p>
                      <a:r>
                        <a:rPr lang="ru-RU" sz="1200" dirty="0" smtClean="0"/>
                        <a:t>3 500</a:t>
                      </a:r>
                      <a:endParaRPr lang="ru-RU" sz="1200" dirty="0"/>
                    </a:p>
                  </a:txBody>
                  <a:tcPr/>
                </a:tc>
                <a:tc>
                  <a:txBody>
                    <a:bodyPr/>
                    <a:lstStyle/>
                    <a:p>
                      <a:r>
                        <a:rPr lang="ru-RU" sz="1200" dirty="0" smtClean="0"/>
                        <a:t>3 500</a:t>
                      </a:r>
                      <a:endParaRPr lang="ru-RU" sz="1200" dirty="0"/>
                    </a:p>
                  </a:txBody>
                  <a:tcPr/>
                </a:tc>
              </a:tr>
              <a:tr h="348733">
                <a:tc>
                  <a:txBody>
                    <a:bodyPr/>
                    <a:lstStyle/>
                    <a:p>
                      <a:r>
                        <a:rPr lang="ru-RU" sz="1200" b="0" dirty="0" smtClean="0"/>
                        <a:t>Прочие межбюджетные трансферты</a:t>
                      </a:r>
                      <a:endParaRPr lang="ru-RU" sz="1200" b="0" dirty="0"/>
                    </a:p>
                  </a:txBody>
                  <a:tcPr/>
                </a:tc>
                <a:tc>
                  <a:txBody>
                    <a:bodyPr/>
                    <a:lstStyle/>
                    <a:p>
                      <a:r>
                        <a:rPr lang="ru-RU" sz="1200" b="0" dirty="0" smtClean="0"/>
                        <a:t>14</a:t>
                      </a:r>
                      <a:endParaRPr lang="ru-RU" sz="1200" b="0" dirty="0"/>
                    </a:p>
                  </a:txBody>
                  <a:tcPr/>
                </a:tc>
                <a:tc>
                  <a:txBody>
                    <a:bodyPr/>
                    <a:lstStyle/>
                    <a:p>
                      <a:r>
                        <a:rPr lang="ru-RU" sz="1200" b="0" dirty="0" smtClean="0"/>
                        <a:t>03</a:t>
                      </a:r>
                      <a:endParaRPr lang="ru-RU" sz="1200" b="0" dirty="0"/>
                    </a:p>
                  </a:txBody>
                  <a:tcPr/>
                </a:tc>
                <a:tc>
                  <a:txBody>
                    <a:bodyPr/>
                    <a:lstStyle/>
                    <a:p>
                      <a:r>
                        <a:rPr lang="ru-RU" sz="1200" b="0" dirty="0" smtClean="0"/>
                        <a:t>5 785</a:t>
                      </a:r>
                      <a:endParaRPr lang="ru-RU" sz="1200" b="0" dirty="0"/>
                    </a:p>
                  </a:txBody>
                  <a:tcPr/>
                </a:tc>
                <a:tc>
                  <a:txBody>
                    <a:bodyPr/>
                    <a:lstStyle/>
                    <a:p>
                      <a:r>
                        <a:rPr lang="ru-RU" sz="1200" b="0" dirty="0" smtClean="0"/>
                        <a:t>5 785</a:t>
                      </a:r>
                      <a:endParaRPr lang="ru-RU" sz="1200" b="0" dirty="0"/>
                    </a:p>
                  </a:txBody>
                  <a:tcPr/>
                </a:tc>
                <a:tc>
                  <a:txBody>
                    <a:bodyPr/>
                    <a:lstStyle/>
                    <a:p>
                      <a:r>
                        <a:rPr lang="ru-RU" sz="1200" b="0" dirty="0" smtClean="0"/>
                        <a:t>5 785</a:t>
                      </a:r>
                      <a:endParaRPr lang="ru-RU" sz="1200" b="0" dirty="0"/>
                    </a:p>
                  </a:txBody>
                  <a:tcPr/>
                </a:tc>
              </a:tr>
              <a:tr h="348733">
                <a:tc>
                  <a:txBody>
                    <a:bodyPr/>
                    <a:lstStyle/>
                    <a:p>
                      <a:r>
                        <a:rPr lang="ru-RU" sz="1200" b="1" dirty="0" smtClean="0"/>
                        <a:t>ВСЕГО РАСХОДОВ:</a:t>
                      </a:r>
                      <a:endParaRPr lang="ru-RU" sz="1200" b="1" dirty="0"/>
                    </a:p>
                  </a:txBody>
                  <a:tcPr/>
                </a:tc>
                <a:tc>
                  <a:txBody>
                    <a:bodyPr/>
                    <a:lstStyle/>
                    <a:p>
                      <a:endParaRPr lang="ru-RU" sz="1200" dirty="0"/>
                    </a:p>
                  </a:txBody>
                  <a:tcPr/>
                </a:tc>
                <a:tc>
                  <a:txBody>
                    <a:bodyPr/>
                    <a:lstStyle/>
                    <a:p>
                      <a:endParaRPr lang="ru-RU" sz="1200" dirty="0"/>
                    </a:p>
                  </a:txBody>
                  <a:tcPr/>
                </a:tc>
                <a:tc>
                  <a:txBody>
                    <a:bodyPr/>
                    <a:lstStyle/>
                    <a:p>
                      <a:r>
                        <a:rPr lang="ru-RU" sz="1200" b="1" dirty="0" smtClean="0"/>
                        <a:t>929 845</a:t>
                      </a:r>
                      <a:endParaRPr lang="ru-RU" sz="1200" b="1" dirty="0"/>
                    </a:p>
                  </a:txBody>
                  <a:tcPr/>
                </a:tc>
                <a:tc>
                  <a:txBody>
                    <a:bodyPr/>
                    <a:lstStyle/>
                    <a:p>
                      <a:r>
                        <a:rPr lang="ru-RU" sz="1200" b="1" dirty="0" smtClean="0"/>
                        <a:t>938 192</a:t>
                      </a:r>
                      <a:endParaRPr lang="ru-RU" sz="1200" b="1" dirty="0"/>
                    </a:p>
                  </a:txBody>
                  <a:tcPr/>
                </a:tc>
                <a:tc>
                  <a:txBody>
                    <a:bodyPr/>
                    <a:lstStyle/>
                    <a:p>
                      <a:r>
                        <a:rPr lang="ru-RU" sz="1200" b="1" dirty="0" smtClean="0"/>
                        <a:t>969 393</a:t>
                      </a:r>
                      <a:endParaRPr lang="ru-RU" sz="1200" b="1" dirty="0"/>
                    </a:p>
                  </a:txBody>
                  <a:tcPr/>
                </a:tc>
              </a:tr>
            </a:tbl>
          </a:graphicData>
        </a:graphic>
      </p:graphicFrame>
    </p:spTree>
    <p:extLst>
      <p:ext uri="{BB962C8B-B14F-4D97-AF65-F5344CB8AC3E}">
        <p14:creationId xmlns:p14="http://schemas.microsoft.com/office/powerpoint/2010/main" val="6369402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88640"/>
            <a:ext cx="7632848" cy="1143000"/>
          </a:xfrm>
        </p:spPr>
        <p:txBody>
          <a:bodyPr/>
          <a:lstStyle/>
          <a:p>
            <a:pPr marL="320040" indent="-320040" algn="ctr" fontAlgn="auto">
              <a:spcAft>
                <a:spcPts val="0"/>
              </a:spcAft>
              <a:buClr>
                <a:schemeClr val="accent6">
                  <a:lumMod val="75000"/>
                </a:schemeClr>
              </a:buClr>
              <a:defRPr/>
            </a:pPr>
            <a:r>
              <a:rPr lang="ru-RU" sz="2000" dirty="0" smtClean="0"/>
              <a:t>Соотношение программных и непрограммных расходов бюджета МО «</a:t>
            </a:r>
            <a:r>
              <a:rPr lang="ru-RU" sz="2000" dirty="0" err="1" smtClean="0"/>
              <a:t>Тахтамукайский</a:t>
            </a:r>
            <a:r>
              <a:rPr lang="ru-RU" sz="2000" dirty="0" smtClean="0"/>
              <a:t> район» на 2017 г. (</a:t>
            </a:r>
            <a:r>
              <a:rPr lang="ru-RU" sz="2000" dirty="0" err="1" smtClean="0"/>
              <a:t>тыс.руб</a:t>
            </a:r>
            <a:r>
              <a:rPr lang="ru-RU" sz="2000" dirty="0" smtClean="0"/>
              <a:t>.)</a:t>
            </a:r>
            <a:endParaRPr lang="ru-RU" sz="2000" dirty="0"/>
          </a:p>
        </p:txBody>
      </p:sp>
      <p:graphicFrame>
        <p:nvGraphicFramePr>
          <p:cNvPr id="3" name="Диаграмма 5"/>
          <p:cNvGraphicFramePr>
            <a:graphicFrameLocks/>
          </p:cNvGraphicFramePr>
          <p:nvPr>
            <p:extLst>
              <p:ext uri="{D42A27DB-BD31-4B8C-83A1-F6EECF244321}">
                <p14:modId xmlns:p14="http://schemas.microsoft.com/office/powerpoint/2010/main" val="514950708"/>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7992888" cy="441094"/>
          </a:xfrm>
        </p:spPr>
        <p:txBody>
          <a:bodyPr/>
          <a:lstStyle/>
          <a:p>
            <a:pPr algn="ctr"/>
            <a:r>
              <a:rPr lang="ru-RU" sz="1400" dirty="0" smtClean="0"/>
              <a:t>Перечень муниципальных </a:t>
            </a:r>
            <a:r>
              <a:rPr lang="ru-RU" sz="1400" dirty="0"/>
              <a:t>программ МО «</a:t>
            </a:r>
            <a:r>
              <a:rPr lang="ru-RU" sz="1400" dirty="0" err="1"/>
              <a:t>Тахтамукайский</a:t>
            </a:r>
            <a:r>
              <a:rPr lang="ru-RU" sz="1400" dirty="0"/>
              <a:t> район» на </a:t>
            </a:r>
            <a:r>
              <a:rPr lang="ru-RU" sz="1400" dirty="0" smtClean="0"/>
              <a:t>201</a:t>
            </a:r>
            <a:r>
              <a:rPr lang="en-US" sz="1400" dirty="0" smtClean="0"/>
              <a:t>7</a:t>
            </a:r>
            <a:r>
              <a:rPr lang="ru-RU" sz="1400" dirty="0" smtClean="0"/>
              <a:t> г.</a:t>
            </a:r>
            <a:endParaRPr lang="ru-RU" sz="1400" dirty="0"/>
          </a:p>
        </p:txBody>
      </p:sp>
      <p:graphicFrame>
        <p:nvGraphicFramePr>
          <p:cNvPr id="3" name="Таблица 2"/>
          <p:cNvGraphicFramePr>
            <a:graphicFrameLocks noGrp="1"/>
          </p:cNvGraphicFramePr>
          <p:nvPr>
            <p:extLst>
              <p:ext uri="{D42A27DB-BD31-4B8C-83A1-F6EECF244321}">
                <p14:modId xmlns:p14="http://schemas.microsoft.com/office/powerpoint/2010/main" val="3528746309"/>
              </p:ext>
            </p:extLst>
          </p:nvPr>
        </p:nvGraphicFramePr>
        <p:xfrm>
          <a:off x="395536" y="548680"/>
          <a:ext cx="8280920" cy="6221680"/>
        </p:xfrm>
        <a:graphic>
          <a:graphicData uri="http://schemas.openxmlformats.org/drawingml/2006/table">
            <a:tbl>
              <a:tblPr firstRow="1" bandRow="1">
                <a:tableStyleId>{5C22544A-7EE6-4342-B048-85BDC9FD1C3A}</a:tableStyleId>
              </a:tblPr>
              <a:tblGrid>
                <a:gridCol w="432048"/>
                <a:gridCol w="6870217"/>
                <a:gridCol w="978655"/>
              </a:tblGrid>
              <a:tr h="360040">
                <a:tc>
                  <a:txBody>
                    <a:bodyPr/>
                    <a:lstStyle/>
                    <a:p>
                      <a:r>
                        <a:rPr lang="ru-RU" sz="1600" dirty="0" smtClean="0"/>
                        <a:t>№</a:t>
                      </a:r>
                      <a:endParaRPr lang="ru-RU" sz="1600" dirty="0"/>
                    </a:p>
                  </a:txBody>
                  <a:tcPr/>
                </a:tc>
                <a:tc>
                  <a:txBody>
                    <a:bodyPr/>
                    <a:lstStyle/>
                    <a:p>
                      <a:r>
                        <a:rPr lang="ru-RU" sz="1600" dirty="0" smtClean="0"/>
                        <a:t>Наименование программы</a:t>
                      </a:r>
                      <a:endParaRPr lang="ru-RU" sz="1600" dirty="0"/>
                    </a:p>
                  </a:txBody>
                  <a:tcPr/>
                </a:tc>
                <a:tc>
                  <a:txBody>
                    <a:bodyPr/>
                    <a:lstStyle/>
                    <a:p>
                      <a:r>
                        <a:rPr lang="ru-RU" sz="1600" dirty="0" smtClean="0"/>
                        <a:t>Сумма</a:t>
                      </a:r>
                      <a:endParaRPr lang="ru-RU" sz="1600" dirty="0"/>
                    </a:p>
                  </a:txBody>
                  <a:tcPr/>
                </a:tc>
              </a:tr>
              <a:tr h="360040">
                <a:tc>
                  <a:txBody>
                    <a:bodyPr/>
                    <a:lstStyle/>
                    <a:p>
                      <a:endParaRPr lang="ru-RU" sz="1400" dirty="0"/>
                    </a:p>
                  </a:txBody>
                  <a:tcPr/>
                </a:tc>
                <a:tc>
                  <a:txBody>
                    <a:bodyPr/>
                    <a:lstStyle/>
                    <a:p>
                      <a:pPr algn="ctr"/>
                      <a:r>
                        <a:rPr lang="ru-RU" sz="1400" b="1" dirty="0" smtClean="0"/>
                        <a:t>Физическая культура и спорт</a:t>
                      </a:r>
                      <a:endParaRPr lang="ru-RU" sz="1400" b="1" dirty="0"/>
                    </a:p>
                  </a:txBody>
                  <a:tcPr/>
                </a:tc>
                <a:tc>
                  <a:txBody>
                    <a:bodyPr/>
                    <a:lstStyle/>
                    <a:p>
                      <a:r>
                        <a:rPr lang="ru-RU" sz="1400" b="1" dirty="0" smtClean="0"/>
                        <a:t>51579,0</a:t>
                      </a:r>
                      <a:endParaRPr lang="ru-RU" sz="1400" b="1" dirty="0"/>
                    </a:p>
                  </a:txBody>
                  <a:tcPr/>
                </a:tc>
              </a:tr>
              <a:tr h="360040">
                <a:tc>
                  <a:txBody>
                    <a:bodyPr/>
                    <a:lstStyle/>
                    <a:p>
                      <a:r>
                        <a:rPr lang="ru-RU" sz="1400" dirty="0" smtClean="0"/>
                        <a:t>1</a:t>
                      </a:r>
                      <a:endParaRPr lang="ru-RU" sz="1400" dirty="0"/>
                    </a:p>
                  </a:txBody>
                  <a:tcPr/>
                </a:tc>
                <a:tc>
                  <a:txBody>
                    <a:bodyPr/>
                    <a:lstStyle/>
                    <a:p>
                      <a:r>
                        <a:rPr lang="ru-RU" sz="1400" dirty="0" smtClean="0"/>
                        <a:t>МП «Развитие массовой физической культуры и спорта среди населения»</a:t>
                      </a:r>
                      <a:endParaRPr lang="ru-RU" sz="1400" dirty="0"/>
                    </a:p>
                  </a:txBody>
                  <a:tcPr/>
                </a:tc>
                <a:tc>
                  <a:txBody>
                    <a:bodyPr/>
                    <a:lstStyle/>
                    <a:p>
                      <a:r>
                        <a:rPr lang="ru-RU" sz="1400" dirty="0" smtClean="0"/>
                        <a:t>51579,0</a:t>
                      </a:r>
                      <a:endParaRPr lang="ru-RU" sz="1400" dirty="0"/>
                    </a:p>
                  </a:txBody>
                  <a:tcPr/>
                </a:tc>
              </a:tr>
              <a:tr h="288032">
                <a:tc>
                  <a:txBody>
                    <a:bodyPr/>
                    <a:lstStyle/>
                    <a:p>
                      <a:endParaRPr lang="ru-RU" sz="1400" dirty="0"/>
                    </a:p>
                  </a:txBody>
                  <a:tcPr/>
                </a:tc>
                <a:tc>
                  <a:txBody>
                    <a:bodyPr/>
                    <a:lstStyle/>
                    <a:p>
                      <a:pPr algn="ctr"/>
                      <a:r>
                        <a:rPr lang="ru-RU" sz="1400" b="1" dirty="0" smtClean="0"/>
                        <a:t>Культура</a:t>
                      </a:r>
                      <a:endParaRPr lang="ru-RU" sz="1400" b="1" dirty="0"/>
                    </a:p>
                  </a:txBody>
                  <a:tcPr/>
                </a:tc>
                <a:tc>
                  <a:txBody>
                    <a:bodyPr/>
                    <a:lstStyle/>
                    <a:p>
                      <a:r>
                        <a:rPr lang="ru-RU" sz="1400" b="1" dirty="0" smtClean="0"/>
                        <a:t>85212,0</a:t>
                      </a:r>
                      <a:endParaRPr lang="ru-RU" sz="1400" b="1" dirty="0"/>
                    </a:p>
                  </a:txBody>
                  <a:tcPr/>
                </a:tc>
              </a:tr>
              <a:tr h="343272">
                <a:tc>
                  <a:txBody>
                    <a:bodyPr/>
                    <a:lstStyle/>
                    <a:p>
                      <a:r>
                        <a:rPr lang="ru-RU" sz="1400" dirty="0" smtClean="0"/>
                        <a:t>2</a:t>
                      </a:r>
                      <a:endParaRPr lang="ru-RU" sz="1400" dirty="0"/>
                    </a:p>
                  </a:txBody>
                  <a:tcPr/>
                </a:tc>
                <a:tc>
                  <a:txBody>
                    <a:bodyPr/>
                    <a:lstStyle/>
                    <a:p>
                      <a:r>
                        <a:rPr lang="ru-RU" sz="1400" dirty="0" smtClean="0"/>
                        <a:t>МП</a:t>
                      </a:r>
                      <a:r>
                        <a:rPr lang="ru-RU" sz="1400" baseline="0" dirty="0" smtClean="0"/>
                        <a:t> «Обеспечение деятельности учреждений культуры»</a:t>
                      </a:r>
                      <a:endParaRPr lang="ru-RU" sz="1400" dirty="0"/>
                    </a:p>
                  </a:txBody>
                  <a:tcPr/>
                </a:tc>
                <a:tc>
                  <a:txBody>
                    <a:bodyPr/>
                    <a:lstStyle/>
                    <a:p>
                      <a:r>
                        <a:rPr lang="ru-RU" sz="1400" dirty="0" smtClean="0"/>
                        <a:t>85212,0</a:t>
                      </a:r>
                      <a:endParaRPr lang="ru-RU" sz="1400" dirty="0"/>
                    </a:p>
                  </a:txBody>
                  <a:tcPr/>
                </a:tc>
              </a:tr>
              <a:tr h="288032">
                <a:tc>
                  <a:txBody>
                    <a:bodyPr/>
                    <a:lstStyle/>
                    <a:p>
                      <a:endParaRPr lang="ru-RU" sz="1400" dirty="0"/>
                    </a:p>
                  </a:txBody>
                  <a:tcPr/>
                </a:tc>
                <a:tc>
                  <a:txBody>
                    <a:bodyPr/>
                    <a:lstStyle/>
                    <a:p>
                      <a:pPr algn="ctr"/>
                      <a:r>
                        <a:rPr lang="ru-RU" sz="1400" b="1" dirty="0" smtClean="0"/>
                        <a:t>Национальная экономика</a:t>
                      </a:r>
                      <a:endParaRPr lang="ru-RU" sz="1400" b="1" dirty="0"/>
                    </a:p>
                  </a:txBody>
                  <a:tcPr/>
                </a:tc>
                <a:tc>
                  <a:txBody>
                    <a:bodyPr/>
                    <a:lstStyle/>
                    <a:p>
                      <a:r>
                        <a:rPr lang="ru-RU" sz="1400" b="1" dirty="0" smtClean="0"/>
                        <a:t>5050,0</a:t>
                      </a:r>
                      <a:endParaRPr lang="ru-RU" sz="1400" b="1" dirty="0"/>
                    </a:p>
                  </a:txBody>
                  <a:tcPr/>
                </a:tc>
              </a:tr>
              <a:tr h="343272">
                <a:tc>
                  <a:txBody>
                    <a:bodyPr/>
                    <a:lstStyle/>
                    <a:p>
                      <a:r>
                        <a:rPr lang="ru-RU" sz="1400" dirty="0" smtClean="0"/>
                        <a:t>3</a:t>
                      </a:r>
                      <a:endParaRPr lang="ru-RU" sz="1400" dirty="0"/>
                    </a:p>
                  </a:txBody>
                  <a:tcPr/>
                </a:tc>
                <a:tc>
                  <a:txBody>
                    <a:bodyPr/>
                    <a:lstStyle/>
                    <a:p>
                      <a:r>
                        <a:rPr lang="ru-RU" sz="1400" dirty="0" smtClean="0"/>
                        <a:t>МП</a:t>
                      </a:r>
                      <a:r>
                        <a:rPr lang="ru-RU" sz="1400" baseline="0" dirty="0" smtClean="0"/>
                        <a:t> «Развитие малого и среднего предпринимательства»</a:t>
                      </a:r>
                      <a:endParaRPr lang="ru-RU" sz="1400" dirty="0"/>
                    </a:p>
                  </a:txBody>
                  <a:tcPr/>
                </a:tc>
                <a:tc>
                  <a:txBody>
                    <a:bodyPr/>
                    <a:lstStyle/>
                    <a:p>
                      <a:r>
                        <a:rPr lang="ru-RU" sz="1400" dirty="0" smtClean="0"/>
                        <a:t>1600,0</a:t>
                      </a:r>
                      <a:endParaRPr lang="ru-RU" sz="1400" dirty="0"/>
                    </a:p>
                  </a:txBody>
                  <a:tcPr/>
                </a:tc>
              </a:tr>
              <a:tr h="360040">
                <a:tc>
                  <a:txBody>
                    <a:bodyPr/>
                    <a:lstStyle/>
                    <a:p>
                      <a:r>
                        <a:rPr lang="ru-RU" sz="1400" dirty="0" smtClean="0"/>
                        <a:t>4</a:t>
                      </a:r>
                      <a:endParaRPr lang="ru-RU" sz="1400" dirty="0"/>
                    </a:p>
                  </a:txBody>
                  <a:tcPr/>
                </a:tc>
                <a:tc>
                  <a:txBody>
                    <a:bodyPr/>
                    <a:lstStyle/>
                    <a:p>
                      <a:pPr algn="l"/>
                      <a:r>
                        <a:rPr lang="ru-RU" sz="1400" dirty="0" smtClean="0"/>
                        <a:t>МП «Градостроительное развитие и формирование земельных участков»</a:t>
                      </a:r>
                    </a:p>
                  </a:txBody>
                  <a:tcPr/>
                </a:tc>
                <a:tc>
                  <a:txBody>
                    <a:bodyPr/>
                    <a:lstStyle/>
                    <a:p>
                      <a:r>
                        <a:rPr lang="ru-RU" sz="1400" dirty="0" smtClean="0"/>
                        <a:t>3450,0</a:t>
                      </a:r>
                      <a:endParaRPr lang="ru-RU" sz="1400" b="0" dirty="0"/>
                    </a:p>
                  </a:txBody>
                  <a:tcPr/>
                </a:tc>
              </a:tr>
              <a:tr h="432048">
                <a:tc>
                  <a:txBody>
                    <a:bodyPr/>
                    <a:lstStyle/>
                    <a:p>
                      <a:endParaRPr lang="ru-RU" sz="1400" dirty="0"/>
                    </a:p>
                  </a:txBody>
                  <a:tcPr/>
                </a:tc>
                <a:tc>
                  <a:txBody>
                    <a:bodyPr/>
                    <a:lstStyle/>
                    <a:p>
                      <a:pPr algn="ctr"/>
                      <a:r>
                        <a:rPr lang="ru-RU" sz="1400" b="1" dirty="0" smtClean="0"/>
                        <a:t>Общегосударственные расходы</a:t>
                      </a:r>
                    </a:p>
                    <a:p>
                      <a:pPr algn="ctr"/>
                      <a:endParaRPr lang="ru-RU" sz="1400" dirty="0" smtClean="0"/>
                    </a:p>
                  </a:txBody>
                  <a:tcPr/>
                </a:tc>
                <a:tc>
                  <a:txBody>
                    <a:bodyPr/>
                    <a:lstStyle/>
                    <a:p>
                      <a:r>
                        <a:rPr lang="ru-RU" sz="1400" b="1" dirty="0" smtClean="0"/>
                        <a:t>41361,0</a:t>
                      </a:r>
                      <a:endParaRPr lang="ru-RU" sz="1400" b="1" dirty="0"/>
                    </a:p>
                  </a:txBody>
                  <a:tcPr/>
                </a:tc>
              </a:tr>
              <a:tr h="345936">
                <a:tc>
                  <a:txBody>
                    <a:bodyPr/>
                    <a:lstStyle/>
                    <a:p>
                      <a:r>
                        <a:rPr lang="ru-RU" sz="1400" dirty="0" smtClean="0"/>
                        <a:t>5</a:t>
                      </a:r>
                      <a:endParaRPr lang="ru-RU" sz="1400" dirty="0"/>
                    </a:p>
                  </a:txBody>
                  <a:tcPr/>
                </a:tc>
                <a:tc>
                  <a:txBody>
                    <a:bodyPr/>
                    <a:lstStyle/>
                    <a:p>
                      <a:r>
                        <a:rPr lang="ru-RU" sz="1400" dirty="0" smtClean="0"/>
                        <a:t>МП</a:t>
                      </a:r>
                      <a:r>
                        <a:rPr lang="ru-RU" sz="1400" baseline="0" dirty="0" smtClean="0"/>
                        <a:t> «Профилактика правонарушений»</a:t>
                      </a:r>
                      <a:endParaRPr lang="ru-RU" sz="1400" dirty="0"/>
                    </a:p>
                  </a:txBody>
                  <a:tcPr/>
                </a:tc>
                <a:tc>
                  <a:txBody>
                    <a:bodyPr/>
                    <a:lstStyle/>
                    <a:p>
                      <a:r>
                        <a:rPr lang="ru-RU" sz="1400" dirty="0" smtClean="0"/>
                        <a:t>800,0</a:t>
                      </a:r>
                      <a:endParaRPr lang="ru-RU" sz="1400" dirty="0"/>
                    </a:p>
                  </a:txBody>
                  <a:tcPr/>
                </a:tc>
              </a:tr>
              <a:tr h="525780">
                <a:tc>
                  <a:txBody>
                    <a:bodyPr/>
                    <a:lstStyle/>
                    <a:p>
                      <a:r>
                        <a:rPr lang="ru-RU" sz="1400" dirty="0" smtClean="0"/>
                        <a:t>6</a:t>
                      </a:r>
                      <a:endParaRPr lang="ru-RU" sz="1400" dirty="0"/>
                    </a:p>
                  </a:txBody>
                  <a:tcPr/>
                </a:tc>
                <a:tc>
                  <a:txBody>
                    <a:bodyPr/>
                    <a:lstStyle/>
                    <a:p>
                      <a:r>
                        <a:rPr lang="ru-RU" sz="1400" dirty="0" smtClean="0"/>
                        <a:t>МП «Основные</a:t>
                      </a:r>
                      <a:r>
                        <a:rPr lang="ru-RU" sz="1400" baseline="0" dirty="0" smtClean="0"/>
                        <a:t> мероприятия по противодействию проявлений терроризма и экстремизма на территории МО «</a:t>
                      </a:r>
                      <a:r>
                        <a:rPr lang="ru-RU" sz="1400" baseline="0" dirty="0" err="1" smtClean="0"/>
                        <a:t>Тахтамукайский</a:t>
                      </a:r>
                      <a:r>
                        <a:rPr lang="ru-RU" sz="1400" baseline="0" dirty="0" smtClean="0"/>
                        <a:t> район»</a:t>
                      </a:r>
                      <a:endParaRPr lang="ru-RU" sz="1400" dirty="0"/>
                    </a:p>
                  </a:txBody>
                  <a:tcPr/>
                </a:tc>
                <a:tc>
                  <a:txBody>
                    <a:bodyPr/>
                    <a:lstStyle/>
                    <a:p>
                      <a:r>
                        <a:rPr lang="ru-RU" sz="1400" dirty="0" smtClean="0"/>
                        <a:t>5051,0</a:t>
                      </a:r>
                      <a:endParaRPr lang="ru-RU" sz="1400" dirty="0"/>
                    </a:p>
                  </a:txBody>
                  <a:tcPr/>
                </a:tc>
              </a:tr>
              <a:tr h="525780">
                <a:tc>
                  <a:txBody>
                    <a:bodyPr/>
                    <a:lstStyle/>
                    <a:p>
                      <a:r>
                        <a:rPr lang="ru-RU" sz="1400" dirty="0" smtClean="0"/>
                        <a:t>7</a:t>
                      </a:r>
                      <a:endParaRPr lang="ru-RU" sz="1400" dirty="0"/>
                    </a:p>
                  </a:txBody>
                  <a:tcPr/>
                </a:tc>
                <a:tc>
                  <a:txBody>
                    <a:bodyPr/>
                    <a:lstStyle/>
                    <a:p>
                      <a:r>
                        <a:rPr lang="ru-RU" sz="1400" dirty="0" smtClean="0"/>
                        <a:t>МП «Комплексные меры противодействия злоупотреблению наркотиками и их незаконному обороту на территории </a:t>
                      </a:r>
                      <a:r>
                        <a:rPr lang="ru-RU" sz="1400" dirty="0" err="1" smtClean="0"/>
                        <a:t>Тахтамукайского</a:t>
                      </a:r>
                      <a:r>
                        <a:rPr lang="ru-RU" sz="1400" dirty="0" smtClean="0"/>
                        <a:t> района»</a:t>
                      </a:r>
                      <a:endParaRPr lang="ru-RU" sz="1400" dirty="0"/>
                    </a:p>
                  </a:txBody>
                  <a:tcPr/>
                </a:tc>
                <a:tc>
                  <a:txBody>
                    <a:bodyPr/>
                    <a:lstStyle/>
                    <a:p>
                      <a:r>
                        <a:rPr lang="ru-RU" sz="1400" dirty="0" smtClean="0"/>
                        <a:t>150,0</a:t>
                      </a:r>
                      <a:endParaRPr lang="ru-RU" sz="1400" dirty="0"/>
                    </a:p>
                  </a:txBody>
                  <a:tcPr/>
                </a:tc>
              </a:tr>
              <a:tr h="316592">
                <a:tc>
                  <a:txBody>
                    <a:bodyPr/>
                    <a:lstStyle/>
                    <a:p>
                      <a:r>
                        <a:rPr lang="ru-RU" sz="1400" dirty="0" smtClean="0"/>
                        <a:t>8</a:t>
                      </a:r>
                      <a:endParaRPr lang="ru-RU" sz="1400" dirty="0"/>
                    </a:p>
                  </a:txBody>
                  <a:tcPr/>
                </a:tc>
                <a:tc>
                  <a:txBody>
                    <a:bodyPr/>
                    <a:lstStyle/>
                    <a:p>
                      <a:r>
                        <a:rPr lang="ru-RU" sz="1400" dirty="0" smtClean="0"/>
                        <a:t>МП</a:t>
                      </a:r>
                      <a:r>
                        <a:rPr lang="ru-RU" sz="1400" baseline="0" dirty="0" smtClean="0"/>
                        <a:t> «Обеспечение безопасности дорожного движения в МО «</a:t>
                      </a:r>
                      <a:r>
                        <a:rPr lang="ru-RU" sz="1400" baseline="0" dirty="0" err="1" smtClean="0"/>
                        <a:t>Тахтамукайский</a:t>
                      </a:r>
                      <a:r>
                        <a:rPr lang="ru-RU" sz="1400" baseline="0" dirty="0" smtClean="0"/>
                        <a:t> район»</a:t>
                      </a:r>
                      <a:endParaRPr lang="ru-RU" sz="1400" dirty="0"/>
                    </a:p>
                  </a:txBody>
                  <a:tcPr/>
                </a:tc>
                <a:tc>
                  <a:txBody>
                    <a:bodyPr/>
                    <a:lstStyle/>
                    <a:p>
                      <a:r>
                        <a:rPr lang="ru-RU" sz="1400" dirty="0" smtClean="0"/>
                        <a:t>430,0</a:t>
                      </a:r>
                      <a:endParaRPr lang="ru-RU" sz="1400" dirty="0"/>
                    </a:p>
                  </a:txBody>
                  <a:tcPr/>
                </a:tc>
              </a:tr>
              <a:tr h="525780">
                <a:tc>
                  <a:txBody>
                    <a:bodyPr/>
                    <a:lstStyle/>
                    <a:p>
                      <a:r>
                        <a:rPr lang="ru-RU" sz="1400" dirty="0" smtClean="0"/>
                        <a:t>9</a:t>
                      </a:r>
                      <a:endParaRPr lang="ru-RU" sz="1400" dirty="0"/>
                    </a:p>
                  </a:txBody>
                  <a:tcPr/>
                </a:tc>
                <a:tc>
                  <a:txBody>
                    <a:bodyPr/>
                    <a:lstStyle/>
                    <a:p>
                      <a:r>
                        <a:rPr lang="ru-RU" sz="1400" dirty="0" smtClean="0"/>
                        <a:t>МП «Санитарное и экологическое благополучие МО «</a:t>
                      </a:r>
                      <a:r>
                        <a:rPr lang="ru-RU" sz="1400" dirty="0" err="1" smtClean="0"/>
                        <a:t>Тахтамукайский</a:t>
                      </a:r>
                      <a:r>
                        <a:rPr lang="ru-RU" sz="1400" dirty="0" smtClean="0"/>
                        <a:t> район»</a:t>
                      </a:r>
                      <a:endParaRPr lang="ru-RU" sz="1400" dirty="0"/>
                    </a:p>
                  </a:txBody>
                  <a:tcPr/>
                </a:tc>
                <a:tc>
                  <a:txBody>
                    <a:bodyPr/>
                    <a:lstStyle/>
                    <a:p>
                      <a:r>
                        <a:rPr lang="ru-RU" sz="1400" dirty="0" smtClean="0"/>
                        <a:t>75,0</a:t>
                      </a:r>
                      <a:endParaRPr lang="ru-RU" sz="1400" dirty="0"/>
                    </a:p>
                  </a:txBody>
                  <a:tcPr/>
                </a:tc>
              </a:tr>
              <a:tr h="525780">
                <a:tc>
                  <a:txBody>
                    <a:bodyPr/>
                    <a:lstStyle/>
                    <a:p>
                      <a:r>
                        <a:rPr lang="ru-RU" sz="1400" dirty="0" smtClean="0"/>
                        <a:t>10</a:t>
                      </a:r>
                      <a:endParaRPr lang="ru-RU" sz="1400" dirty="0"/>
                    </a:p>
                  </a:txBody>
                  <a:tcPr/>
                </a:tc>
                <a:tc>
                  <a:txBody>
                    <a:bodyPr/>
                    <a:lstStyle/>
                    <a:p>
                      <a:r>
                        <a:rPr lang="ru-RU" sz="1400" dirty="0" smtClean="0"/>
                        <a:t>МП «Профилактика безнадзорности и правонарушений среди несовершеннолетних»</a:t>
                      </a:r>
                      <a:endParaRPr lang="ru-RU" sz="1400" dirty="0"/>
                    </a:p>
                  </a:txBody>
                  <a:tcPr/>
                </a:tc>
                <a:tc>
                  <a:txBody>
                    <a:bodyPr/>
                    <a:lstStyle/>
                    <a:p>
                      <a:r>
                        <a:rPr lang="ru-RU" sz="1400" dirty="0" smtClean="0"/>
                        <a:t>200,0</a:t>
                      </a:r>
                      <a:endParaRPr lang="ru-RU" sz="1400" dirty="0"/>
                    </a:p>
                  </a:txBody>
                  <a:tcPr/>
                </a:tc>
              </a:tr>
            </a:tbl>
          </a:graphicData>
        </a:graphic>
      </p:graphicFrame>
    </p:spTree>
    <p:extLst>
      <p:ext uri="{BB962C8B-B14F-4D97-AF65-F5344CB8AC3E}">
        <p14:creationId xmlns:p14="http://schemas.microsoft.com/office/powerpoint/2010/main" val="599642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normAutofit/>
          </a:bodyPr>
          <a:lstStyle/>
          <a:p>
            <a:pPr algn="ctr"/>
            <a:r>
              <a:rPr lang="ru-RU" sz="1600" b="1" dirty="0" smtClean="0"/>
              <a:t>КАКИЕ ЦЕЛИ ПРЕСЛЕДУЕТ БРОШЮРА «БЮДЖЕТ ДЛЯ ГРАЖДАН» И НА КАКИЕ ВОПРОСЫ ОТВЕЧАЕТ?</a:t>
            </a:r>
            <a:endParaRPr lang="ru-RU" sz="1600" b="1" dirty="0"/>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71500" y="980729"/>
            <a:ext cx="7528892" cy="5413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30210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973754426"/>
              </p:ext>
            </p:extLst>
          </p:nvPr>
        </p:nvGraphicFramePr>
        <p:xfrm>
          <a:off x="179512" y="188639"/>
          <a:ext cx="8712968" cy="5749678"/>
        </p:xfrm>
        <a:graphic>
          <a:graphicData uri="http://schemas.openxmlformats.org/drawingml/2006/table">
            <a:tbl>
              <a:tblPr>
                <a:tableStyleId>{5C22544A-7EE6-4342-B048-85BDC9FD1C3A}</a:tableStyleId>
              </a:tblPr>
              <a:tblGrid>
                <a:gridCol w="504056"/>
                <a:gridCol w="7200800"/>
                <a:gridCol w="1008112"/>
              </a:tblGrid>
              <a:tr h="2327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11</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МП «Энергосбережение и </a:t>
                      </a:r>
                      <a:r>
                        <a:rPr kumimoji="0" lang="ru-RU" sz="1400" u="none" strike="noStrike" cap="none" normalizeH="0" baseline="0" dirty="0" err="1" smtClean="0">
                          <a:ln>
                            <a:noFill/>
                          </a:ln>
                          <a:effectLst/>
                        </a:rPr>
                        <a:t>энергоэффективность</a:t>
                      </a:r>
                      <a:r>
                        <a:rPr kumimoji="0" lang="ru-RU" sz="1400" u="none" strike="noStrike" cap="none" normalizeH="0" baseline="0" dirty="0" smtClean="0">
                          <a:ln>
                            <a:noFill/>
                          </a:ln>
                          <a:effectLst/>
                        </a:rPr>
                        <a:t> на объектах социальной сферы»</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1000,0</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324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12</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МП «Гармонизация межнациональных отношений и развития национальных культур на территории МО «</a:t>
                      </a:r>
                      <a:r>
                        <a:rPr kumimoji="0" lang="ru-RU" sz="1400" u="none" strike="noStrike" cap="none" normalizeH="0" baseline="0" dirty="0" err="1" smtClean="0">
                          <a:ln>
                            <a:noFill/>
                          </a:ln>
                          <a:effectLst/>
                        </a:rPr>
                        <a:t>Тахтамукайский</a:t>
                      </a:r>
                      <a:r>
                        <a:rPr kumimoji="0" lang="ru-RU" sz="1400" u="none" strike="noStrike" cap="none" normalizeH="0" baseline="0" dirty="0" smtClean="0">
                          <a:ln>
                            <a:noFill/>
                          </a:ln>
                          <a:effectLst/>
                        </a:rPr>
                        <a:t> район»</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150,0</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324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13</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МП «Обеспечение социально-значимых объектов жизнеобеспечения резервными источниками энергосбережения»</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2500,0</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5513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14</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МП «Управление муниципальными финансами и муниципальным долгом»</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31605,0</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4118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cs typeface="Arial" charset="0"/>
                        </a:rPr>
                        <a:t>15</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mj-lt"/>
                          <a:cs typeface="Arial" charset="0"/>
                        </a:rPr>
                        <a:t>МП «Улучшение демографической ситуации в МО «</a:t>
                      </a:r>
                      <a:r>
                        <a:rPr kumimoji="0" lang="ru-RU" sz="1400" b="0" i="0" u="none" strike="noStrike" cap="none" normalizeH="0" baseline="0" dirty="0" err="1" smtClean="0">
                          <a:ln>
                            <a:noFill/>
                          </a:ln>
                          <a:solidFill>
                            <a:srgbClr val="000000"/>
                          </a:solidFill>
                          <a:effectLst/>
                          <a:latin typeface="+mj-lt"/>
                          <a:cs typeface="Arial" charset="0"/>
                        </a:rPr>
                        <a:t>Тахтамукайский</a:t>
                      </a:r>
                      <a:r>
                        <a:rPr kumimoji="0" lang="ru-RU" sz="1400" b="0" i="0" u="none" strike="noStrike" cap="none" normalizeH="0" baseline="0" dirty="0" smtClean="0">
                          <a:ln>
                            <a:noFill/>
                          </a:ln>
                          <a:solidFill>
                            <a:srgbClr val="000000"/>
                          </a:solidFill>
                          <a:effectLst/>
                          <a:latin typeface="+mj-lt"/>
                          <a:cs typeface="Arial" charset="0"/>
                        </a:rPr>
                        <a:t> район»</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mj-lt"/>
                          <a:cs typeface="Arial" charset="0"/>
                        </a:rPr>
                        <a:t>400,0</a:t>
                      </a:r>
                    </a:p>
                  </a:txBody>
                  <a:tcPr horzOverflow="overflow"/>
                </a:tc>
              </a:tr>
              <a:tr h="41182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dk1"/>
                          </a:solidFill>
                          <a:effectLst/>
                          <a:latin typeface="+mn-lt"/>
                          <a:cs typeface="+mn-cs"/>
                        </a:rPr>
                        <a:t>Социальная политика</a:t>
                      </a:r>
                      <a:endParaRPr kumimoji="0" lang="ru-RU" sz="14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dk1"/>
                          </a:solidFill>
                          <a:effectLst/>
                          <a:latin typeface="+mn-lt"/>
                          <a:cs typeface="+mn-cs"/>
                        </a:rPr>
                        <a:t>3900,0</a:t>
                      </a:r>
                      <a:endParaRPr kumimoji="0" lang="ru-RU" sz="1400" b="1" i="0" u="none" strike="noStrike" cap="none" normalizeH="0" baseline="0" dirty="0" smtClean="0">
                        <a:ln>
                          <a:noFill/>
                        </a:ln>
                        <a:solidFill>
                          <a:srgbClr val="000000"/>
                        </a:solidFill>
                        <a:effectLst/>
                        <a:latin typeface="Calibri" pitchFamily="34" charset="0"/>
                        <a:cs typeface="Arial" charset="0"/>
                      </a:endParaRPr>
                    </a:p>
                  </a:txBody>
                  <a:tcPr horzOverflow="overflow"/>
                </a:tc>
              </a:tr>
              <a:tr h="5040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16</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МП Устойчивое развитие сельских территорий в </a:t>
                      </a:r>
                      <a:r>
                        <a:rPr kumimoji="0" lang="ru-RU" sz="1400" u="none" strike="noStrike" cap="none" normalizeH="0" baseline="0" dirty="0" err="1" smtClean="0">
                          <a:ln>
                            <a:noFill/>
                          </a:ln>
                          <a:effectLst/>
                        </a:rPr>
                        <a:t>Тахтамукайском</a:t>
                      </a:r>
                      <a:r>
                        <a:rPr kumimoji="0" lang="ru-RU" sz="1400" u="none" strike="noStrike" cap="none" normalizeH="0" baseline="0" dirty="0" smtClean="0">
                          <a:ln>
                            <a:noFill/>
                          </a:ln>
                          <a:effectLst/>
                        </a:rPr>
                        <a:t> районе»</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300,0</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5513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17</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МП «Обеспечение жильем молодых семей на территории  сельских поселений»</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dk1"/>
                          </a:solidFill>
                          <a:effectLst/>
                          <a:latin typeface="+mn-lt"/>
                          <a:cs typeface="+mn-cs"/>
                        </a:rPr>
                        <a:t>3600,0</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55131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dk1"/>
                          </a:solidFill>
                          <a:effectLst/>
                          <a:latin typeface="+mn-lt"/>
                          <a:cs typeface="+mn-cs"/>
                        </a:rPr>
                        <a:t>Образование</a:t>
                      </a:r>
                      <a:endParaRPr kumimoji="0" lang="ru-RU" sz="14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effectLst/>
                        </a:rPr>
                        <a:t>570002,0</a:t>
                      </a:r>
                      <a:endParaRPr kumimoji="0" lang="ru-RU" sz="1400" b="1" i="0" u="none" strike="noStrike" cap="none" normalizeH="0" baseline="0" dirty="0" smtClean="0">
                        <a:ln>
                          <a:noFill/>
                        </a:ln>
                        <a:solidFill>
                          <a:srgbClr val="000000"/>
                        </a:solidFill>
                        <a:effectLst/>
                        <a:latin typeface="Calibri" pitchFamily="34" charset="0"/>
                        <a:cs typeface="Arial" charset="0"/>
                      </a:endParaRPr>
                    </a:p>
                  </a:txBody>
                  <a:tcPr horzOverflow="overflow"/>
                </a:tc>
              </a:tr>
              <a:tr h="5513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18</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mj-lt"/>
                          <a:cs typeface="Arial" charset="0"/>
                        </a:rPr>
                        <a:t>МП «Молодежная политика в МО «</a:t>
                      </a:r>
                      <a:r>
                        <a:rPr kumimoji="0" lang="ru-RU" sz="1400" b="0" i="0" u="none" strike="noStrike" cap="none" normalizeH="0" baseline="0" dirty="0" err="1" smtClean="0">
                          <a:ln>
                            <a:noFill/>
                          </a:ln>
                          <a:solidFill>
                            <a:srgbClr val="000000"/>
                          </a:solidFill>
                          <a:effectLst/>
                          <a:latin typeface="+mj-lt"/>
                          <a:cs typeface="Arial" charset="0"/>
                        </a:rPr>
                        <a:t>Тахтамукайский</a:t>
                      </a:r>
                      <a:r>
                        <a:rPr kumimoji="0" lang="ru-RU" sz="1400" b="0" i="0" u="none" strike="noStrike" cap="none" normalizeH="0" baseline="0" dirty="0" smtClean="0">
                          <a:ln>
                            <a:noFill/>
                          </a:ln>
                          <a:solidFill>
                            <a:srgbClr val="000000"/>
                          </a:solidFill>
                          <a:effectLst/>
                          <a:latin typeface="+mj-lt"/>
                          <a:cs typeface="Arial" charset="0"/>
                        </a:rPr>
                        <a:t> район»</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500,0</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5513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19</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mj-lt"/>
                          <a:cs typeface="Arial" charset="0"/>
                        </a:rPr>
                        <a:t>МП «Развитие образования»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569502,0</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324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rgbClr val="000000"/>
                        </a:solidFill>
                        <a:effectLst/>
                        <a:latin typeface="Calibri" pitchFamily="34" charset="0"/>
                        <a:cs typeface="Arial" charset="0"/>
                      </a:endParaRPr>
                    </a:p>
                  </a:txBody>
                  <a:tcPr horzOverflow="overflow"/>
                </a:tc>
              </a:tr>
            </a:tbl>
          </a:graphicData>
        </a:graphic>
      </p:graphicFrame>
    </p:spTree>
    <p:extLst>
      <p:ext uri="{BB962C8B-B14F-4D97-AF65-F5344CB8AC3E}">
        <p14:creationId xmlns:p14="http://schemas.microsoft.com/office/powerpoint/2010/main" val="2098386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70019618"/>
              </p:ext>
            </p:extLst>
          </p:nvPr>
        </p:nvGraphicFramePr>
        <p:xfrm>
          <a:off x="323528" y="188641"/>
          <a:ext cx="8291264" cy="3601321"/>
        </p:xfrm>
        <a:graphic>
          <a:graphicData uri="http://schemas.openxmlformats.org/drawingml/2006/table">
            <a:tbl>
              <a:tblPr>
                <a:tableStyleId>{5C22544A-7EE6-4342-B048-85BDC9FD1C3A}</a:tableStyleId>
              </a:tblPr>
              <a:tblGrid>
                <a:gridCol w="491257"/>
                <a:gridCol w="6853559"/>
                <a:gridCol w="946448"/>
              </a:tblGrid>
              <a:tr h="36003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effectLst/>
                        </a:rPr>
                        <a:t>Жилищно-коммунальное хозяйство</a:t>
                      </a:r>
                      <a:endParaRPr kumimoji="0" lang="ru-RU" sz="14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effectLst/>
                        </a:rPr>
                        <a:t>12881,0</a:t>
                      </a:r>
                      <a:endParaRPr kumimoji="0" lang="ru-RU" sz="1400" b="1" i="0" u="none" strike="noStrike" cap="none" normalizeH="0" baseline="0" dirty="0" smtClean="0">
                        <a:ln>
                          <a:noFill/>
                        </a:ln>
                        <a:solidFill>
                          <a:srgbClr val="000000"/>
                        </a:solidFill>
                        <a:effectLst/>
                        <a:latin typeface="Calibri" pitchFamily="34" charset="0"/>
                        <a:cs typeface="Arial" charset="0"/>
                      </a:endParaRPr>
                    </a:p>
                  </a:txBody>
                  <a:tcPr horzOverflow="overflow"/>
                </a:tc>
              </a:tr>
              <a:tr h="5760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dk1"/>
                          </a:solidFill>
                          <a:effectLst/>
                          <a:latin typeface="+mn-lt"/>
                          <a:cs typeface="+mn-cs"/>
                        </a:rPr>
                        <a:t>20</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МП «Переселение граждан из аварийного жилищного фонда» в МО «</a:t>
                      </a:r>
                      <a:r>
                        <a:rPr kumimoji="0" lang="ru-RU" sz="1400" u="none" strike="noStrike" cap="none" normalizeH="0" baseline="0" dirty="0" err="1" smtClean="0">
                          <a:ln>
                            <a:noFill/>
                          </a:ln>
                          <a:effectLst/>
                        </a:rPr>
                        <a:t>Тахтамукайкий</a:t>
                      </a:r>
                      <a:r>
                        <a:rPr kumimoji="0" lang="ru-RU" sz="1400" u="none" strike="noStrike" cap="none" normalizeH="0" baseline="0" dirty="0" smtClean="0">
                          <a:ln>
                            <a:noFill/>
                          </a:ln>
                          <a:effectLst/>
                        </a:rPr>
                        <a:t> район»</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dk1"/>
                          </a:solidFill>
                          <a:effectLst/>
                          <a:latin typeface="+mn-lt"/>
                          <a:cs typeface="+mn-cs"/>
                        </a:rPr>
                        <a:t>12881,0</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74574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effectLst/>
                        </a:rPr>
                        <a:t>Средства массовой информации</a:t>
                      </a:r>
                      <a:endParaRPr kumimoji="0" lang="ru-RU" sz="14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 </a:t>
                      </a:r>
                      <a:r>
                        <a:rPr kumimoji="0" lang="ru-RU" sz="1400" b="1" u="none" strike="noStrike" cap="none" normalizeH="0" baseline="0" dirty="0" smtClean="0">
                          <a:ln>
                            <a:noFill/>
                          </a:ln>
                          <a:effectLst/>
                        </a:rPr>
                        <a:t>12885,0</a:t>
                      </a:r>
                      <a:endParaRPr kumimoji="0" lang="ru-RU" sz="1400" b="1" i="0" u="none" strike="noStrike" cap="none" normalizeH="0" baseline="0" dirty="0" smtClean="0">
                        <a:ln>
                          <a:noFill/>
                        </a:ln>
                        <a:solidFill>
                          <a:srgbClr val="000000"/>
                        </a:solidFill>
                        <a:effectLst/>
                        <a:latin typeface="Calibri" pitchFamily="34" charset="0"/>
                        <a:cs typeface="Arial" charset="0"/>
                      </a:endParaRPr>
                    </a:p>
                  </a:txBody>
                  <a:tcPr horzOverflow="overflow"/>
                </a:tc>
              </a:tr>
              <a:tr h="7696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mj-lt"/>
                          <a:cs typeface="Arial" charset="0"/>
                        </a:rPr>
                        <a:t>21</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МП «Поддержка и развитие печатного средства массовой информации МО «</a:t>
                      </a:r>
                      <a:r>
                        <a:rPr kumimoji="0" lang="ru-RU" sz="1400" u="none" strike="noStrike" cap="none" normalizeH="0" baseline="0" dirty="0" err="1" smtClean="0">
                          <a:ln>
                            <a:noFill/>
                          </a:ln>
                          <a:effectLst/>
                        </a:rPr>
                        <a:t>Тахтамукайский</a:t>
                      </a:r>
                      <a:r>
                        <a:rPr kumimoji="0" lang="ru-RU" sz="1400" u="none" strike="noStrike" cap="none" normalizeH="0" baseline="0" dirty="0" smtClean="0">
                          <a:ln>
                            <a:noFill/>
                          </a:ln>
                          <a:effectLst/>
                        </a:rPr>
                        <a:t> район»</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3612,0</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574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mj-lt"/>
                          <a:cs typeface="Arial" charset="0"/>
                        </a:rPr>
                        <a:t>22</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mj-lt"/>
                          <a:cs typeface="Arial" charset="0"/>
                        </a:rPr>
                        <a:t>МП «Развитие телевидения на территории </a:t>
                      </a:r>
                      <a:r>
                        <a:rPr kumimoji="0" lang="ru-RU" sz="1400" b="0" i="0" u="none" strike="noStrike" cap="none" normalizeH="0" baseline="0" dirty="0" err="1" smtClean="0">
                          <a:ln>
                            <a:noFill/>
                          </a:ln>
                          <a:solidFill>
                            <a:srgbClr val="000000"/>
                          </a:solidFill>
                          <a:effectLst/>
                          <a:latin typeface="+mj-lt"/>
                          <a:cs typeface="Arial" charset="0"/>
                        </a:rPr>
                        <a:t>Тахтамукайского</a:t>
                      </a:r>
                      <a:r>
                        <a:rPr kumimoji="0" lang="ru-RU" sz="1400" b="0" i="0" u="none" strike="noStrike" cap="none" normalizeH="0" baseline="0" dirty="0" smtClean="0">
                          <a:ln>
                            <a:noFill/>
                          </a:ln>
                          <a:solidFill>
                            <a:srgbClr val="000000"/>
                          </a:solidFill>
                          <a:effectLst/>
                          <a:latin typeface="+mj-lt"/>
                          <a:cs typeface="Arial" charset="0"/>
                        </a:rPr>
                        <a:t> района»</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mj-lt"/>
                          <a:cs typeface="Arial" charset="0"/>
                        </a:rPr>
                        <a:t>9273,0</a:t>
                      </a:r>
                    </a:p>
                  </a:txBody>
                  <a:tcPr horzOverflow="overflow"/>
                </a:tc>
              </a:tr>
              <a:tr h="574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dk1"/>
                          </a:solidFill>
                          <a:effectLst/>
                          <a:latin typeface="+mn-lt"/>
                          <a:cs typeface="+mn-cs"/>
                        </a:rPr>
                        <a:t>ВСЕГО:</a:t>
                      </a:r>
                      <a:endParaRPr kumimoji="0" lang="ru-RU" sz="14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dk1"/>
                          </a:solidFill>
                          <a:effectLst/>
                          <a:latin typeface="+mn-lt"/>
                          <a:cs typeface="+mn-cs"/>
                        </a:rPr>
                        <a:t>783870,0</a:t>
                      </a:r>
                      <a:endParaRPr kumimoji="0" lang="ru-RU" sz="1400" b="1" i="0" u="none" strike="noStrike" cap="none" normalizeH="0" baseline="0" dirty="0" smtClean="0">
                        <a:ln>
                          <a:noFill/>
                        </a:ln>
                        <a:solidFill>
                          <a:srgbClr val="000000"/>
                        </a:solidFill>
                        <a:effectLst/>
                        <a:latin typeface="Calibri" pitchFamily="34" charset="0"/>
                        <a:cs typeface="Arial" charset="0"/>
                      </a:endParaRPr>
                    </a:p>
                  </a:txBody>
                  <a:tcPr horzOverflow="overflow"/>
                </a:tc>
              </a:tr>
            </a:tbl>
          </a:graphicData>
        </a:graphic>
      </p:graphicFrame>
    </p:spTree>
    <p:extLst>
      <p:ext uri="{BB962C8B-B14F-4D97-AF65-F5344CB8AC3E}">
        <p14:creationId xmlns:p14="http://schemas.microsoft.com/office/powerpoint/2010/main" val="580583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1"/>
            <a:ext cx="7992888" cy="432048"/>
          </a:xfrm>
        </p:spPr>
        <p:txBody>
          <a:bodyPr/>
          <a:lstStyle/>
          <a:p>
            <a:pPr marL="320040" indent="-320040" algn="l" fontAlgn="auto">
              <a:spcAft>
                <a:spcPts val="0"/>
              </a:spcAft>
              <a:buClr>
                <a:schemeClr val="accent6">
                  <a:lumMod val="75000"/>
                </a:schemeClr>
              </a:buClr>
              <a:defRPr/>
            </a:pPr>
            <a:r>
              <a:rPr lang="ru-RU" sz="1400" dirty="0" smtClean="0"/>
              <a:t>Перечень ведомственных целевых программ МО «</a:t>
            </a:r>
            <a:r>
              <a:rPr lang="ru-RU" sz="1400" dirty="0" err="1" smtClean="0"/>
              <a:t>Тахтамукайский</a:t>
            </a:r>
            <a:r>
              <a:rPr lang="ru-RU" sz="1400" dirty="0" smtClean="0"/>
              <a:t> район» на 2017 г.</a:t>
            </a:r>
            <a:endParaRPr lang="ru-RU" sz="1400" dirty="0"/>
          </a:p>
        </p:txBody>
      </p:sp>
      <p:graphicFrame>
        <p:nvGraphicFramePr>
          <p:cNvPr id="4" name="Таблица 3"/>
          <p:cNvGraphicFramePr>
            <a:graphicFrameLocks noGrp="1"/>
          </p:cNvGraphicFramePr>
          <p:nvPr>
            <p:extLst>
              <p:ext uri="{D42A27DB-BD31-4B8C-83A1-F6EECF244321}">
                <p14:modId xmlns:p14="http://schemas.microsoft.com/office/powerpoint/2010/main" val="1817800239"/>
              </p:ext>
            </p:extLst>
          </p:nvPr>
        </p:nvGraphicFramePr>
        <p:xfrm>
          <a:off x="395288" y="764705"/>
          <a:ext cx="8280920" cy="5427340"/>
        </p:xfrm>
        <a:graphic>
          <a:graphicData uri="http://schemas.openxmlformats.org/drawingml/2006/table">
            <a:tbl>
              <a:tblPr firstRow="1" bandRow="1">
                <a:tableStyleId>{5C22544A-7EE6-4342-B048-85BDC9FD1C3A}</a:tableStyleId>
              </a:tblPr>
              <a:tblGrid>
                <a:gridCol w="360288"/>
                <a:gridCol w="6941977"/>
                <a:gridCol w="978655"/>
              </a:tblGrid>
              <a:tr h="695320">
                <a:tc>
                  <a:txBody>
                    <a:bodyPr/>
                    <a:lstStyle/>
                    <a:p>
                      <a:r>
                        <a:rPr lang="ru-RU" sz="1600" dirty="0" smtClean="0"/>
                        <a:t>№</a:t>
                      </a:r>
                      <a:endParaRPr lang="ru-RU" sz="1600" dirty="0"/>
                    </a:p>
                  </a:txBody>
                  <a:tcPr/>
                </a:tc>
                <a:tc>
                  <a:txBody>
                    <a:bodyPr/>
                    <a:lstStyle/>
                    <a:p>
                      <a:r>
                        <a:rPr lang="ru-RU" sz="1600" dirty="0" smtClean="0"/>
                        <a:t>Наименование программы</a:t>
                      </a:r>
                      <a:endParaRPr lang="ru-RU" sz="1600" dirty="0"/>
                    </a:p>
                  </a:txBody>
                  <a:tcPr>
                    <a:solidFill>
                      <a:schemeClr val="tx2">
                        <a:lumMod val="60000"/>
                        <a:lumOff val="40000"/>
                      </a:schemeClr>
                    </a:solidFill>
                  </a:tcPr>
                </a:tc>
                <a:tc>
                  <a:txBody>
                    <a:bodyPr/>
                    <a:lstStyle/>
                    <a:p>
                      <a:r>
                        <a:rPr lang="ru-RU" sz="1600" dirty="0" smtClean="0"/>
                        <a:t>Сумма</a:t>
                      </a:r>
                      <a:endParaRPr lang="ru-RU" sz="1600" dirty="0"/>
                    </a:p>
                  </a:txBody>
                  <a:tcPr/>
                </a:tc>
              </a:tr>
              <a:tr h="525780">
                <a:tc>
                  <a:txBody>
                    <a:bodyPr/>
                    <a:lstStyle/>
                    <a:p>
                      <a:endParaRPr lang="ru-RU" sz="1400" dirty="0"/>
                    </a:p>
                  </a:txBody>
                  <a:tcPr/>
                </a:tc>
                <a:tc>
                  <a:txBody>
                    <a:bodyPr/>
                    <a:lstStyle/>
                    <a:p>
                      <a:pPr algn="ctr"/>
                      <a:r>
                        <a:rPr lang="ru-RU" sz="1400" b="1" dirty="0" smtClean="0"/>
                        <a:t>Физическая культура и спорт</a:t>
                      </a:r>
                      <a:endParaRPr lang="ru-RU" sz="1400" b="1" dirty="0"/>
                    </a:p>
                  </a:txBody>
                  <a:tcPr/>
                </a:tc>
                <a:tc>
                  <a:txBody>
                    <a:bodyPr/>
                    <a:lstStyle/>
                    <a:p>
                      <a:r>
                        <a:rPr lang="ru-RU" sz="1400" b="1" dirty="0" smtClean="0"/>
                        <a:t>2500,0</a:t>
                      </a:r>
                      <a:endParaRPr lang="ru-RU" sz="1400" b="1" dirty="0"/>
                    </a:p>
                  </a:txBody>
                  <a:tcPr/>
                </a:tc>
              </a:tr>
              <a:tr h="525780">
                <a:tc>
                  <a:txBody>
                    <a:bodyPr/>
                    <a:lstStyle/>
                    <a:p>
                      <a:r>
                        <a:rPr lang="ru-RU" sz="1400" dirty="0" smtClean="0"/>
                        <a:t>1</a:t>
                      </a:r>
                      <a:endParaRPr lang="ru-RU" sz="1400" dirty="0"/>
                    </a:p>
                  </a:txBody>
                  <a:tcPr/>
                </a:tc>
                <a:tc>
                  <a:txBody>
                    <a:bodyPr/>
                    <a:lstStyle/>
                    <a:p>
                      <a:r>
                        <a:rPr lang="ru-RU" sz="1400" dirty="0" smtClean="0"/>
                        <a:t>ВЦП «Развитие массовой физической культуры и спорта среди населения»</a:t>
                      </a:r>
                      <a:endParaRPr lang="ru-RU" sz="1400" dirty="0"/>
                    </a:p>
                  </a:txBody>
                  <a:tcPr/>
                </a:tc>
                <a:tc>
                  <a:txBody>
                    <a:bodyPr/>
                    <a:lstStyle/>
                    <a:p>
                      <a:r>
                        <a:rPr lang="ru-RU" sz="1400" dirty="0" smtClean="0"/>
                        <a:t>2500,0</a:t>
                      </a:r>
                      <a:endParaRPr lang="ru-RU" sz="1400" dirty="0"/>
                    </a:p>
                  </a:txBody>
                  <a:tcPr/>
                </a:tc>
              </a:tr>
              <a:tr h="525780">
                <a:tc>
                  <a:txBody>
                    <a:bodyPr/>
                    <a:lstStyle/>
                    <a:p>
                      <a:endParaRPr lang="ru-RU" sz="1400" dirty="0"/>
                    </a:p>
                  </a:txBody>
                  <a:tcPr/>
                </a:tc>
                <a:tc>
                  <a:txBody>
                    <a:bodyPr/>
                    <a:lstStyle/>
                    <a:p>
                      <a:pPr algn="ctr"/>
                      <a:r>
                        <a:rPr lang="ru-RU" sz="1400" b="1" dirty="0" smtClean="0"/>
                        <a:t>Культура</a:t>
                      </a:r>
                      <a:endParaRPr lang="ru-RU" sz="1400" b="1" dirty="0"/>
                    </a:p>
                  </a:txBody>
                  <a:tcPr/>
                </a:tc>
                <a:tc>
                  <a:txBody>
                    <a:bodyPr/>
                    <a:lstStyle/>
                    <a:p>
                      <a:r>
                        <a:rPr lang="ru-RU" sz="1400" b="1" dirty="0" smtClean="0"/>
                        <a:t>2500,0</a:t>
                      </a:r>
                      <a:endParaRPr lang="ru-RU" sz="1400" b="1" dirty="0"/>
                    </a:p>
                  </a:txBody>
                  <a:tcPr/>
                </a:tc>
              </a:tr>
              <a:tr h="525780">
                <a:tc>
                  <a:txBody>
                    <a:bodyPr/>
                    <a:lstStyle/>
                    <a:p>
                      <a:r>
                        <a:rPr lang="ru-RU" sz="1400" dirty="0" smtClean="0"/>
                        <a:t>2</a:t>
                      </a:r>
                      <a:endParaRPr lang="ru-RU" sz="1400" dirty="0"/>
                    </a:p>
                  </a:txBody>
                  <a:tcPr/>
                </a:tc>
                <a:tc>
                  <a:txBody>
                    <a:bodyPr/>
                    <a:lstStyle/>
                    <a:p>
                      <a:r>
                        <a:rPr lang="ru-RU" sz="1400" dirty="0" smtClean="0"/>
                        <a:t>ВЦП</a:t>
                      </a:r>
                      <a:r>
                        <a:rPr lang="ru-RU" sz="1400" baseline="0" dirty="0" smtClean="0"/>
                        <a:t> «Развитие культуры»</a:t>
                      </a:r>
                      <a:endParaRPr lang="ru-RU" sz="1400" dirty="0"/>
                    </a:p>
                  </a:txBody>
                  <a:tcPr/>
                </a:tc>
                <a:tc>
                  <a:txBody>
                    <a:bodyPr/>
                    <a:lstStyle/>
                    <a:p>
                      <a:r>
                        <a:rPr lang="ru-RU" sz="1400" dirty="0" smtClean="0"/>
                        <a:t>2500,0</a:t>
                      </a:r>
                      <a:endParaRPr lang="ru-RU" sz="1400" dirty="0"/>
                    </a:p>
                  </a:txBody>
                  <a:tcPr/>
                </a:tc>
              </a:tr>
              <a:tr h="525780">
                <a:tc>
                  <a:txBody>
                    <a:bodyPr/>
                    <a:lstStyle/>
                    <a:p>
                      <a:endParaRPr lang="ru-RU" sz="1400" dirty="0"/>
                    </a:p>
                  </a:txBody>
                  <a:tcPr/>
                </a:tc>
                <a:tc>
                  <a:txBody>
                    <a:bodyPr/>
                    <a:lstStyle/>
                    <a:p>
                      <a:pPr algn="ctr"/>
                      <a:r>
                        <a:rPr lang="ru-RU" sz="1400" b="1" dirty="0" smtClean="0"/>
                        <a:t>Национальная экономика</a:t>
                      </a:r>
                      <a:endParaRPr lang="ru-RU" sz="1400" b="1" dirty="0"/>
                    </a:p>
                  </a:txBody>
                  <a:tcPr/>
                </a:tc>
                <a:tc>
                  <a:txBody>
                    <a:bodyPr/>
                    <a:lstStyle/>
                    <a:p>
                      <a:r>
                        <a:rPr lang="ru-RU" sz="1400" b="1" dirty="0" smtClean="0"/>
                        <a:t>950,0</a:t>
                      </a:r>
                      <a:endParaRPr lang="ru-RU" sz="1400" b="1" dirty="0"/>
                    </a:p>
                  </a:txBody>
                  <a:tcPr/>
                </a:tc>
              </a:tr>
              <a:tr h="525780">
                <a:tc>
                  <a:txBody>
                    <a:bodyPr/>
                    <a:lstStyle/>
                    <a:p>
                      <a:r>
                        <a:rPr lang="ru-RU" sz="1400" dirty="0" smtClean="0"/>
                        <a:t>3</a:t>
                      </a:r>
                      <a:endParaRPr lang="ru-RU" sz="1400" dirty="0"/>
                    </a:p>
                  </a:txBody>
                  <a:tcPr/>
                </a:tc>
                <a:tc>
                  <a:txBody>
                    <a:bodyPr/>
                    <a:lstStyle/>
                    <a:p>
                      <a:r>
                        <a:rPr lang="ru-RU" sz="1400" dirty="0" smtClean="0"/>
                        <a:t>ВЦП</a:t>
                      </a:r>
                      <a:r>
                        <a:rPr lang="ru-RU" sz="1400" baseline="0" dirty="0" smtClean="0"/>
                        <a:t> «Регулирование земельно-имущественных отношений»</a:t>
                      </a:r>
                      <a:endParaRPr lang="ru-RU" sz="1400" dirty="0"/>
                    </a:p>
                  </a:txBody>
                  <a:tcPr/>
                </a:tc>
                <a:tc>
                  <a:txBody>
                    <a:bodyPr/>
                    <a:lstStyle/>
                    <a:p>
                      <a:r>
                        <a:rPr lang="ru-RU" sz="1400" dirty="0" smtClean="0"/>
                        <a:t>950,0</a:t>
                      </a:r>
                      <a:endParaRPr lang="ru-RU" sz="1400" dirty="0"/>
                    </a:p>
                  </a:txBody>
                  <a:tcPr/>
                </a:tc>
              </a:tr>
              <a:tr h="525780">
                <a:tc>
                  <a:txBody>
                    <a:bodyPr/>
                    <a:lstStyle/>
                    <a:p>
                      <a:endParaRPr lang="ru-RU" sz="1400" dirty="0"/>
                    </a:p>
                  </a:txBody>
                  <a:tcPr/>
                </a:tc>
                <a:tc>
                  <a:txBody>
                    <a:bodyPr/>
                    <a:lstStyle/>
                    <a:p>
                      <a:pPr algn="ctr"/>
                      <a:r>
                        <a:rPr lang="ru-RU" sz="1400" b="1" dirty="0" smtClean="0"/>
                        <a:t>Общегосударственные расходы</a:t>
                      </a:r>
                    </a:p>
                    <a:p>
                      <a:pPr algn="ctr"/>
                      <a:endParaRPr lang="ru-RU" sz="1400" dirty="0" smtClean="0"/>
                    </a:p>
                  </a:txBody>
                  <a:tcPr/>
                </a:tc>
                <a:tc>
                  <a:txBody>
                    <a:bodyPr/>
                    <a:lstStyle/>
                    <a:p>
                      <a:r>
                        <a:rPr lang="ru-RU" sz="1400" b="1" dirty="0" smtClean="0"/>
                        <a:t>2800,0</a:t>
                      </a:r>
                      <a:endParaRPr lang="ru-RU" sz="1400" b="1" dirty="0"/>
                    </a:p>
                  </a:txBody>
                  <a:tcPr/>
                </a:tc>
              </a:tr>
              <a:tr h="525780">
                <a:tc>
                  <a:txBody>
                    <a:bodyPr/>
                    <a:lstStyle/>
                    <a:p>
                      <a:r>
                        <a:rPr lang="ru-RU" sz="1400" dirty="0" smtClean="0"/>
                        <a:t>4</a:t>
                      </a:r>
                      <a:endParaRPr lang="ru-RU" sz="1400" dirty="0"/>
                    </a:p>
                  </a:txBody>
                  <a:tcPr/>
                </a:tc>
                <a:tc>
                  <a:txBody>
                    <a:bodyPr/>
                    <a:lstStyle/>
                    <a:p>
                      <a:r>
                        <a:rPr lang="ru-RU" sz="1400" dirty="0" smtClean="0"/>
                        <a:t>ВЦП «О противодействии коррупции»</a:t>
                      </a:r>
                      <a:endParaRPr lang="ru-RU" sz="1400" dirty="0"/>
                    </a:p>
                  </a:txBody>
                  <a:tcPr/>
                </a:tc>
                <a:tc>
                  <a:txBody>
                    <a:bodyPr/>
                    <a:lstStyle/>
                    <a:p>
                      <a:r>
                        <a:rPr lang="ru-RU" sz="1400" dirty="0" smtClean="0"/>
                        <a:t>2300,0</a:t>
                      </a:r>
                      <a:endParaRPr lang="ru-RU" sz="1400" dirty="0"/>
                    </a:p>
                  </a:txBody>
                  <a:tcPr/>
                </a:tc>
              </a:tr>
              <a:tr h="525780">
                <a:tc>
                  <a:txBody>
                    <a:bodyPr/>
                    <a:lstStyle/>
                    <a:p>
                      <a:r>
                        <a:rPr lang="ru-RU" sz="1400" dirty="0" smtClean="0"/>
                        <a:t>5</a:t>
                      </a:r>
                      <a:endParaRPr lang="ru-RU" sz="1400" dirty="0"/>
                    </a:p>
                  </a:txBody>
                  <a:tcPr/>
                </a:tc>
                <a:tc>
                  <a:txBody>
                    <a:bodyPr/>
                    <a:lstStyle/>
                    <a:p>
                      <a:r>
                        <a:rPr lang="ru-RU" sz="1400" dirty="0" smtClean="0"/>
                        <a:t>ВЦП «Организация</a:t>
                      </a:r>
                      <a:r>
                        <a:rPr lang="ru-RU" sz="1400" baseline="0" dirty="0" smtClean="0"/>
                        <a:t> временного трудоустройства несовершеннолетних </a:t>
                      </a:r>
                      <a:r>
                        <a:rPr lang="ru-RU" sz="1400" dirty="0" smtClean="0"/>
                        <a:t>» граждан от 14 до 18 лет в свободное от учебы время»</a:t>
                      </a:r>
                      <a:endParaRPr lang="ru-RU" sz="1400" dirty="0"/>
                    </a:p>
                  </a:txBody>
                  <a:tcPr/>
                </a:tc>
                <a:tc>
                  <a:txBody>
                    <a:bodyPr/>
                    <a:lstStyle/>
                    <a:p>
                      <a:r>
                        <a:rPr lang="ru-RU" sz="1400" dirty="0" smtClean="0"/>
                        <a:t>500,0</a:t>
                      </a:r>
                      <a:endParaRPr lang="ru-RU" sz="1400" dirty="0"/>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329138902"/>
              </p:ext>
            </p:extLst>
          </p:nvPr>
        </p:nvGraphicFramePr>
        <p:xfrm>
          <a:off x="457200" y="116636"/>
          <a:ext cx="8280920" cy="4232896"/>
        </p:xfrm>
        <a:graphic>
          <a:graphicData uri="http://schemas.openxmlformats.org/drawingml/2006/table">
            <a:tbl>
              <a:tblPr firstRow="1" bandRow="1">
                <a:tableStyleId>{5C22544A-7EE6-4342-B048-85BDC9FD1C3A}</a:tableStyleId>
              </a:tblPr>
              <a:tblGrid>
                <a:gridCol w="360288"/>
                <a:gridCol w="6941977"/>
                <a:gridCol w="978655"/>
              </a:tblGrid>
              <a:tr h="885386">
                <a:tc>
                  <a:txBody>
                    <a:bodyPr/>
                    <a:lstStyle/>
                    <a:p>
                      <a:r>
                        <a:rPr lang="ru-RU" sz="1600" dirty="0" smtClean="0"/>
                        <a:t>№</a:t>
                      </a:r>
                      <a:endParaRPr lang="ru-RU" sz="1600" dirty="0"/>
                    </a:p>
                  </a:txBody>
                  <a:tcPr/>
                </a:tc>
                <a:tc>
                  <a:txBody>
                    <a:bodyPr/>
                    <a:lstStyle/>
                    <a:p>
                      <a:r>
                        <a:rPr lang="ru-RU" sz="1600" dirty="0" smtClean="0"/>
                        <a:t>Наименование программы</a:t>
                      </a:r>
                      <a:endParaRPr lang="ru-RU" sz="1600" dirty="0"/>
                    </a:p>
                  </a:txBody>
                  <a:tcPr>
                    <a:solidFill>
                      <a:schemeClr val="tx2">
                        <a:lumMod val="60000"/>
                        <a:lumOff val="40000"/>
                      </a:schemeClr>
                    </a:solidFill>
                  </a:tcPr>
                </a:tc>
                <a:tc>
                  <a:txBody>
                    <a:bodyPr/>
                    <a:lstStyle/>
                    <a:p>
                      <a:r>
                        <a:rPr lang="ru-RU" sz="1600" dirty="0" smtClean="0"/>
                        <a:t>Сумма</a:t>
                      </a:r>
                      <a:endParaRPr lang="ru-RU" sz="1600" dirty="0"/>
                    </a:p>
                  </a:txBody>
                  <a:tcPr/>
                </a:tc>
              </a:tr>
              <a:tr h="669502">
                <a:tc>
                  <a:txBody>
                    <a:bodyPr/>
                    <a:lstStyle/>
                    <a:p>
                      <a:endParaRPr lang="ru-RU" sz="1400" dirty="0"/>
                    </a:p>
                  </a:txBody>
                  <a:tcPr/>
                </a:tc>
                <a:tc>
                  <a:txBody>
                    <a:bodyPr/>
                    <a:lstStyle/>
                    <a:p>
                      <a:pPr algn="ctr"/>
                      <a:r>
                        <a:rPr lang="ru-RU" sz="1400" b="1" dirty="0" smtClean="0"/>
                        <a:t>Образование</a:t>
                      </a:r>
                      <a:endParaRPr lang="ru-RU" sz="1400" b="1" dirty="0"/>
                    </a:p>
                  </a:txBody>
                  <a:tcPr/>
                </a:tc>
                <a:tc>
                  <a:txBody>
                    <a:bodyPr/>
                    <a:lstStyle/>
                    <a:p>
                      <a:r>
                        <a:rPr lang="ru-RU" sz="1400" b="1" dirty="0" smtClean="0"/>
                        <a:t>3345,0</a:t>
                      </a:r>
                      <a:endParaRPr lang="ru-RU" sz="1400" b="1" dirty="0"/>
                    </a:p>
                  </a:txBody>
                  <a:tcPr/>
                </a:tc>
              </a:tr>
              <a:tr h="669502">
                <a:tc>
                  <a:txBody>
                    <a:bodyPr/>
                    <a:lstStyle/>
                    <a:p>
                      <a:r>
                        <a:rPr lang="ru-RU" sz="1400" dirty="0" smtClean="0"/>
                        <a:t>6</a:t>
                      </a:r>
                      <a:endParaRPr lang="ru-RU" sz="1400" dirty="0"/>
                    </a:p>
                  </a:txBody>
                  <a:tcPr/>
                </a:tc>
                <a:tc>
                  <a:txBody>
                    <a:bodyPr/>
                    <a:lstStyle/>
                    <a:p>
                      <a:r>
                        <a:rPr lang="ru-RU" sz="1400" dirty="0" smtClean="0"/>
                        <a:t>ВЦП «Модернизация дошкольного образования </a:t>
                      </a:r>
                      <a:r>
                        <a:rPr lang="ru-RU" sz="1400" dirty="0" err="1" smtClean="0"/>
                        <a:t>Тахтамукайского</a:t>
                      </a:r>
                      <a:r>
                        <a:rPr lang="ru-RU" sz="1400" dirty="0" smtClean="0"/>
                        <a:t> района»</a:t>
                      </a:r>
                      <a:endParaRPr lang="ru-RU" sz="1400" dirty="0"/>
                    </a:p>
                  </a:txBody>
                  <a:tcPr/>
                </a:tc>
                <a:tc>
                  <a:txBody>
                    <a:bodyPr/>
                    <a:lstStyle/>
                    <a:p>
                      <a:r>
                        <a:rPr lang="ru-RU" sz="1400" dirty="0" smtClean="0"/>
                        <a:t>1145,0</a:t>
                      </a:r>
                      <a:endParaRPr lang="ru-RU" sz="1400" dirty="0"/>
                    </a:p>
                  </a:txBody>
                  <a:tcPr/>
                </a:tc>
              </a:tr>
              <a:tr h="669502">
                <a:tc>
                  <a:txBody>
                    <a:bodyPr/>
                    <a:lstStyle/>
                    <a:p>
                      <a:r>
                        <a:rPr lang="ru-RU" sz="1400" dirty="0" smtClean="0"/>
                        <a:t>7</a:t>
                      </a:r>
                      <a:endParaRPr lang="ru-RU" sz="1400" dirty="0"/>
                    </a:p>
                  </a:txBody>
                  <a:tcPr/>
                </a:tc>
                <a:tc>
                  <a:txBody>
                    <a:bodyPr/>
                    <a:lstStyle/>
                    <a:p>
                      <a:r>
                        <a:rPr lang="ru-RU" sz="1400" dirty="0" smtClean="0"/>
                        <a:t>ВЦП</a:t>
                      </a:r>
                      <a:r>
                        <a:rPr lang="ru-RU" sz="1400" baseline="0" dirty="0" smtClean="0"/>
                        <a:t> «Безопасность образовательного учреждения»</a:t>
                      </a:r>
                      <a:endParaRPr lang="ru-RU" sz="1400" dirty="0"/>
                    </a:p>
                  </a:txBody>
                  <a:tcPr/>
                </a:tc>
                <a:tc>
                  <a:txBody>
                    <a:bodyPr/>
                    <a:lstStyle/>
                    <a:p>
                      <a:r>
                        <a:rPr lang="ru-RU" sz="1400" dirty="0" smtClean="0"/>
                        <a:t>1200,0</a:t>
                      </a:r>
                      <a:endParaRPr lang="ru-RU" sz="1400" dirty="0"/>
                    </a:p>
                  </a:txBody>
                  <a:tcPr/>
                </a:tc>
              </a:tr>
              <a:tr h="669502">
                <a:tc>
                  <a:txBody>
                    <a:bodyPr/>
                    <a:lstStyle/>
                    <a:p>
                      <a:r>
                        <a:rPr lang="ru-RU" sz="1400" dirty="0" smtClean="0"/>
                        <a:t>8</a:t>
                      </a:r>
                      <a:endParaRPr lang="ru-RU" sz="1400" dirty="0"/>
                    </a:p>
                  </a:txBody>
                  <a:tcPr/>
                </a:tc>
                <a:tc>
                  <a:txBody>
                    <a:bodyPr/>
                    <a:lstStyle/>
                    <a:p>
                      <a:pPr algn="l"/>
                      <a:r>
                        <a:rPr lang="ru-RU" sz="1400" b="0" dirty="0" smtClean="0"/>
                        <a:t>ВЦП «Совершенствование</a:t>
                      </a:r>
                      <a:r>
                        <a:rPr lang="ru-RU" sz="1400" b="0" baseline="0" dirty="0" smtClean="0"/>
                        <a:t> материально-технической базы муниципальных образовательных учреждений»</a:t>
                      </a:r>
                      <a:endParaRPr lang="ru-RU" sz="1400" b="0" dirty="0"/>
                    </a:p>
                  </a:txBody>
                  <a:tcPr/>
                </a:tc>
                <a:tc>
                  <a:txBody>
                    <a:bodyPr/>
                    <a:lstStyle/>
                    <a:p>
                      <a:r>
                        <a:rPr lang="ru-RU" sz="1400" b="0" dirty="0" smtClean="0"/>
                        <a:t>1000,0</a:t>
                      </a:r>
                      <a:endParaRPr lang="ru-RU" sz="1400" b="0" dirty="0"/>
                    </a:p>
                  </a:txBody>
                  <a:tcPr/>
                </a:tc>
              </a:tr>
              <a:tr h="669502">
                <a:tc>
                  <a:txBody>
                    <a:bodyPr/>
                    <a:lstStyle/>
                    <a:p>
                      <a:endParaRPr lang="ru-RU" sz="1400" dirty="0"/>
                    </a:p>
                  </a:txBody>
                  <a:tcPr/>
                </a:tc>
                <a:tc>
                  <a:txBody>
                    <a:bodyPr/>
                    <a:lstStyle/>
                    <a:p>
                      <a:r>
                        <a:rPr lang="ru-RU" sz="1400" b="1" dirty="0" smtClean="0"/>
                        <a:t>ВСЕГО:</a:t>
                      </a:r>
                      <a:endParaRPr lang="ru-RU" sz="1400" b="1" dirty="0"/>
                    </a:p>
                  </a:txBody>
                  <a:tcPr/>
                </a:tc>
                <a:tc>
                  <a:txBody>
                    <a:bodyPr/>
                    <a:lstStyle/>
                    <a:p>
                      <a:r>
                        <a:rPr lang="ru-RU" sz="1400" b="1" dirty="0" smtClean="0"/>
                        <a:t>12095,0</a:t>
                      </a:r>
                      <a:endParaRPr lang="ru-RU" sz="1400" b="1" dirty="0"/>
                    </a:p>
                  </a:txBody>
                  <a:tcPr/>
                </a:tc>
              </a:tr>
            </a:tbl>
          </a:graphicData>
        </a:graphic>
      </p:graphicFrame>
    </p:spTree>
    <p:extLst>
      <p:ext uri="{BB962C8B-B14F-4D97-AF65-F5344CB8AC3E}">
        <p14:creationId xmlns:p14="http://schemas.microsoft.com/office/powerpoint/2010/main" val="7276362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62074"/>
          </a:xfrm>
        </p:spPr>
        <p:txBody>
          <a:bodyPr>
            <a:normAutofit fontScale="90000"/>
          </a:bodyPr>
          <a:lstStyle/>
          <a:p>
            <a:pPr algn="ctr"/>
            <a:r>
              <a:rPr lang="ru-RU" sz="1600" dirty="0" smtClean="0"/>
              <a:t>ОБЩЕСТВЕННО-ЗНАЧИМЫЕ ПРОЕКТЫ  -   ЖИЛИЩНО-КОММУНАЛЬНОЕ </a:t>
            </a:r>
            <a:r>
              <a:rPr lang="ru-RU" sz="1600" dirty="0" smtClean="0"/>
              <a:t>ХОЗЯЙСТВО</a:t>
            </a:r>
            <a:endParaRPr lang="ru-RU" sz="1600" dirty="0"/>
          </a:p>
        </p:txBody>
      </p:sp>
      <p:sp>
        <p:nvSpPr>
          <p:cNvPr id="3" name="Объект 2"/>
          <p:cNvSpPr>
            <a:spLocks noGrp="1"/>
          </p:cNvSpPr>
          <p:nvPr>
            <p:ph sz="quarter" idx="1"/>
          </p:nvPr>
        </p:nvSpPr>
        <p:spPr>
          <a:xfrm>
            <a:off x="457200" y="908720"/>
            <a:ext cx="7467600" cy="5565232"/>
          </a:xfrm>
        </p:spPr>
        <p:txBody>
          <a:bodyPr>
            <a:normAutofit/>
          </a:bodyPr>
          <a:lstStyle/>
          <a:p>
            <a:r>
              <a:rPr lang="ru-RU" sz="1400" dirty="0" smtClean="0"/>
              <a:t>В 2016 году на переселение граждан из аварийного и ветхого жилья в МО «</a:t>
            </a:r>
            <a:r>
              <a:rPr lang="ru-RU" sz="1400" dirty="0" err="1" smtClean="0"/>
              <a:t>Тахтамукайский</a:t>
            </a:r>
            <a:r>
              <a:rPr lang="ru-RU" sz="1400" dirty="0" smtClean="0"/>
              <a:t> район»  освоено 70 475,0 </a:t>
            </a:r>
            <a:r>
              <a:rPr lang="ru-RU" sz="1400" dirty="0" err="1" smtClean="0"/>
              <a:t>тыс.руб</a:t>
            </a:r>
            <a:r>
              <a:rPr lang="ru-RU" sz="1400" dirty="0" smtClean="0"/>
              <a:t>. В 2017 году на эти цели планируется освоить 52 119,0 </a:t>
            </a:r>
            <a:r>
              <a:rPr lang="ru-RU" sz="1400" dirty="0" err="1" smtClean="0"/>
              <a:t>тыс.руб</a:t>
            </a:r>
            <a:r>
              <a:rPr lang="ru-RU" sz="1400" dirty="0" smtClean="0"/>
              <a:t>. Срок сдачи объекта сентябрь 2017 г.</a:t>
            </a:r>
            <a:endParaRPr lang="ru-RU" sz="1400" dirty="0"/>
          </a:p>
        </p:txBody>
      </p:sp>
      <p:graphicFrame>
        <p:nvGraphicFramePr>
          <p:cNvPr id="5" name="Схема 4"/>
          <p:cNvGraphicFramePr/>
          <p:nvPr>
            <p:extLst>
              <p:ext uri="{D42A27DB-BD31-4B8C-83A1-F6EECF244321}">
                <p14:modId xmlns:p14="http://schemas.microsoft.com/office/powerpoint/2010/main" val="250867039"/>
              </p:ext>
            </p:extLst>
          </p:nvPr>
        </p:nvGraphicFramePr>
        <p:xfrm>
          <a:off x="395536" y="1988840"/>
          <a:ext cx="8208912"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26831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7467600" cy="634082"/>
          </a:xfrm>
        </p:spPr>
        <p:txBody>
          <a:bodyPr>
            <a:normAutofit fontScale="90000"/>
          </a:bodyPr>
          <a:lstStyle/>
          <a:p>
            <a:pPr algn="ctr"/>
            <a:r>
              <a:rPr lang="ru-RU" sz="1600" b="1" dirty="0" smtClean="0"/>
              <a:t>Информация о расходах бюджета с учетом интересов целевых групп пользователей информации, содержащейся в бюджете для граждан</a:t>
            </a:r>
            <a:endParaRPr lang="ru-RU" sz="1600" b="1" dirty="0"/>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5038725"/>
            <a:ext cx="328612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7504" y="908720"/>
            <a:ext cx="8640960" cy="830997"/>
          </a:xfrm>
          <a:prstGeom prst="rect">
            <a:avLst/>
          </a:prstGeom>
          <a:noFill/>
        </p:spPr>
        <p:txBody>
          <a:bodyPr wrap="square" rtlCol="0">
            <a:spAutoFit/>
          </a:bodyPr>
          <a:lstStyle/>
          <a:p>
            <a:pPr algn="just"/>
            <a:r>
              <a:rPr lang="ru-RU" sz="1600" dirty="0" smtClean="0">
                <a:latin typeface="+mj-lt"/>
              </a:rPr>
              <a:t>Расходы на социальную политику нацелены на формирование эффективной системы социальной поддержки граждан, проживающих в МО «</a:t>
            </a:r>
            <a:r>
              <a:rPr lang="ru-RU" sz="1600" dirty="0" err="1" smtClean="0">
                <a:latin typeface="+mj-lt"/>
              </a:rPr>
              <a:t>Тахтамукайский</a:t>
            </a:r>
            <a:r>
              <a:rPr lang="ru-RU" sz="1600" dirty="0" smtClean="0">
                <a:latin typeface="+mj-lt"/>
              </a:rPr>
              <a:t> район»</a:t>
            </a:r>
          </a:p>
          <a:p>
            <a:pPr algn="just"/>
            <a:r>
              <a:rPr lang="ru-RU" sz="1600" dirty="0" smtClean="0">
                <a:latin typeface="+mj-lt"/>
              </a:rPr>
              <a:t>Общий объем расходов на социальную политику в 2017 году составит 31 945,0 </a:t>
            </a:r>
            <a:r>
              <a:rPr lang="ru-RU" sz="1600" dirty="0" err="1" smtClean="0">
                <a:latin typeface="+mj-lt"/>
              </a:rPr>
              <a:t>т.р</a:t>
            </a:r>
            <a:r>
              <a:rPr lang="ru-RU" sz="1600" dirty="0" smtClean="0">
                <a:latin typeface="+mj-lt"/>
              </a:rPr>
              <a:t>.</a:t>
            </a:r>
            <a:endParaRPr lang="ru-RU" sz="1600" dirty="0">
              <a:latin typeface="+mj-lt"/>
            </a:endParaRPr>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87" y="3238229"/>
            <a:ext cx="2497137"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9552" y="2060848"/>
            <a:ext cx="2184672" cy="954107"/>
          </a:xfrm>
          <a:prstGeom prst="rect">
            <a:avLst/>
          </a:prstGeom>
          <a:noFill/>
        </p:spPr>
        <p:txBody>
          <a:bodyPr wrap="square" rtlCol="0">
            <a:spAutoFit/>
          </a:bodyPr>
          <a:lstStyle/>
          <a:p>
            <a:pPr algn="just"/>
            <a:r>
              <a:rPr lang="ru-RU" sz="1400" dirty="0" smtClean="0">
                <a:latin typeface="+mj-lt"/>
              </a:rPr>
              <a:t>Наибольший объем средств в данном разделе направлен на охрану семьи и детства </a:t>
            </a:r>
            <a:endParaRPr lang="ru-RU" sz="1400" dirty="0">
              <a:latin typeface="+mj-lt"/>
            </a:endParaRPr>
          </a:p>
        </p:txBody>
      </p:sp>
      <p:sp>
        <p:nvSpPr>
          <p:cNvPr id="8" name="TextBox 7"/>
          <p:cNvSpPr txBox="1"/>
          <p:nvPr/>
        </p:nvSpPr>
        <p:spPr>
          <a:xfrm>
            <a:off x="1081161" y="5877272"/>
            <a:ext cx="3286125" cy="738664"/>
          </a:xfrm>
          <a:prstGeom prst="rect">
            <a:avLst/>
          </a:prstGeom>
          <a:noFill/>
        </p:spPr>
        <p:txBody>
          <a:bodyPr wrap="square" rtlCol="0">
            <a:spAutoFit/>
          </a:bodyPr>
          <a:lstStyle/>
          <a:p>
            <a:r>
              <a:rPr lang="ru-RU" sz="1400" dirty="0" smtClean="0">
                <a:latin typeface="+mj-lt"/>
              </a:rPr>
              <a:t>Социальные расходы из бюджета на каждого жителя района в 2017 году составят примерно  405 руб.</a:t>
            </a:r>
            <a:endParaRPr lang="ru-RU" sz="1400" dirty="0">
              <a:latin typeface="+mj-lt"/>
            </a:endParaRPr>
          </a:p>
        </p:txBody>
      </p:sp>
      <p:graphicFrame>
        <p:nvGraphicFramePr>
          <p:cNvPr id="10" name="Диаграмма 9"/>
          <p:cNvGraphicFramePr/>
          <p:nvPr>
            <p:extLst>
              <p:ext uri="{D42A27DB-BD31-4B8C-83A1-F6EECF244321}">
                <p14:modId xmlns:p14="http://schemas.microsoft.com/office/powerpoint/2010/main" val="3444918710"/>
              </p:ext>
            </p:extLst>
          </p:nvPr>
        </p:nvGraphicFramePr>
        <p:xfrm>
          <a:off x="4724779" y="1739717"/>
          <a:ext cx="3768080" cy="340015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18058"/>
          </a:xfrm>
        </p:spPr>
        <p:txBody>
          <a:bodyPr>
            <a:normAutofit fontScale="90000"/>
          </a:bodyPr>
          <a:lstStyle/>
          <a:p>
            <a:pPr algn="ctr"/>
            <a:r>
              <a:rPr lang="ru-RU" sz="2800" b="1" dirty="0" smtClean="0"/>
              <a:t>Глоссарий</a:t>
            </a:r>
            <a:endParaRPr lang="ru-RU" sz="2800" b="1" dirty="0"/>
          </a:p>
        </p:txBody>
      </p:sp>
      <p:sp>
        <p:nvSpPr>
          <p:cNvPr id="3" name="Объект 2"/>
          <p:cNvSpPr>
            <a:spLocks noGrp="1"/>
          </p:cNvSpPr>
          <p:nvPr>
            <p:ph sz="quarter" idx="1"/>
          </p:nvPr>
        </p:nvSpPr>
        <p:spPr>
          <a:xfrm>
            <a:off x="457200" y="908720"/>
            <a:ext cx="8003232" cy="5565232"/>
          </a:xfrm>
        </p:spPr>
        <p:txBody>
          <a:bodyPr>
            <a:noAutofit/>
          </a:bodyPr>
          <a:lstStyle/>
          <a:p>
            <a:pPr marL="0" indent="0">
              <a:buNone/>
            </a:pPr>
            <a:r>
              <a:rPr lang="ru-RU" sz="1200" dirty="0"/>
              <a:t>АДМИНИСТРАТОР ДОХОДОВ БЮДЖЕТА</a:t>
            </a:r>
          </a:p>
          <a:p>
            <a:pPr marL="0" indent="0">
              <a:buNone/>
            </a:pPr>
            <a:endParaRPr lang="ru-RU" sz="1200" dirty="0"/>
          </a:p>
          <a:p>
            <a:pPr marL="0" indent="0">
              <a:buNone/>
            </a:pPr>
            <a:r>
              <a:rPr lang="ru-RU" sz="1200" dirty="0"/>
              <a:t>орган 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осуществляющий(ее):</a:t>
            </a:r>
          </a:p>
          <a:p>
            <a:pPr marL="0" indent="0">
              <a:buNone/>
            </a:pPr>
            <a:r>
              <a:rPr lang="ru-RU" sz="1200" dirty="0"/>
              <a:t>- контроль за правильностью исчисления;</a:t>
            </a:r>
          </a:p>
          <a:p>
            <a:pPr marL="0" indent="0">
              <a:buNone/>
            </a:pPr>
            <a:r>
              <a:rPr lang="ru-RU" sz="1200" dirty="0"/>
              <a:t>- полнотой и своевременностью уплаты;</a:t>
            </a:r>
          </a:p>
          <a:p>
            <a:pPr marL="0" indent="0">
              <a:buNone/>
            </a:pPr>
            <a:r>
              <a:rPr lang="ru-RU" sz="1200" dirty="0"/>
              <a:t>- начисление;</a:t>
            </a:r>
          </a:p>
          <a:p>
            <a:pPr marL="0" indent="0">
              <a:buNone/>
            </a:pPr>
            <a:r>
              <a:rPr lang="ru-RU" sz="1200" dirty="0"/>
              <a:t>- учет;</a:t>
            </a:r>
          </a:p>
          <a:p>
            <a:pPr marL="0" indent="0">
              <a:buNone/>
            </a:pPr>
            <a:r>
              <a:rPr lang="ru-RU" sz="1200" dirty="0"/>
              <a:t>- взыскание;</a:t>
            </a:r>
          </a:p>
          <a:p>
            <a:pPr marL="0" indent="0">
              <a:buNone/>
            </a:pPr>
            <a:r>
              <a:rPr lang="ru-RU" sz="1200" dirty="0"/>
              <a:t>- принятие решений о возврате (зачете) излишне уплаченных (взысканных) платежей, пеней и штрафов по ним, являющихся доходами бюджетов бюджетной системы Российской Федерации.</a:t>
            </a:r>
          </a:p>
          <a:p>
            <a:pPr marL="0" indent="0">
              <a:buNone/>
            </a:pPr>
            <a:r>
              <a:rPr lang="ru-RU" sz="1200" dirty="0"/>
              <a:t> </a:t>
            </a:r>
          </a:p>
          <a:p>
            <a:pPr marL="0" indent="0">
              <a:buNone/>
            </a:pPr>
            <a:r>
              <a:rPr lang="ru-RU" sz="1200" dirty="0"/>
              <a:t>АДМИНИСТРАТОР ИСТОЧНИКОВ ФИНАНСИРОВАНИЯ ДЕФИЦИТА БЮДЖЕТА</a:t>
            </a:r>
          </a:p>
          <a:p>
            <a:pPr marL="0" indent="0">
              <a:buNone/>
            </a:pPr>
            <a:endParaRPr lang="ru-RU" sz="1200" dirty="0"/>
          </a:p>
          <a:p>
            <a:pPr marL="0" indent="0">
              <a:buNone/>
            </a:pPr>
            <a:r>
              <a:rPr lang="ru-RU" sz="1200" dirty="0"/>
              <a:t>орган государственной власти (местного самоуправления), орган управления государственным внебюджетным фондом, иная организация, имеющий(</a:t>
            </a:r>
            <a:r>
              <a:rPr lang="ru-RU" sz="1200" dirty="0" err="1"/>
              <a:t>ая</a:t>
            </a:r>
            <a:r>
              <a:rPr lang="ru-RU" sz="1200" dirty="0"/>
              <a:t>) право осуществлять операции с источниками финансирования дефицита бюджета.</a:t>
            </a:r>
          </a:p>
          <a:p>
            <a:pPr marL="0" indent="0">
              <a:buNone/>
            </a:pPr>
            <a:endParaRPr lang="ru-RU" sz="1200" dirty="0"/>
          </a:p>
          <a:p>
            <a:pPr marL="0" indent="0">
              <a:buNone/>
            </a:pPr>
            <a:r>
              <a:rPr lang="ru-RU" sz="1200" dirty="0"/>
              <a:t>БЮДЖЕТ</a:t>
            </a:r>
          </a:p>
          <a:p>
            <a:pPr marL="0" indent="0">
              <a:buNone/>
            </a:pPr>
            <a:endParaRPr lang="ru-RU" sz="1200" dirty="0"/>
          </a:p>
          <a:p>
            <a:pPr marL="0" indent="0">
              <a:buNone/>
            </a:pPr>
            <a:r>
              <a:rPr lang="ru-RU" sz="1200" dirty="0"/>
              <a:t>1. фонд денежных средств, предназначенный для финансирования функций государства (федеральный и региональный уровень) и местного самоуправления (местный уровень).</a:t>
            </a:r>
          </a:p>
          <a:p>
            <a:pPr marL="0" indent="0">
              <a:buNone/>
            </a:pPr>
            <a:r>
              <a:rPr lang="ru-RU" sz="1200" dirty="0"/>
              <a:t>2. представляет собой главный финансовый документ страны (региона, муниципалитета, поселения), утверждаемый органом законодательной власти соответствующего уровня управления. </a:t>
            </a:r>
          </a:p>
          <a:p>
            <a:pPr marL="0" indent="0">
              <a:buNone/>
            </a:pPr>
            <a:endParaRPr lang="ru-RU" sz="1200" dirty="0"/>
          </a:p>
        </p:txBody>
      </p:sp>
    </p:spTree>
    <p:extLst>
      <p:ext uri="{BB962C8B-B14F-4D97-AF65-F5344CB8AC3E}">
        <p14:creationId xmlns:p14="http://schemas.microsoft.com/office/powerpoint/2010/main" val="37545657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476672"/>
          </a:xfrm>
        </p:spPr>
        <p:txBody>
          <a:bodyPr>
            <a:normAutofit fontScale="90000"/>
          </a:bodyPr>
          <a:lstStyle/>
          <a:p>
            <a:pPr algn="ctr"/>
            <a:r>
              <a:rPr lang="ru-RU" b="1" dirty="0" smtClean="0"/>
              <a:t>ГЛОССАРИЙ</a:t>
            </a:r>
            <a:endParaRPr lang="ru-RU" b="1" dirty="0"/>
          </a:p>
        </p:txBody>
      </p:sp>
      <p:sp>
        <p:nvSpPr>
          <p:cNvPr id="3" name="Объект 2"/>
          <p:cNvSpPr>
            <a:spLocks noGrp="1"/>
          </p:cNvSpPr>
          <p:nvPr>
            <p:ph sz="quarter" idx="1"/>
          </p:nvPr>
        </p:nvSpPr>
        <p:spPr>
          <a:xfrm>
            <a:off x="395536" y="692696"/>
            <a:ext cx="7920880" cy="5781256"/>
          </a:xfrm>
        </p:spPr>
        <p:txBody>
          <a:bodyPr>
            <a:normAutofit/>
          </a:bodyPr>
          <a:lstStyle/>
          <a:p>
            <a:pPr marL="0" indent="0">
              <a:buNone/>
            </a:pPr>
            <a:r>
              <a:rPr lang="ru-RU" sz="1200" dirty="0"/>
              <a:t>БЮДЖЕТ ГОСУДАРСТВЕННОГО ВНЕБЮДЖЕТНОГО ФОНДА</a:t>
            </a:r>
          </a:p>
          <a:p>
            <a:pPr marL="0" indent="0">
              <a:buNone/>
            </a:pPr>
            <a:endParaRPr lang="ru-RU" sz="1200" dirty="0"/>
          </a:p>
          <a:p>
            <a:pPr marL="0" indent="0">
              <a:buNone/>
            </a:pPr>
            <a:r>
              <a:rPr lang="ru-RU" sz="1200" dirty="0"/>
              <a:t>В состав бюджетов государственных внебюджетных фондов входят бюджеты государственных внебюджетных фондов Российской Федерации и бюджеты территориальных государственных внебюджетных фондов.</a:t>
            </a:r>
          </a:p>
          <a:p>
            <a:pPr marL="0" indent="0">
              <a:buNone/>
            </a:pPr>
            <a:r>
              <a:rPr lang="ru-RU" sz="1200" dirty="0"/>
              <a:t>Бюджетами государственных внебюджетных фондов Российской Федерации являются:</a:t>
            </a:r>
          </a:p>
          <a:p>
            <a:pPr marL="0" indent="0">
              <a:buNone/>
            </a:pPr>
            <a:r>
              <a:rPr lang="ru-RU" sz="1200" dirty="0"/>
              <a:t>- бюджет Пенсионного фонда Российской Федерации;</a:t>
            </a:r>
          </a:p>
          <a:p>
            <a:pPr marL="0" indent="0">
              <a:buNone/>
            </a:pPr>
            <a:r>
              <a:rPr lang="ru-RU" sz="1200" dirty="0"/>
              <a:t>- бюджет Фонда социального страхования Российской Федерации;</a:t>
            </a:r>
          </a:p>
          <a:p>
            <a:pPr marL="0" indent="0">
              <a:buNone/>
            </a:pPr>
            <a:r>
              <a:rPr lang="ru-RU" sz="1200" dirty="0"/>
              <a:t>- бюджет Федерального фонда обязательного медицинского страхования.</a:t>
            </a:r>
          </a:p>
          <a:p>
            <a:pPr marL="0" indent="0">
              <a:buNone/>
            </a:pPr>
            <a:r>
              <a:rPr lang="ru-RU" sz="1200" dirty="0"/>
              <a:t>Бюджетами территориальных государственных внебюджетных фондов являются бюджеты территориальных фондов обязательного медицинского страхования. </a:t>
            </a:r>
          </a:p>
          <a:p>
            <a:pPr marL="0" indent="0">
              <a:buNone/>
            </a:pPr>
            <a:endParaRPr lang="ru-RU" sz="1200" dirty="0"/>
          </a:p>
          <a:p>
            <a:pPr marL="0" indent="0">
              <a:buNone/>
            </a:pPr>
            <a:r>
              <a:rPr lang="ru-RU" sz="1200" dirty="0"/>
              <a:t>БЮДЖЕТ КОНСОЛИДИРОВАННЫЙ</a:t>
            </a:r>
          </a:p>
          <a:p>
            <a:pPr marL="0" indent="0">
              <a:buNone/>
            </a:pPr>
            <a:endParaRPr lang="ru-RU" sz="1200" dirty="0"/>
          </a:p>
          <a:p>
            <a:pPr marL="0" indent="0">
              <a:buNone/>
            </a:pPr>
            <a:r>
              <a:rPr lang="ru-RU" sz="1200" dirty="0"/>
              <a:t>свод бюджетов бюджетной системы Российской Федерации на соответствующей территории (за исключением бюджетов государственных внебюджетных фондов).</a:t>
            </a:r>
          </a:p>
          <a:p>
            <a:pPr marL="0" indent="0">
              <a:buNone/>
            </a:pPr>
            <a:r>
              <a:rPr lang="ru-RU" sz="1200" dirty="0"/>
              <a:t>Консолидированным может быть бюджет:</a:t>
            </a:r>
          </a:p>
          <a:p>
            <a:pPr marL="0" indent="0">
              <a:buNone/>
            </a:pPr>
            <a:r>
              <a:rPr lang="ru-RU" sz="1200" dirty="0"/>
              <a:t>- на местном уровне (свод бюджета муниципального образования и бюджетов входящих в него поселений);</a:t>
            </a:r>
          </a:p>
          <a:p>
            <a:pPr marL="0" indent="0">
              <a:buNone/>
            </a:pPr>
            <a:r>
              <a:rPr lang="ru-RU" sz="1200" dirty="0"/>
              <a:t>- региональном (свод бюджета субъекта Российской Федерации и бюджетов входящих в него муниципальных образований);</a:t>
            </a:r>
          </a:p>
          <a:p>
            <a:pPr marL="0" indent="0">
              <a:buNone/>
            </a:pPr>
            <a:r>
              <a:rPr lang="ru-RU" sz="1200" dirty="0"/>
              <a:t>- федеральном (свод всех бюджетов бюджетной системы Российской Федерации). </a:t>
            </a:r>
          </a:p>
          <a:p>
            <a:pPr marL="0" indent="0">
              <a:buNone/>
            </a:pPr>
            <a:endParaRPr lang="ru-RU" sz="1200" dirty="0"/>
          </a:p>
        </p:txBody>
      </p:sp>
    </p:spTree>
    <p:extLst>
      <p:ext uri="{BB962C8B-B14F-4D97-AF65-F5344CB8AC3E}">
        <p14:creationId xmlns:p14="http://schemas.microsoft.com/office/powerpoint/2010/main" val="35215627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b="1" dirty="0" smtClean="0"/>
              <a:t>ГЛОССАРИЙ</a:t>
            </a:r>
            <a:endParaRPr lang="ru-RU" sz="2800" b="1" dirty="0"/>
          </a:p>
        </p:txBody>
      </p:sp>
      <p:sp>
        <p:nvSpPr>
          <p:cNvPr id="3" name="Объект 2"/>
          <p:cNvSpPr>
            <a:spLocks noGrp="1"/>
          </p:cNvSpPr>
          <p:nvPr>
            <p:ph sz="quarter" idx="1"/>
          </p:nvPr>
        </p:nvSpPr>
        <p:spPr>
          <a:xfrm>
            <a:off x="457200" y="836712"/>
            <a:ext cx="8147248" cy="5637240"/>
          </a:xfrm>
        </p:spPr>
        <p:txBody>
          <a:bodyPr>
            <a:normAutofit fontScale="25000" lnSpcReduction="20000"/>
          </a:bodyPr>
          <a:lstStyle/>
          <a:p>
            <a:pPr marL="0" indent="0">
              <a:buNone/>
            </a:pPr>
            <a:r>
              <a:rPr lang="ru-RU" sz="4800" dirty="0"/>
              <a:t>БЮДЖЕТ МУНИЦИПАЛЬНОГО ОБРАЗОВАНИЯ</a:t>
            </a:r>
          </a:p>
          <a:p>
            <a:pPr marL="0" indent="0">
              <a:buNone/>
            </a:pPr>
            <a:endParaRPr lang="ru-RU" sz="4800" dirty="0"/>
          </a:p>
          <a:p>
            <a:pPr marL="0" indent="0">
              <a:buNone/>
            </a:pPr>
            <a:r>
              <a:rPr lang="ru-RU" sz="4800" dirty="0"/>
              <a:t>1. фонд денежных средств, предназначенный для финансирования функций, отнесенных к предметам ведения местного самоуправления.</a:t>
            </a:r>
          </a:p>
          <a:p>
            <a:pPr marL="0" indent="0">
              <a:buNone/>
            </a:pPr>
            <a:r>
              <a:rPr lang="ru-RU" sz="4800" dirty="0"/>
              <a:t>2. основной финансовый документ муниципального образования, поселения на текущий финансовый год, принимаемый высшим законодательным органом местного самоуправления. </a:t>
            </a:r>
          </a:p>
          <a:p>
            <a:pPr marL="0" indent="0">
              <a:buNone/>
            </a:pPr>
            <a:endParaRPr lang="ru-RU" sz="4800" dirty="0"/>
          </a:p>
          <a:p>
            <a:pPr marL="0" indent="0">
              <a:buNone/>
            </a:pPr>
            <a:r>
              <a:rPr lang="ru-RU" sz="4800" dirty="0"/>
              <a:t>БЮДЖЕТ СУБЪЕКТА РОССИЙСКОЙ ФЕДЕРАЦИИ</a:t>
            </a:r>
          </a:p>
          <a:p>
            <a:pPr marL="0" indent="0">
              <a:buNone/>
            </a:pPr>
            <a:endParaRPr lang="ru-RU" sz="4800" dirty="0"/>
          </a:p>
          <a:p>
            <a:pPr marL="0" indent="0">
              <a:buNone/>
            </a:pPr>
            <a:r>
              <a:rPr lang="ru-RU" sz="4800" dirty="0"/>
              <a:t>1. фонд денежных средств субъекта Российской Федерации. Бюджет субъекта Российской Федерации может быть:</a:t>
            </a:r>
          </a:p>
          <a:p>
            <a:pPr marL="0" indent="0">
              <a:buNone/>
            </a:pPr>
            <a:r>
              <a:rPr lang="ru-RU" sz="4800" dirty="0"/>
              <a:t>- собственно бюджет региона – фонд денежных средств, предназначенный для финансирования функций, отнесенных к предметам ведения субъекта РФ;</a:t>
            </a:r>
          </a:p>
          <a:p>
            <a:pPr marL="0" indent="0">
              <a:buNone/>
            </a:pPr>
            <a:r>
              <a:rPr lang="ru-RU" sz="4800" dirty="0"/>
              <a:t>- консолидированный – включает в себя бюджет региона и бюджеты муниципальных образований, входящих в состав данного региона.</a:t>
            </a:r>
          </a:p>
          <a:p>
            <a:pPr marL="0" indent="0">
              <a:buNone/>
            </a:pPr>
            <a:r>
              <a:rPr lang="ru-RU" sz="4800" dirty="0"/>
              <a:t>2. основной финансовый документ региона на текущий финансовый год, имеющий силу закона. </a:t>
            </a:r>
          </a:p>
          <a:p>
            <a:pPr marL="0" indent="0">
              <a:buNone/>
            </a:pPr>
            <a:endParaRPr lang="ru-RU" sz="4800" dirty="0"/>
          </a:p>
          <a:p>
            <a:pPr marL="0" indent="0">
              <a:buNone/>
            </a:pPr>
            <a:r>
              <a:rPr lang="ru-RU" sz="4800" dirty="0"/>
              <a:t>БЮДЖЕТ ФЕДЕРАЛЬНЫЙ</a:t>
            </a:r>
          </a:p>
          <a:p>
            <a:pPr marL="0" indent="0">
              <a:buNone/>
            </a:pPr>
            <a:endParaRPr lang="ru-RU" sz="4800" dirty="0"/>
          </a:p>
          <a:p>
            <a:pPr marL="0" indent="0">
              <a:buNone/>
            </a:pPr>
            <a:r>
              <a:rPr lang="ru-RU" sz="4800" dirty="0"/>
              <a:t>1. фонд денежных средств, предназначенный для финансирования функций, отнесенных к предметам ведения государства.</a:t>
            </a:r>
          </a:p>
          <a:p>
            <a:pPr marL="0" indent="0">
              <a:buNone/>
            </a:pPr>
            <a:r>
              <a:rPr lang="ru-RU" sz="4800" dirty="0"/>
              <a:t>2. основной финансовый документ страны на текущий финансовый год, имеющий силу закона. </a:t>
            </a:r>
          </a:p>
          <a:p>
            <a:pPr marL="0" indent="0">
              <a:buNone/>
            </a:pPr>
            <a:endParaRPr lang="ru-RU" sz="4800" dirty="0"/>
          </a:p>
          <a:p>
            <a:pPr marL="0" indent="0">
              <a:buNone/>
            </a:pPr>
            <a:r>
              <a:rPr lang="ru-RU" sz="4800" dirty="0"/>
              <a:t>БЮДЖЕТНАЯ КЛАССИФИКАЦИЯ</a:t>
            </a:r>
          </a:p>
          <a:p>
            <a:pPr marL="0" indent="0">
              <a:buNone/>
            </a:pPr>
            <a:endParaRPr lang="ru-RU" sz="4800" dirty="0"/>
          </a:p>
          <a:p>
            <a:pPr marL="0" indent="0">
              <a:buNone/>
            </a:pPr>
            <a:r>
              <a:rPr lang="ru-RU" sz="4800" dirty="0"/>
              <a:t>группировка доходов и расходов бюджетов всех уровней бюджетной системы Российской Федерации, а также источников финансирования дефицитов этих бюджетов, используемая для составления и исполнения бюджетов.</a:t>
            </a:r>
          </a:p>
          <a:p>
            <a:pPr marL="0" indent="0">
              <a:buNone/>
            </a:pPr>
            <a:endParaRPr lang="ru-RU" sz="4800" dirty="0"/>
          </a:p>
        </p:txBody>
      </p:sp>
    </p:spTree>
    <p:extLst>
      <p:ext uri="{BB962C8B-B14F-4D97-AF65-F5344CB8AC3E}">
        <p14:creationId xmlns:p14="http://schemas.microsoft.com/office/powerpoint/2010/main" val="9566319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b="1" dirty="0" smtClean="0"/>
              <a:t>ГЛОССАРИЙ</a:t>
            </a:r>
            <a:endParaRPr lang="ru-RU" sz="2800" b="1" dirty="0"/>
          </a:p>
        </p:txBody>
      </p:sp>
      <p:sp>
        <p:nvSpPr>
          <p:cNvPr id="3" name="Объект 2"/>
          <p:cNvSpPr>
            <a:spLocks noGrp="1"/>
          </p:cNvSpPr>
          <p:nvPr>
            <p:ph sz="quarter" idx="1"/>
          </p:nvPr>
        </p:nvSpPr>
        <p:spPr>
          <a:xfrm>
            <a:off x="457200" y="836712"/>
            <a:ext cx="8147248" cy="5637240"/>
          </a:xfrm>
        </p:spPr>
        <p:txBody>
          <a:bodyPr>
            <a:normAutofit fontScale="25000" lnSpcReduction="20000"/>
          </a:bodyPr>
          <a:lstStyle/>
          <a:p>
            <a:pPr marL="0" indent="0">
              <a:buNone/>
            </a:pPr>
            <a:r>
              <a:rPr lang="ru-RU" sz="4800" dirty="0"/>
              <a:t>БЮДЖЕТНАЯ РОСПИСЬ</a:t>
            </a:r>
          </a:p>
          <a:p>
            <a:pPr marL="0" indent="0">
              <a:buNone/>
            </a:pPr>
            <a:endParaRPr lang="ru-RU" sz="4800" dirty="0"/>
          </a:p>
          <a:p>
            <a:pPr marL="0" indent="0">
              <a:buNone/>
            </a:pPr>
            <a:r>
              <a:rPr lang="ru-RU" sz="4800" dirty="0"/>
              <a:t>документ, который составляется и ведется:</a:t>
            </a:r>
          </a:p>
          <a:p>
            <a:pPr marL="0" indent="0">
              <a:buNone/>
            </a:pPr>
            <a:r>
              <a:rPr lang="ru-RU" sz="4800" dirty="0"/>
              <a:t>- ГРБС – в целях исполнения бюджета в части расходов;</a:t>
            </a:r>
          </a:p>
          <a:p>
            <a:pPr marL="0" indent="0">
              <a:buNone/>
            </a:pPr>
            <a:r>
              <a:rPr lang="ru-RU" sz="4800" dirty="0"/>
              <a:t>- Главным администратором источников финансирования дефицита бюджета - в целях исполнения бюджета в части источников финансирования дефицита бюджета. </a:t>
            </a:r>
          </a:p>
          <a:p>
            <a:pPr marL="0" indent="0">
              <a:buNone/>
            </a:pPr>
            <a:endParaRPr lang="ru-RU" sz="4800" dirty="0"/>
          </a:p>
          <a:p>
            <a:pPr marL="0" indent="0">
              <a:buNone/>
            </a:pPr>
            <a:r>
              <a:rPr lang="ru-RU" sz="4800" dirty="0"/>
              <a:t>БЮДЖЕТНАЯ СИСТЕМА РОССИЙСКОЙ ФЕДЕРАЦИИ</a:t>
            </a:r>
          </a:p>
          <a:p>
            <a:pPr marL="0" indent="0">
              <a:buNone/>
            </a:pPr>
            <a:endParaRPr lang="ru-RU" sz="4800" dirty="0"/>
          </a:p>
          <a:p>
            <a:pPr marL="0" indent="0">
              <a:buNone/>
            </a:pPr>
            <a:r>
              <a:rPr lang="ru-RU" sz="4800" dirty="0"/>
              <a:t>совокупность всех бюджетов в Российской Федерации: федерального, региональных, местных, государственных внебюджетных фондов.</a:t>
            </a:r>
          </a:p>
          <a:p>
            <a:pPr marL="0" indent="0">
              <a:buNone/>
            </a:pPr>
            <a:endParaRPr lang="ru-RU" sz="4800" dirty="0"/>
          </a:p>
          <a:p>
            <a:pPr marL="0" indent="0">
              <a:buNone/>
            </a:pPr>
            <a:r>
              <a:rPr lang="ru-RU" sz="4800" dirty="0"/>
              <a:t>БЮДЖЕТНАЯ СМЕТА</a:t>
            </a:r>
          </a:p>
          <a:p>
            <a:pPr marL="0" indent="0">
              <a:buNone/>
            </a:pPr>
            <a:endParaRPr lang="ru-RU" sz="4800" dirty="0"/>
          </a:p>
          <a:p>
            <a:pPr marL="0" indent="0">
              <a:buNone/>
            </a:pPr>
            <a:r>
              <a:rPr lang="ru-RU" sz="4800" dirty="0"/>
              <a:t>документ, устанавливающий лимиты бюджетных обязательств казенного учреждения. Бюджетная смета представлена в разрезе кодов бюджетной классификации расходов. </a:t>
            </a:r>
          </a:p>
          <a:p>
            <a:pPr marL="0" indent="0">
              <a:buNone/>
            </a:pPr>
            <a:endParaRPr lang="ru-RU" sz="4800" dirty="0"/>
          </a:p>
          <a:p>
            <a:pPr marL="0" indent="0">
              <a:buNone/>
            </a:pPr>
            <a:r>
              <a:rPr lang="ru-RU" sz="4800" dirty="0"/>
              <a:t>БЮДЖЕТНОЕ ОБЯЗАТЕЛЬСТВО</a:t>
            </a:r>
          </a:p>
          <a:p>
            <a:pPr marL="0" indent="0">
              <a:buNone/>
            </a:pPr>
            <a:r>
              <a:rPr lang="ru-RU" sz="4800" dirty="0" smtClean="0"/>
              <a:t>расходные </a:t>
            </a:r>
            <a:r>
              <a:rPr lang="ru-RU" sz="4800" dirty="0"/>
              <a:t>обязательства, подлежащие исполнению в соответствующем финансовом году.</a:t>
            </a:r>
          </a:p>
          <a:p>
            <a:pPr marL="0" indent="0">
              <a:buNone/>
            </a:pPr>
            <a:endParaRPr lang="ru-RU" sz="4800" dirty="0"/>
          </a:p>
          <a:p>
            <a:pPr marL="0" indent="0">
              <a:buNone/>
            </a:pPr>
            <a:r>
              <a:rPr lang="ru-RU" sz="4800" dirty="0"/>
              <a:t>БЮДЖЕТНЫЕ АССИГНОВАНИЯ</a:t>
            </a:r>
          </a:p>
          <a:p>
            <a:pPr marL="0" indent="0">
              <a:buNone/>
            </a:pPr>
            <a:r>
              <a:rPr lang="ru-RU" sz="4800" dirty="0" smtClean="0"/>
              <a:t>предельные </a:t>
            </a:r>
            <a:r>
              <a:rPr lang="ru-RU" sz="4800" dirty="0"/>
              <a:t>объемы денежных средств, предусмотренные в соответствующем финансовом году для исполнения бюджетных обязательств.</a:t>
            </a:r>
          </a:p>
          <a:p>
            <a:pPr marL="0" indent="0">
              <a:buNone/>
            </a:pPr>
            <a:endParaRPr lang="ru-RU" sz="4800" dirty="0"/>
          </a:p>
          <a:p>
            <a:pPr marL="0" indent="0">
              <a:buNone/>
            </a:pPr>
            <a:r>
              <a:rPr lang="ru-RU" sz="4800" dirty="0"/>
              <a:t>БЮДЖЕТНЫЕ ИНВЕСТИЦИИ</a:t>
            </a:r>
          </a:p>
          <a:p>
            <a:pPr marL="0" indent="0">
              <a:buNone/>
            </a:pPr>
            <a:r>
              <a:rPr lang="ru-RU" sz="4800" dirty="0" smtClean="0"/>
              <a:t>средства </a:t>
            </a:r>
            <a:r>
              <a:rPr lang="ru-RU" sz="4800" dirty="0"/>
              <a:t>бюджета, направленные на приобретение, модернизацию государственного (муниципального) имущества.</a:t>
            </a:r>
          </a:p>
          <a:p>
            <a:pPr marL="0" indent="0">
              <a:buNone/>
            </a:pPr>
            <a:endParaRPr lang="ru-RU" dirty="0"/>
          </a:p>
        </p:txBody>
      </p:sp>
    </p:spTree>
    <p:extLst>
      <p:ext uri="{BB962C8B-B14F-4D97-AF65-F5344CB8AC3E}">
        <p14:creationId xmlns:p14="http://schemas.microsoft.com/office/powerpoint/2010/main" val="630773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38" y="341313"/>
            <a:ext cx="8645525" cy="618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08076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smtClean="0"/>
              <a:t>ГЛОССАРИЙ</a:t>
            </a:r>
            <a:endParaRPr lang="ru-RU" sz="2800" dirty="0"/>
          </a:p>
        </p:txBody>
      </p:sp>
      <p:sp>
        <p:nvSpPr>
          <p:cNvPr id="3" name="Объект 2"/>
          <p:cNvSpPr>
            <a:spLocks noGrp="1"/>
          </p:cNvSpPr>
          <p:nvPr>
            <p:ph sz="quarter" idx="1"/>
          </p:nvPr>
        </p:nvSpPr>
        <p:spPr>
          <a:xfrm>
            <a:off x="457200" y="908720"/>
            <a:ext cx="8291264" cy="5565232"/>
          </a:xfrm>
        </p:spPr>
        <p:txBody>
          <a:bodyPr>
            <a:normAutofit fontScale="25000" lnSpcReduction="20000"/>
          </a:bodyPr>
          <a:lstStyle/>
          <a:p>
            <a:pPr marL="0" indent="0">
              <a:buNone/>
            </a:pPr>
            <a:r>
              <a:rPr lang="ru-RU" sz="4800" dirty="0"/>
              <a:t>БЮДЖЕТНЫЙ ПРОЦЕСС</a:t>
            </a:r>
          </a:p>
          <a:p>
            <a:pPr marL="0" indent="0">
              <a:buNone/>
            </a:pPr>
            <a:r>
              <a:rPr lang="ru-RU" sz="4800" dirty="0" smtClean="0"/>
              <a:t>деятельность </a:t>
            </a:r>
            <a:r>
              <a:rPr lang="ru-RU" sz="4800" dirty="0"/>
              <a:t>по подготовке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pPr marL="0" indent="0">
              <a:buNone/>
            </a:pPr>
            <a:endParaRPr lang="ru-RU" sz="4800" dirty="0"/>
          </a:p>
          <a:p>
            <a:pPr marL="0" indent="0">
              <a:buNone/>
            </a:pPr>
            <a:r>
              <a:rPr lang="ru-RU" sz="4800" dirty="0"/>
              <a:t>ВЕДОМСТВЕННАЯ СТРУКТУРА РАСХОДОВ БЮДЖЕТА</a:t>
            </a:r>
          </a:p>
          <a:p>
            <a:pPr marL="0" indent="0">
              <a:buNone/>
            </a:pPr>
            <a:r>
              <a:rPr lang="ru-RU" sz="4800" dirty="0" smtClean="0"/>
              <a:t>распределение </a:t>
            </a:r>
            <a:r>
              <a:rPr lang="ru-RU" sz="4800" dirty="0"/>
              <a:t>бюджетных средств по главным распорядителям бюджетных средств, по разделам, подразделам, целевым статьям и видам расходов бюджетной классификации Российской Федерации.</a:t>
            </a:r>
          </a:p>
          <a:p>
            <a:pPr marL="0" indent="0">
              <a:buNone/>
            </a:pPr>
            <a:r>
              <a:rPr lang="ru-RU" sz="4800" dirty="0"/>
              <a:t> </a:t>
            </a:r>
          </a:p>
          <a:p>
            <a:pPr marL="0" indent="0">
              <a:buNone/>
            </a:pPr>
            <a:r>
              <a:rPr lang="ru-RU" sz="4800" dirty="0"/>
              <a:t>ВНЕШНИЙ ДОЛГ</a:t>
            </a:r>
          </a:p>
          <a:p>
            <a:pPr marL="0" indent="0">
              <a:buNone/>
            </a:pPr>
            <a:r>
              <a:rPr lang="ru-RU" sz="4800" dirty="0" smtClean="0"/>
              <a:t>долг</a:t>
            </a:r>
            <a:r>
              <a:rPr lang="ru-RU" sz="4800" dirty="0"/>
              <a:t>, выраженный в иностранной валюте. В объем внешнего долга не включается долг субъектов Российской Федерации и муниципальных образований перед Российской Федерацией, выраженный в иностранной валюте. </a:t>
            </a:r>
          </a:p>
          <a:p>
            <a:pPr marL="0" indent="0">
              <a:buNone/>
            </a:pPr>
            <a:endParaRPr lang="ru-RU" sz="4800" dirty="0"/>
          </a:p>
          <a:p>
            <a:pPr marL="0" indent="0">
              <a:buNone/>
            </a:pPr>
            <a:r>
              <a:rPr lang="ru-RU" sz="4800" dirty="0"/>
              <a:t>ВНУТРЕННИЙ ДОЛГ</a:t>
            </a:r>
          </a:p>
          <a:p>
            <a:pPr marL="0" indent="0">
              <a:buNone/>
            </a:pPr>
            <a:r>
              <a:rPr lang="ru-RU" sz="4800" dirty="0" smtClean="0"/>
              <a:t>долг</a:t>
            </a:r>
            <a:r>
              <a:rPr lang="ru-RU" sz="4800" dirty="0"/>
              <a:t>, выраженный в валюте РФ (рублях), а также долг субъектов Российской Федерации и муниципальных образований перед Российской Федерацией, выраженный в иностранной валюте.</a:t>
            </a:r>
          </a:p>
          <a:p>
            <a:pPr marL="0" indent="0">
              <a:buNone/>
            </a:pPr>
            <a:endParaRPr lang="ru-RU" sz="4800" dirty="0"/>
          </a:p>
          <a:p>
            <a:pPr marL="0" indent="0">
              <a:buNone/>
            </a:pPr>
            <a:r>
              <a:rPr lang="ru-RU" sz="4800" dirty="0"/>
              <a:t>ГЛАВНЫЙ АДМИНИСТРАТОР ДОХОДОВ БЮДЖЕТА</a:t>
            </a:r>
          </a:p>
          <a:p>
            <a:pPr marL="0" indent="0">
              <a:buNone/>
            </a:pPr>
            <a:r>
              <a:rPr lang="ru-RU" sz="4800" dirty="0" smtClean="0"/>
              <a:t>орган </a:t>
            </a:r>
            <a:r>
              <a:rPr lang="ru-RU" sz="4800" dirty="0"/>
              <a:t>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имеющий(ее) в своем ведении администраторов доходов бюджета.</a:t>
            </a:r>
          </a:p>
          <a:p>
            <a:pPr marL="0" indent="0">
              <a:buNone/>
            </a:pPr>
            <a:endParaRPr lang="ru-RU" sz="4800" dirty="0"/>
          </a:p>
          <a:p>
            <a:pPr marL="0" indent="0">
              <a:buNone/>
            </a:pPr>
            <a:r>
              <a:rPr lang="ru-RU" sz="4800" dirty="0"/>
              <a:t>ГЛАВНЫЙ АДМИНИСТРАТОР ИСТОЧНИКОВ ФИНАНСИРОВАНИЯ ДЕФИЦИТА БЮДЖЕТА</a:t>
            </a:r>
          </a:p>
          <a:p>
            <a:pPr marL="0" indent="0">
              <a:buNone/>
            </a:pPr>
            <a:r>
              <a:rPr lang="ru-RU" sz="4800" dirty="0" smtClean="0"/>
              <a:t>орган </a:t>
            </a:r>
            <a:r>
              <a:rPr lang="ru-RU" sz="4800" dirty="0"/>
              <a:t>государственной власти (местного самоуправления), орган управления государственным внебюджетным фондом, иная организация, имеющий(</a:t>
            </a:r>
            <a:r>
              <a:rPr lang="ru-RU" sz="4800" dirty="0" err="1"/>
              <a:t>ая</a:t>
            </a:r>
            <a:r>
              <a:rPr lang="ru-RU" sz="4800" dirty="0"/>
              <a:t>) в своем ведении администраторов источников финансирования дефицита бюджета.</a:t>
            </a:r>
          </a:p>
          <a:p>
            <a:endParaRPr lang="ru-RU" dirty="0"/>
          </a:p>
        </p:txBody>
      </p:sp>
    </p:spTree>
    <p:extLst>
      <p:ext uri="{BB962C8B-B14F-4D97-AF65-F5344CB8AC3E}">
        <p14:creationId xmlns:p14="http://schemas.microsoft.com/office/powerpoint/2010/main" val="10337383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62074"/>
          </a:xfrm>
        </p:spPr>
        <p:txBody>
          <a:bodyPr>
            <a:normAutofit/>
          </a:bodyPr>
          <a:lstStyle/>
          <a:p>
            <a:pPr algn="ctr"/>
            <a:r>
              <a:rPr lang="ru-RU" sz="2800" b="1" dirty="0" smtClean="0"/>
              <a:t>ГЛОССАРИЙ</a:t>
            </a:r>
            <a:endParaRPr lang="ru-RU" sz="2800" b="1" dirty="0"/>
          </a:p>
        </p:txBody>
      </p:sp>
      <p:sp>
        <p:nvSpPr>
          <p:cNvPr id="3" name="Объект 2"/>
          <p:cNvSpPr>
            <a:spLocks noGrp="1"/>
          </p:cNvSpPr>
          <p:nvPr>
            <p:ph sz="quarter" idx="1"/>
          </p:nvPr>
        </p:nvSpPr>
        <p:spPr>
          <a:xfrm>
            <a:off x="457200" y="836712"/>
            <a:ext cx="8291264" cy="5637240"/>
          </a:xfrm>
        </p:spPr>
        <p:txBody>
          <a:bodyPr>
            <a:noAutofit/>
          </a:bodyPr>
          <a:lstStyle/>
          <a:p>
            <a:pPr marL="0" indent="0">
              <a:buNone/>
            </a:pPr>
            <a:r>
              <a:rPr lang="ru-RU" sz="1200" dirty="0"/>
              <a:t>ГЛАВНЫЙ РАСПОРЯДИТЕЛЬ БЮДЖЕТНЫХ СРЕДСТВ (ГРБС)</a:t>
            </a:r>
          </a:p>
          <a:p>
            <a:pPr marL="0" indent="0">
              <a:buNone/>
            </a:pPr>
            <a:r>
              <a:rPr lang="ru-RU" sz="1200" dirty="0" smtClean="0"/>
              <a:t>орган </a:t>
            </a:r>
            <a:r>
              <a:rPr lang="ru-RU" sz="1200" dirty="0"/>
              <a:t>государственной власти (местного самоуправления), орган управления государственным внебюджетным фондом, или наиболее значимое учреждение науки, образования, культуры и здравоохранения, напрямую получающий(ее) средства из бюджета и наделенный правом распределять их между подведомственными распорядителями и получателями бюджетных средств.</a:t>
            </a:r>
          </a:p>
          <a:p>
            <a:pPr marL="0" indent="0">
              <a:buNone/>
            </a:pPr>
            <a:endParaRPr lang="ru-RU" sz="1200" dirty="0"/>
          </a:p>
          <a:p>
            <a:pPr marL="0" indent="0">
              <a:buNone/>
            </a:pPr>
            <a:r>
              <a:rPr lang="ru-RU" sz="1200" dirty="0"/>
              <a:t>ГОСУДАРСТВЕННАЯ (МУНИЦИПАЛЬНАЯ) ГАРАНТИЯ</a:t>
            </a:r>
          </a:p>
          <a:p>
            <a:pPr marL="0" indent="0">
              <a:buNone/>
            </a:pPr>
            <a:r>
              <a:rPr lang="ru-RU" sz="1200" dirty="0" smtClean="0"/>
              <a:t>вид </a:t>
            </a:r>
            <a:r>
              <a:rPr lang="ru-RU" sz="1200" dirty="0"/>
              <a:t>долгового обязательства государства (муниципального образования). Предполагает обязанность государства (муниципального образования) уплатить кредитору (бенефициару) определенную денежную сумму за должника (принципала) за счет средств соответствующего бюджета при наступлении гарантийного случая. </a:t>
            </a:r>
          </a:p>
          <a:p>
            <a:pPr marL="0" indent="0">
              <a:buNone/>
            </a:pPr>
            <a:endParaRPr lang="ru-RU" sz="1200" dirty="0"/>
          </a:p>
          <a:p>
            <a:pPr marL="0" indent="0">
              <a:buNone/>
            </a:pPr>
            <a:r>
              <a:rPr lang="ru-RU" sz="1200" dirty="0"/>
              <a:t>ГОСУДАРСТВЕННАЯ ПРОГРАММА</a:t>
            </a:r>
          </a:p>
          <a:p>
            <a:pPr marL="0" indent="0">
              <a:buNone/>
            </a:pPr>
            <a:r>
              <a:rPr lang="ru-RU" sz="1200" dirty="0" smtClean="0"/>
              <a:t>система </a:t>
            </a:r>
            <a:r>
              <a:rPr lang="ru-RU" sz="1200" dirty="0"/>
              <a:t>мероприятий и инструментов государственной политики, обеспечивающих в рамках реализации ключевых государственных функций достижение приоритетов и целей государственной политики в сфере социально-экономического развития и безопасности.</a:t>
            </a:r>
          </a:p>
          <a:p>
            <a:pPr marL="0" indent="0">
              <a:buNone/>
            </a:pPr>
            <a:endParaRPr lang="ru-RU" sz="1200" dirty="0"/>
          </a:p>
          <a:p>
            <a:pPr marL="0" indent="0">
              <a:buNone/>
            </a:pPr>
            <a:r>
              <a:rPr lang="ru-RU" sz="1200" dirty="0"/>
              <a:t>ГОСУДАРСТВЕННОЕ (МУНИЦИПАЛЬНОЕ) ЗАДАНИЕ</a:t>
            </a:r>
          </a:p>
          <a:p>
            <a:pPr marL="0" indent="0">
              <a:buNone/>
            </a:pPr>
            <a:r>
              <a:rPr lang="ru-RU" sz="1200" dirty="0" smtClean="0"/>
              <a:t>документ</a:t>
            </a:r>
            <a:r>
              <a:rPr lang="ru-RU" sz="1200" dirty="0"/>
              <a:t>, содержащий требования к составу, качеству, объему, условиям, порядку и результатам оказания государственных (муниципальных) услуг (выполнения работ).</a:t>
            </a:r>
          </a:p>
          <a:p>
            <a:pPr marL="0" indent="0">
              <a:buNone/>
            </a:pPr>
            <a:endParaRPr lang="ru-RU" sz="1200" dirty="0"/>
          </a:p>
          <a:p>
            <a:pPr marL="0" indent="0">
              <a:buNone/>
            </a:pPr>
            <a:r>
              <a:rPr lang="ru-RU" sz="1200" dirty="0"/>
              <a:t>ГОСУДАРСТВЕННЫЕ (МУНИЦИПАЛЬНЫЕ) УСЛУГИ (РАБОТЫ)</a:t>
            </a:r>
          </a:p>
          <a:p>
            <a:pPr marL="0" indent="0">
              <a:buNone/>
            </a:pPr>
            <a:r>
              <a:rPr lang="ru-RU" sz="1200" dirty="0" smtClean="0"/>
              <a:t>услуги </a:t>
            </a:r>
            <a:r>
              <a:rPr lang="ru-RU" sz="1200" dirty="0"/>
              <a:t>(работы), оказываемые (выполняемые) органами государственной власти (органами местного самоуправления), государственными (муниципальными) учреждениями.</a:t>
            </a:r>
          </a:p>
          <a:p>
            <a:pPr marL="0" indent="0">
              <a:buNone/>
            </a:pPr>
            <a:endParaRPr lang="ru-RU" sz="1200" dirty="0"/>
          </a:p>
        </p:txBody>
      </p:sp>
    </p:spTree>
    <p:extLst>
      <p:ext uri="{BB962C8B-B14F-4D97-AF65-F5344CB8AC3E}">
        <p14:creationId xmlns:p14="http://schemas.microsoft.com/office/powerpoint/2010/main" val="18158735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smtClean="0"/>
              <a:t>ГЛОССАРИЙ</a:t>
            </a:r>
            <a:endParaRPr lang="ru-RU" sz="2800" dirty="0"/>
          </a:p>
        </p:txBody>
      </p:sp>
      <p:sp>
        <p:nvSpPr>
          <p:cNvPr id="3" name="Объект 2"/>
          <p:cNvSpPr>
            <a:spLocks noGrp="1"/>
          </p:cNvSpPr>
          <p:nvPr>
            <p:ph sz="quarter" idx="1"/>
          </p:nvPr>
        </p:nvSpPr>
        <p:spPr>
          <a:xfrm>
            <a:off x="457200" y="764704"/>
            <a:ext cx="8219256" cy="5709248"/>
          </a:xfrm>
        </p:spPr>
        <p:txBody>
          <a:bodyPr>
            <a:noAutofit/>
          </a:bodyPr>
          <a:lstStyle/>
          <a:p>
            <a:pPr marL="0" indent="0">
              <a:buNone/>
            </a:pPr>
            <a:r>
              <a:rPr lang="ru-RU" sz="1200" dirty="0"/>
              <a:t>ГОСУДАРСТВЕННЫЙ ( МУНИЦИПАЛЬНЫЙ) ДОЛГ</a:t>
            </a:r>
          </a:p>
          <a:p>
            <a:pPr marL="0" indent="0">
              <a:buNone/>
            </a:pPr>
            <a:r>
              <a:rPr lang="ru-RU" sz="1200" dirty="0" smtClean="0"/>
              <a:t>обязательства </a:t>
            </a:r>
            <a:r>
              <a:rPr lang="ru-RU" sz="1200" dirty="0"/>
              <a:t>публично-правового образования по полученным кредитам, выпущенным ценным бумагам, предоставленным гарантиям перед третьими лицами.</a:t>
            </a:r>
          </a:p>
          <a:p>
            <a:pPr marL="0" indent="0">
              <a:buNone/>
            </a:pPr>
            <a:endParaRPr lang="ru-RU" sz="1200" dirty="0"/>
          </a:p>
          <a:p>
            <a:pPr marL="0" indent="0">
              <a:buNone/>
            </a:pPr>
            <a:r>
              <a:rPr lang="ru-RU" sz="1200" dirty="0"/>
              <a:t>ДЕФИЦИТ БЮДЖЕТА</a:t>
            </a:r>
          </a:p>
          <a:p>
            <a:pPr marL="0" indent="0">
              <a:buNone/>
            </a:pPr>
            <a:r>
              <a:rPr lang="ru-RU" sz="1200" dirty="0" smtClean="0"/>
              <a:t>превышение </a:t>
            </a:r>
            <a:r>
              <a:rPr lang="ru-RU" sz="1200" dirty="0"/>
              <a:t>расходов бюджета над его доходами.</a:t>
            </a:r>
          </a:p>
          <a:p>
            <a:pPr marL="0" indent="0">
              <a:buNone/>
            </a:pPr>
            <a:endParaRPr lang="ru-RU" sz="1200" dirty="0"/>
          </a:p>
          <a:p>
            <a:pPr marL="0" indent="0">
              <a:buNone/>
            </a:pPr>
            <a:r>
              <a:rPr lang="ru-RU" sz="1200" dirty="0"/>
              <a:t>ДОТАЦИИ (от лат. </a:t>
            </a:r>
            <a:r>
              <a:rPr lang="ru-RU" sz="1200" dirty="0" err="1"/>
              <a:t>dotatio</a:t>
            </a:r>
            <a:r>
              <a:rPr lang="ru-RU" sz="1200" dirty="0"/>
              <a:t> - дар, пожертвование)</a:t>
            </a:r>
          </a:p>
          <a:p>
            <a:pPr marL="0" indent="0">
              <a:buNone/>
            </a:pPr>
            <a:r>
              <a:rPr lang="ru-RU" sz="1200" dirty="0" smtClean="0"/>
              <a:t>средства</a:t>
            </a:r>
            <a:r>
              <a:rPr lang="ru-RU" sz="1200" dirty="0"/>
              <a:t>, предоставляемые одним бюджетом бюджетной системы Российской Федерации другому бюджету на безвозмездной и безвозвратной основе.</a:t>
            </a:r>
          </a:p>
          <a:p>
            <a:pPr marL="0" indent="0">
              <a:buNone/>
            </a:pPr>
            <a:r>
              <a:rPr lang="ru-RU" sz="1200" dirty="0"/>
              <a:t> </a:t>
            </a:r>
          </a:p>
          <a:p>
            <a:pPr marL="0" indent="0">
              <a:buNone/>
            </a:pPr>
            <a:r>
              <a:rPr lang="ru-RU" sz="1200" dirty="0"/>
              <a:t>ДОХОДЫ БЮДЖЕТА</a:t>
            </a:r>
          </a:p>
          <a:p>
            <a:pPr marL="0" indent="0">
              <a:buNone/>
            </a:pPr>
            <a:r>
              <a:rPr lang="ru-RU" sz="1200" dirty="0" smtClean="0"/>
              <a:t>поступающие </a:t>
            </a:r>
            <a:r>
              <a:rPr lang="ru-RU" sz="1200" dirty="0"/>
              <a:t>от населения, организаций, учреждений в бюджет денежные средства в виде:</a:t>
            </a:r>
          </a:p>
          <a:p>
            <a:pPr marL="0" indent="0">
              <a:buNone/>
            </a:pPr>
            <a:r>
              <a:rPr lang="ru-RU" sz="1200" dirty="0"/>
              <a:t>- налогов;</a:t>
            </a:r>
          </a:p>
          <a:p>
            <a:pPr marL="0" indent="0">
              <a:buNone/>
            </a:pPr>
            <a:r>
              <a:rPr lang="ru-RU" sz="1200" dirty="0"/>
              <a:t>- неналоговых поступлений (пошлины, доходы от продажи имущества, штрафы и т.п.);</a:t>
            </a:r>
          </a:p>
          <a:p>
            <a:pPr marL="0" indent="0">
              <a:buNone/>
            </a:pPr>
            <a:r>
              <a:rPr lang="ru-RU" sz="1200" dirty="0"/>
              <a:t>- безвозмездных поступлений;</a:t>
            </a:r>
          </a:p>
          <a:p>
            <a:pPr marL="0" indent="0">
              <a:buNone/>
            </a:pPr>
            <a:r>
              <a:rPr lang="ru-RU" sz="1200" dirty="0"/>
              <a:t>- доходов от предпринимательской деятельности бюджетных организаций;</a:t>
            </a:r>
          </a:p>
          <a:p>
            <a:pPr marL="0" indent="0">
              <a:buNone/>
            </a:pPr>
            <a:r>
              <a:rPr lang="ru-RU" sz="1200" dirty="0"/>
              <a:t>- кредиты, доходы от выпуска ценных бумаг, полученные государством (органами местного самоуправления), не включаются в состав доходов. </a:t>
            </a:r>
          </a:p>
          <a:p>
            <a:pPr marL="0" indent="0">
              <a:buNone/>
            </a:pPr>
            <a:endParaRPr lang="ru-RU" sz="1200" dirty="0"/>
          </a:p>
          <a:p>
            <a:pPr marL="0" indent="0">
              <a:buNone/>
            </a:pPr>
            <a:r>
              <a:rPr lang="ru-RU" sz="1200" dirty="0"/>
              <a:t>ЕДИНЫЙ СЧЕТ БЮДЖЕТА</a:t>
            </a:r>
          </a:p>
          <a:p>
            <a:pPr marL="0" indent="0">
              <a:buNone/>
            </a:pPr>
            <a:r>
              <a:rPr lang="ru-RU" sz="1200" dirty="0" err="1" smtClean="0"/>
              <a:t>cчет</a:t>
            </a:r>
            <a:r>
              <a:rPr lang="ru-RU" sz="1200" dirty="0" smtClean="0"/>
              <a:t> </a:t>
            </a:r>
            <a:r>
              <a:rPr lang="ru-RU" sz="1200" dirty="0"/>
              <a:t>(совокупность счетов), открытый (открытых) Федеральному казначейству в учреждении Центрального банка Российской Федерации отдельно по каждому бюджету бюджетной системы Российской Федерации для осуществления операций по кассовым поступлениям в бюджет и кассовым выплатам из бюджета.</a:t>
            </a:r>
          </a:p>
          <a:p>
            <a:pPr marL="0" indent="0">
              <a:buNone/>
            </a:pPr>
            <a:endParaRPr lang="ru-RU" sz="1200" dirty="0"/>
          </a:p>
        </p:txBody>
      </p:sp>
    </p:spTree>
    <p:extLst>
      <p:ext uri="{BB962C8B-B14F-4D97-AF65-F5344CB8AC3E}">
        <p14:creationId xmlns:p14="http://schemas.microsoft.com/office/powerpoint/2010/main" val="22868191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b="1" dirty="0" smtClean="0"/>
              <a:t>ГЛОССАРИЙ</a:t>
            </a:r>
            <a:endParaRPr lang="ru-RU" sz="2800" b="1" dirty="0"/>
          </a:p>
        </p:txBody>
      </p:sp>
      <p:sp>
        <p:nvSpPr>
          <p:cNvPr id="3" name="Объект 2"/>
          <p:cNvSpPr>
            <a:spLocks noGrp="1"/>
          </p:cNvSpPr>
          <p:nvPr>
            <p:ph sz="quarter" idx="1"/>
          </p:nvPr>
        </p:nvSpPr>
        <p:spPr>
          <a:xfrm>
            <a:off x="179512" y="836712"/>
            <a:ext cx="8568952" cy="5709248"/>
          </a:xfrm>
        </p:spPr>
        <p:txBody>
          <a:bodyPr>
            <a:noAutofit/>
          </a:bodyPr>
          <a:lstStyle/>
          <a:p>
            <a:pPr marL="0" indent="0">
              <a:buNone/>
            </a:pPr>
            <a:r>
              <a:rPr lang="ru-RU" sz="1200" dirty="0"/>
              <a:t>ИСТОЧНИКИ ФИНАНСИРОВАНИЯ ДЕФИЦИТА БЮДЖЕТА</a:t>
            </a:r>
          </a:p>
          <a:p>
            <a:pPr marL="0" indent="0">
              <a:buNone/>
            </a:pPr>
            <a:r>
              <a:rPr lang="ru-RU" sz="1200" dirty="0" smtClean="0"/>
              <a:t>средства</a:t>
            </a:r>
            <a:r>
              <a:rPr lang="ru-RU" sz="1200" dirty="0"/>
              <a:t>, привлекаемые в бюджет для покрытия дефицита (кредиты банков, кредиты от других уровней бюджетов, кредиты финансовых международных организаций, ценные бумаги, иные источники).</a:t>
            </a:r>
          </a:p>
          <a:p>
            <a:pPr marL="0" indent="0">
              <a:buNone/>
            </a:pPr>
            <a:endParaRPr lang="ru-RU" sz="1200" dirty="0" smtClean="0"/>
          </a:p>
          <a:p>
            <a:pPr marL="0" indent="0">
              <a:buNone/>
            </a:pPr>
            <a:r>
              <a:rPr lang="ru-RU" sz="1200" dirty="0" smtClean="0"/>
              <a:t>КАЗЕННОЕ </a:t>
            </a:r>
            <a:r>
              <a:rPr lang="ru-RU" sz="1200" dirty="0"/>
              <a:t>УЧРЕЖДЕНИЕ</a:t>
            </a:r>
          </a:p>
          <a:p>
            <a:pPr marL="0" indent="0">
              <a:buNone/>
            </a:pPr>
            <a:r>
              <a:rPr lang="ru-RU" sz="1200" dirty="0" smtClean="0"/>
              <a:t>государственное </a:t>
            </a:r>
            <a:r>
              <a:rPr lang="ru-RU" sz="1200" dirty="0"/>
              <a:t>(муниципальное) учреждение, финансовое обеспечение деятельности которого осуществляется за счет средств соответствующего бюджета на основании бюджетной сметы.</a:t>
            </a:r>
          </a:p>
          <a:p>
            <a:pPr marL="0" indent="0">
              <a:buNone/>
            </a:pPr>
            <a:endParaRPr lang="ru-RU" sz="1200" dirty="0"/>
          </a:p>
          <a:p>
            <a:pPr marL="0" indent="0">
              <a:buNone/>
            </a:pPr>
            <a:r>
              <a:rPr lang="ru-RU" sz="1200" dirty="0"/>
              <a:t>ЛИМИТЫ БЮДЖЕТНЫХ ОБЯЗАТЕЛЬСТВ</a:t>
            </a:r>
          </a:p>
          <a:p>
            <a:pPr marL="0" indent="0">
              <a:buNone/>
            </a:pPr>
            <a:r>
              <a:rPr lang="ru-RU" sz="1200" dirty="0" smtClean="0"/>
              <a:t>объем </a:t>
            </a:r>
            <a:r>
              <a:rPr lang="ru-RU" sz="1200" dirty="0"/>
              <a:t>прав (в денежном выражении) по принятию и исполнению казенным учреждением бюджетных обязательств в текущем финансовом году и плановом периоде.</a:t>
            </a:r>
          </a:p>
          <a:p>
            <a:pPr marL="0" indent="0">
              <a:buNone/>
            </a:pPr>
            <a:endParaRPr lang="ru-RU" sz="1200" dirty="0"/>
          </a:p>
          <a:p>
            <a:pPr marL="0" indent="0">
              <a:buNone/>
            </a:pPr>
            <a:r>
              <a:rPr lang="ru-RU" sz="1200" dirty="0"/>
              <a:t>МЕЖБЮДЖЕТНЫЕ ОТНОШЕНИЯ</a:t>
            </a:r>
          </a:p>
          <a:p>
            <a:pPr marL="0" indent="0">
              <a:buNone/>
            </a:pPr>
            <a:r>
              <a:rPr lang="ru-RU" sz="1200" dirty="0" smtClean="0"/>
              <a:t>взаимоотношения </a:t>
            </a:r>
            <a:r>
              <a:rPr lang="ru-RU" sz="1200" dirty="0"/>
              <a:t>между публично-правовыми образованиями по вопросам осуществления бюджетного процесса.</a:t>
            </a:r>
          </a:p>
          <a:p>
            <a:pPr marL="0" indent="0">
              <a:buNone/>
            </a:pPr>
            <a:endParaRPr lang="ru-RU" sz="1200" dirty="0"/>
          </a:p>
          <a:p>
            <a:pPr marL="0" indent="0">
              <a:buNone/>
            </a:pPr>
            <a:r>
              <a:rPr lang="ru-RU" sz="1200" dirty="0"/>
              <a:t>МЕЖБЮДЖЕТНЫЕ ТРАНСФЕРТЫ</a:t>
            </a:r>
          </a:p>
          <a:p>
            <a:pPr marL="0" indent="0">
              <a:buNone/>
            </a:pPr>
            <a:r>
              <a:rPr lang="ru-RU" sz="1200" dirty="0" smtClean="0"/>
              <a:t>средства</a:t>
            </a:r>
            <a:r>
              <a:rPr lang="ru-RU" sz="1200" dirty="0"/>
              <a:t>, предоставляемые одним бюджетом бюджетной системы Российской Федерации другому бюджету.</a:t>
            </a:r>
          </a:p>
          <a:p>
            <a:pPr marL="0" indent="0">
              <a:buNone/>
            </a:pPr>
            <a:endParaRPr lang="ru-RU" sz="1200" dirty="0"/>
          </a:p>
          <a:p>
            <a:pPr marL="0" indent="0">
              <a:buNone/>
            </a:pPr>
            <a:r>
              <a:rPr lang="ru-RU" sz="1200" dirty="0"/>
              <a:t>НЕПРОГРАММНЫЕ РАСХОДЫ</a:t>
            </a:r>
          </a:p>
          <a:p>
            <a:pPr marL="0" indent="0">
              <a:buNone/>
            </a:pPr>
            <a:r>
              <a:rPr lang="ru-RU" sz="1200" dirty="0" smtClean="0"/>
              <a:t>расходные </a:t>
            </a:r>
            <a:r>
              <a:rPr lang="ru-RU" sz="1200" dirty="0"/>
              <a:t>обязательства, не включенные в государственные программы.</a:t>
            </a:r>
          </a:p>
          <a:p>
            <a:pPr marL="0" indent="0">
              <a:buNone/>
            </a:pPr>
            <a:endParaRPr lang="ru-RU" sz="1200" dirty="0"/>
          </a:p>
          <a:p>
            <a:pPr marL="0" indent="0">
              <a:buNone/>
            </a:pPr>
            <a:r>
              <a:rPr lang="ru-RU" sz="1200" dirty="0"/>
              <a:t>ОБОСНОВАНИЕ БЮДЖЕТНЫХ АССИГНОВАНИЙ</a:t>
            </a:r>
          </a:p>
          <a:p>
            <a:pPr marL="0" indent="0">
              <a:buNone/>
            </a:pPr>
            <a:r>
              <a:rPr lang="ru-RU" sz="1200" dirty="0" smtClean="0"/>
              <a:t>документ</a:t>
            </a:r>
            <a:r>
              <a:rPr lang="ru-RU" sz="1200" dirty="0"/>
              <a:t>, содержащий информацию о бюджетных средствах в очередном финансовом году (очередном финансовом году и плановом периоде).</a:t>
            </a:r>
          </a:p>
          <a:p>
            <a:pPr marL="0" indent="0">
              <a:buNone/>
            </a:pPr>
            <a:endParaRPr lang="ru-RU" sz="1200" dirty="0"/>
          </a:p>
        </p:txBody>
      </p:sp>
    </p:spTree>
    <p:extLst>
      <p:ext uri="{BB962C8B-B14F-4D97-AF65-F5344CB8AC3E}">
        <p14:creationId xmlns:p14="http://schemas.microsoft.com/office/powerpoint/2010/main" val="10220987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62074"/>
          </a:xfrm>
        </p:spPr>
        <p:txBody>
          <a:bodyPr>
            <a:normAutofit/>
          </a:bodyPr>
          <a:lstStyle/>
          <a:p>
            <a:pPr algn="ctr"/>
            <a:r>
              <a:rPr lang="ru-RU" sz="2800" dirty="0" smtClean="0"/>
              <a:t>ГЛОССАРИЙ</a:t>
            </a:r>
            <a:endParaRPr lang="ru-RU" sz="2800" dirty="0"/>
          </a:p>
        </p:txBody>
      </p:sp>
      <p:sp>
        <p:nvSpPr>
          <p:cNvPr id="3" name="Объект 2"/>
          <p:cNvSpPr>
            <a:spLocks noGrp="1"/>
          </p:cNvSpPr>
          <p:nvPr>
            <p:ph sz="quarter" idx="1"/>
          </p:nvPr>
        </p:nvSpPr>
        <p:spPr>
          <a:xfrm>
            <a:off x="457200" y="980728"/>
            <a:ext cx="8219256" cy="5493224"/>
          </a:xfrm>
        </p:spPr>
        <p:txBody>
          <a:bodyPr>
            <a:noAutofit/>
          </a:bodyPr>
          <a:lstStyle/>
          <a:p>
            <a:pPr marL="0" indent="0">
              <a:buNone/>
            </a:pPr>
            <a:r>
              <a:rPr lang="ru-RU" sz="1200" dirty="0"/>
              <a:t>ОТЧЕТНЫЙ ФИНАНСОВЫЙ ГОД</a:t>
            </a:r>
          </a:p>
          <a:p>
            <a:pPr marL="0" indent="0">
              <a:buNone/>
            </a:pPr>
            <a:r>
              <a:rPr lang="ru-RU" sz="1200" dirty="0" smtClean="0"/>
              <a:t>год</a:t>
            </a:r>
            <a:r>
              <a:rPr lang="ru-RU" sz="1200" dirty="0"/>
              <a:t>, предшествующий текущему финансовому году.</a:t>
            </a:r>
          </a:p>
          <a:p>
            <a:pPr marL="0" indent="0">
              <a:buNone/>
            </a:pPr>
            <a:endParaRPr lang="ru-RU" sz="1200" dirty="0"/>
          </a:p>
          <a:p>
            <a:pPr marL="0" indent="0">
              <a:buNone/>
            </a:pPr>
            <a:r>
              <a:rPr lang="ru-RU" sz="1200" dirty="0"/>
              <a:t>ОЧЕРЕДНОЙ ФИНАНСОВЫЙ ГОД</a:t>
            </a:r>
          </a:p>
          <a:p>
            <a:pPr marL="0" indent="0">
              <a:buNone/>
            </a:pPr>
            <a:r>
              <a:rPr lang="ru-RU" sz="1200" dirty="0" smtClean="0"/>
              <a:t>год</a:t>
            </a:r>
            <a:r>
              <a:rPr lang="ru-RU" sz="1200" dirty="0"/>
              <a:t>, следующий за текущим финансовым годом.</a:t>
            </a:r>
          </a:p>
          <a:p>
            <a:pPr marL="0" indent="0">
              <a:buNone/>
            </a:pPr>
            <a:endParaRPr lang="ru-RU" sz="1200" dirty="0"/>
          </a:p>
          <a:p>
            <a:pPr marL="0" indent="0">
              <a:buNone/>
            </a:pPr>
            <a:r>
              <a:rPr lang="ru-RU" sz="1200" dirty="0"/>
              <a:t>ПЛАНОВЫЙ ПЕРИОД</a:t>
            </a:r>
          </a:p>
          <a:p>
            <a:pPr marL="0" indent="0">
              <a:buNone/>
            </a:pPr>
            <a:r>
              <a:rPr lang="ru-RU" sz="1200" dirty="0" smtClean="0"/>
              <a:t>два </a:t>
            </a:r>
            <a:r>
              <a:rPr lang="ru-RU" sz="1200" dirty="0"/>
              <a:t>финансовых года, следующие за очередным финансовым годом.</a:t>
            </a:r>
          </a:p>
          <a:p>
            <a:pPr marL="0" indent="0">
              <a:buNone/>
            </a:pPr>
            <a:endParaRPr lang="ru-RU" sz="1200" dirty="0"/>
          </a:p>
          <a:p>
            <a:pPr marL="0" indent="0">
              <a:buNone/>
            </a:pPr>
            <a:r>
              <a:rPr lang="ru-RU" sz="1200" dirty="0"/>
              <a:t>ПОЛУЧАТЕЛЬ БЮДЖЕТНЫХ СРЕДСТВ (ПБС)</a:t>
            </a:r>
          </a:p>
          <a:p>
            <a:pPr marL="0" indent="0">
              <a:buNone/>
            </a:pPr>
            <a:r>
              <a:rPr lang="ru-RU" sz="1200" dirty="0" smtClean="0"/>
              <a:t>орган </a:t>
            </a:r>
            <a:r>
              <a:rPr lang="ru-RU" sz="1200" dirty="0"/>
              <a:t>государственной власти (местного самоуправления), орган управления государственным внебюджетным фондом, или находящееся в ведении ГРБС казенное учреждение, имеющий(ее) право на исполнение своих функций за счет средств соответствующего бюджета.</a:t>
            </a:r>
          </a:p>
          <a:p>
            <a:pPr marL="0" indent="0">
              <a:buNone/>
            </a:pPr>
            <a:endParaRPr lang="ru-RU" sz="1200" dirty="0"/>
          </a:p>
          <a:p>
            <a:pPr marL="0" indent="0">
              <a:buNone/>
            </a:pPr>
            <a:r>
              <a:rPr lang="ru-RU" sz="1200" dirty="0"/>
              <a:t>ПРОФИЦИТ БЮДЖЕТА</a:t>
            </a:r>
          </a:p>
          <a:p>
            <a:pPr marL="0" indent="0">
              <a:buNone/>
            </a:pPr>
            <a:r>
              <a:rPr lang="ru-RU" sz="1200" dirty="0" smtClean="0"/>
              <a:t>превышение </a:t>
            </a:r>
            <a:r>
              <a:rPr lang="ru-RU" sz="1200" dirty="0"/>
              <a:t>доходов бюджета над его расходами.</a:t>
            </a:r>
          </a:p>
          <a:p>
            <a:pPr marL="0" indent="0">
              <a:buNone/>
            </a:pPr>
            <a:endParaRPr lang="ru-RU" sz="1200" dirty="0"/>
          </a:p>
          <a:p>
            <a:pPr marL="0" indent="0">
              <a:buNone/>
            </a:pPr>
            <a:r>
              <a:rPr lang="ru-RU" sz="1200" dirty="0"/>
              <a:t>ПУБЛИЧНО-ПРАВОВОЕ ОБРАЗОВАНИЕ</a:t>
            </a:r>
          </a:p>
          <a:p>
            <a:pPr marL="0" indent="0">
              <a:buNone/>
            </a:pPr>
            <a:r>
              <a:rPr lang="ru-RU" sz="1200" dirty="0" smtClean="0"/>
              <a:t>- </a:t>
            </a:r>
            <a:r>
              <a:rPr lang="ru-RU" sz="1200" dirty="0"/>
              <a:t>Российская Федерация (федеральное государство) в целом;</a:t>
            </a:r>
          </a:p>
          <a:p>
            <a:pPr marL="0" indent="0">
              <a:buNone/>
            </a:pPr>
            <a:r>
              <a:rPr lang="ru-RU" sz="1200" dirty="0"/>
              <a:t>- Субъекты Российской Федерации - республики, края, области, города федерального подчинения, автономные области, автономные округа;</a:t>
            </a:r>
          </a:p>
          <a:p>
            <a:pPr marL="0" indent="0">
              <a:buNone/>
            </a:pPr>
            <a:r>
              <a:rPr lang="ru-RU" sz="1200" dirty="0"/>
              <a:t>- Муниципальные образования. </a:t>
            </a:r>
          </a:p>
          <a:p>
            <a:pPr marL="0" indent="0">
              <a:buNone/>
            </a:pPr>
            <a:endParaRPr lang="ru-RU" sz="1200" dirty="0"/>
          </a:p>
        </p:txBody>
      </p:sp>
    </p:spTree>
    <p:extLst>
      <p:ext uri="{BB962C8B-B14F-4D97-AF65-F5344CB8AC3E}">
        <p14:creationId xmlns:p14="http://schemas.microsoft.com/office/powerpoint/2010/main" val="9226642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smtClean="0"/>
              <a:t>ГЛОССАРИЙ</a:t>
            </a:r>
            <a:endParaRPr lang="ru-RU" sz="2800" dirty="0"/>
          </a:p>
        </p:txBody>
      </p:sp>
      <p:sp>
        <p:nvSpPr>
          <p:cNvPr id="3" name="Объект 2"/>
          <p:cNvSpPr>
            <a:spLocks noGrp="1"/>
          </p:cNvSpPr>
          <p:nvPr>
            <p:ph sz="quarter" idx="1"/>
          </p:nvPr>
        </p:nvSpPr>
        <p:spPr>
          <a:xfrm>
            <a:off x="395536" y="908720"/>
            <a:ext cx="8291264" cy="5637240"/>
          </a:xfrm>
        </p:spPr>
        <p:txBody>
          <a:bodyPr>
            <a:normAutofit fontScale="32500" lnSpcReduction="20000"/>
          </a:bodyPr>
          <a:lstStyle/>
          <a:p>
            <a:pPr marL="0" indent="0">
              <a:buNone/>
            </a:pPr>
            <a:r>
              <a:rPr lang="ru-RU" sz="3000" dirty="0"/>
              <a:t>ПУБЛИЧНОЕ ОБЯЗАТЕЛЬСТВО</a:t>
            </a:r>
          </a:p>
          <a:p>
            <a:pPr marL="0" indent="0">
              <a:buNone/>
            </a:pPr>
            <a:r>
              <a:rPr lang="ru-RU" sz="3000" dirty="0" smtClean="0"/>
              <a:t>обязательства </a:t>
            </a:r>
            <a:r>
              <a:rPr lang="ru-RU" sz="3000" dirty="0"/>
              <a:t>публично-правового образования, вытекающие из нормативных актов (законов, постановлений, распоряжений и др.), перед населением, организациями, другими публично-правовыми образованиями.</a:t>
            </a:r>
          </a:p>
          <a:p>
            <a:pPr marL="0" indent="0">
              <a:buNone/>
            </a:pPr>
            <a:endParaRPr lang="ru-RU" sz="3000" dirty="0"/>
          </a:p>
          <a:p>
            <a:pPr marL="0" indent="0">
              <a:buNone/>
            </a:pPr>
            <a:r>
              <a:rPr lang="ru-RU" sz="3000" dirty="0"/>
              <a:t>РАСПОРЯДИТЕЛЬ БЮДЖЕТНЫХ СРЕДСТВ (РБС)</a:t>
            </a:r>
          </a:p>
          <a:p>
            <a:pPr marL="0" indent="0">
              <a:buNone/>
            </a:pPr>
            <a:r>
              <a:rPr lang="ru-RU" sz="3000" dirty="0" smtClean="0"/>
              <a:t>орган </a:t>
            </a:r>
            <a:r>
              <a:rPr lang="ru-RU" sz="3000" dirty="0"/>
              <a:t>государственной власти (местного самоуправления), орган управления государственным внебюджетным фондом, или казенное учреждение, наделенный(</a:t>
            </a:r>
            <a:r>
              <a:rPr lang="ru-RU" sz="3000" dirty="0" err="1"/>
              <a:t>ое</a:t>
            </a:r>
            <a:r>
              <a:rPr lang="ru-RU" sz="3000" dirty="0"/>
              <a:t>) правом распределять полученные средства бюджета между подведомственными распорядителями и получателями бюджетных средств.</a:t>
            </a:r>
          </a:p>
          <a:p>
            <a:pPr marL="0" indent="0">
              <a:buNone/>
            </a:pPr>
            <a:endParaRPr lang="ru-RU" sz="3000" dirty="0"/>
          </a:p>
          <a:p>
            <a:pPr marL="0" indent="0">
              <a:buNone/>
            </a:pPr>
            <a:r>
              <a:rPr lang="ru-RU" sz="3000" dirty="0"/>
              <a:t>РАСХОДНОЕ ОБЯЗАТЕЛЬСТВО</a:t>
            </a:r>
          </a:p>
          <a:p>
            <a:pPr marL="0" indent="0">
              <a:buNone/>
            </a:pPr>
            <a:r>
              <a:rPr lang="ru-RU" sz="3000" dirty="0" smtClean="0"/>
              <a:t>обязанность </a:t>
            </a:r>
            <a:r>
              <a:rPr lang="ru-RU" sz="3000" dirty="0"/>
              <a:t>публично-правового образования предоставить физическому или юридическому лицу, иному уровню бюджета, международной организации средства из соответствующего бюджета.</a:t>
            </a:r>
          </a:p>
          <a:p>
            <a:pPr marL="0" indent="0">
              <a:buNone/>
            </a:pPr>
            <a:endParaRPr lang="ru-RU" sz="3000" dirty="0"/>
          </a:p>
          <a:p>
            <a:pPr marL="0" indent="0">
              <a:buNone/>
            </a:pPr>
            <a:r>
              <a:rPr lang="ru-RU" sz="3000" dirty="0"/>
              <a:t>РАСХОДЫ БЮДЖЕТА</a:t>
            </a:r>
          </a:p>
          <a:p>
            <a:pPr marL="0" indent="0">
              <a:buNone/>
            </a:pPr>
            <a:r>
              <a:rPr lang="ru-RU" sz="3000" dirty="0" smtClean="0"/>
              <a:t>выплачиваемые </a:t>
            </a:r>
            <a:r>
              <a:rPr lang="ru-RU" sz="3000" dirty="0"/>
              <a:t>из бюджета денежные средства.</a:t>
            </a:r>
          </a:p>
          <a:p>
            <a:pPr marL="0" indent="0">
              <a:buNone/>
            </a:pPr>
            <a:endParaRPr lang="ru-RU" sz="3000" dirty="0"/>
          </a:p>
          <a:p>
            <a:pPr marL="0" indent="0">
              <a:buNone/>
            </a:pPr>
            <a:r>
              <a:rPr lang="ru-RU" sz="3000" dirty="0"/>
              <a:t>РЕАЛЬНЫЙ ДЕФИЦИТ</a:t>
            </a:r>
          </a:p>
          <a:p>
            <a:pPr marL="0" indent="0">
              <a:buNone/>
            </a:pPr>
            <a:r>
              <a:rPr lang="ru-RU" sz="3000" dirty="0" smtClean="0"/>
              <a:t>объем </a:t>
            </a:r>
            <a:r>
              <a:rPr lang="ru-RU" sz="3000" dirty="0"/>
              <a:t>дефицита бюджета без учета поступления средств от продажи акций и иных форм участия в капитале, а также остатков бюджетных средств, являющихся собственными источниками финансирования дефицита</a:t>
            </a:r>
          </a:p>
          <a:p>
            <a:pPr marL="0" indent="0">
              <a:buNone/>
            </a:pPr>
            <a:endParaRPr lang="ru-RU" sz="3000" dirty="0"/>
          </a:p>
          <a:p>
            <a:pPr marL="0" indent="0">
              <a:buNone/>
            </a:pPr>
            <a:r>
              <a:rPr lang="ru-RU" sz="3000" dirty="0"/>
              <a:t>СВОДНАЯ БЮДЖЕТНАЯ РОСПИСЬ</a:t>
            </a:r>
          </a:p>
          <a:p>
            <a:pPr marL="0" indent="0">
              <a:buNone/>
            </a:pPr>
            <a:r>
              <a:rPr lang="ru-RU" sz="3000" dirty="0" smtClean="0"/>
              <a:t>документ</a:t>
            </a:r>
            <a:r>
              <a:rPr lang="ru-RU" sz="3000" dirty="0"/>
              <a:t>, который составляется и ведется финансовым органом (органом управления государственным внебюджетным фондом) в целях организации исполнения бюджета по расходам бюджета и источникам финансирования дефицита бюджета.</a:t>
            </a:r>
          </a:p>
          <a:p>
            <a:pPr marL="0" indent="0">
              <a:buNone/>
            </a:pPr>
            <a:endParaRPr lang="ru-RU" sz="3700" dirty="0" smtClean="0"/>
          </a:p>
          <a:p>
            <a:pPr marL="0" indent="0">
              <a:buNone/>
            </a:pPr>
            <a:r>
              <a:rPr lang="ru-RU" sz="3700" dirty="0" smtClean="0"/>
              <a:t>СУБВЕНЦИЯ </a:t>
            </a:r>
            <a:r>
              <a:rPr lang="ru-RU" sz="3700" dirty="0"/>
              <a:t>(от лат. </a:t>
            </a:r>
            <a:r>
              <a:rPr lang="ru-RU" sz="3700" dirty="0" err="1"/>
              <a:t>subvenire</a:t>
            </a:r>
            <a:r>
              <a:rPr lang="ru-RU" sz="3700" dirty="0"/>
              <a:t> — приходить на помощь) </a:t>
            </a:r>
          </a:p>
          <a:p>
            <a:pPr marL="0" indent="0">
              <a:buNone/>
            </a:pPr>
            <a:r>
              <a:rPr lang="ru-RU" sz="3700" dirty="0" smtClean="0"/>
              <a:t>вид </a:t>
            </a:r>
            <a:r>
              <a:rPr lang="ru-RU" sz="3700" dirty="0"/>
              <a:t>денежного пособия местным органам власти со стороны государства, выделяемого на определенный срок на конкретные цели; в отличие от дотации подлежит возврату в случае нецелевого использования или использования не в установленные ранее сроки.</a:t>
            </a:r>
          </a:p>
          <a:p>
            <a:pPr marL="0" indent="0">
              <a:buNone/>
            </a:pPr>
            <a:endParaRPr lang="ru-RU" sz="3700" dirty="0"/>
          </a:p>
        </p:txBody>
      </p:sp>
    </p:spTree>
    <p:extLst>
      <p:ext uri="{BB962C8B-B14F-4D97-AF65-F5344CB8AC3E}">
        <p14:creationId xmlns:p14="http://schemas.microsoft.com/office/powerpoint/2010/main" val="16710765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18058"/>
          </a:xfrm>
        </p:spPr>
        <p:txBody>
          <a:bodyPr>
            <a:normAutofit fontScale="90000"/>
          </a:bodyPr>
          <a:lstStyle/>
          <a:p>
            <a:pPr algn="ctr"/>
            <a:r>
              <a:rPr lang="ru-RU" sz="2800" b="1" dirty="0" smtClean="0"/>
              <a:t>ГЛОССАРИЙ</a:t>
            </a:r>
            <a:endParaRPr lang="ru-RU" sz="2800" b="1" dirty="0"/>
          </a:p>
        </p:txBody>
      </p:sp>
      <p:sp>
        <p:nvSpPr>
          <p:cNvPr id="3" name="Объект 2"/>
          <p:cNvSpPr>
            <a:spLocks noGrp="1"/>
          </p:cNvSpPr>
          <p:nvPr>
            <p:ph sz="quarter" idx="1"/>
          </p:nvPr>
        </p:nvSpPr>
        <p:spPr>
          <a:xfrm>
            <a:off x="457200" y="908720"/>
            <a:ext cx="8147248" cy="5565232"/>
          </a:xfrm>
        </p:spPr>
        <p:txBody>
          <a:bodyPr>
            <a:normAutofit fontScale="55000" lnSpcReduction="20000"/>
          </a:bodyPr>
          <a:lstStyle/>
          <a:p>
            <a:pPr marL="0" indent="0">
              <a:buNone/>
            </a:pPr>
            <a:r>
              <a:rPr lang="ru-RU" dirty="0"/>
              <a:t>СУБСИДИЯ (от лат. </a:t>
            </a:r>
            <a:r>
              <a:rPr lang="ru-RU" dirty="0" err="1"/>
              <a:t>subsidium</a:t>
            </a:r>
            <a:r>
              <a:rPr lang="ru-RU" dirty="0"/>
              <a:t> — помощь, поддержка)</a:t>
            </a:r>
          </a:p>
          <a:p>
            <a:pPr marL="0" indent="0">
              <a:buNone/>
            </a:pPr>
            <a:r>
              <a:rPr lang="ru-RU" dirty="0" smtClean="0"/>
              <a:t>выплаты </a:t>
            </a:r>
            <a:r>
              <a:rPr lang="ru-RU" dirty="0"/>
              <a:t>потребителям, предоставляемые за счёт государственного или местного бюджета, а также специальных фондов юридическим и физическим лицам, местным органам власти. Различают два вида субсидий:</a:t>
            </a:r>
          </a:p>
          <a:p>
            <a:pPr marL="0" indent="0">
              <a:buNone/>
            </a:pPr>
            <a:r>
              <a:rPr lang="ru-RU" dirty="0"/>
              <a:t>- субсидия — межбюджетный трансферт, предоставляемый в целях </a:t>
            </a:r>
            <a:r>
              <a:rPr lang="ru-RU" dirty="0" err="1"/>
              <a:t>софинансирования</a:t>
            </a:r>
            <a:r>
              <a:rPr lang="ru-RU" dirty="0"/>
              <a:t> расходных обязательств нижестоящего бюджета </a:t>
            </a:r>
          </a:p>
          <a:p>
            <a:pPr marL="0" indent="0">
              <a:buNone/>
            </a:pPr>
            <a:r>
              <a:rPr lang="ru-RU" dirty="0"/>
              <a:t>- субсидия — денежные средства, предоставляемые из бюджетов и внебюджетных фондов юридическим лицам (не являющимся бюджетными учреждениями) и физическим лицам.</a:t>
            </a:r>
          </a:p>
          <a:p>
            <a:pPr marL="0" indent="0">
              <a:buNone/>
            </a:pPr>
            <a:endParaRPr lang="ru-RU" dirty="0"/>
          </a:p>
          <a:p>
            <a:pPr marL="0" indent="0">
              <a:buNone/>
            </a:pPr>
            <a:r>
              <a:rPr lang="ru-RU" dirty="0"/>
              <a:t>ТЕКУЩИЙ ФИНАНСОВЫЙ ГОД</a:t>
            </a:r>
          </a:p>
          <a:p>
            <a:pPr marL="0" indent="0">
              <a:buNone/>
            </a:pPr>
            <a:r>
              <a:rPr lang="ru-RU" dirty="0" smtClean="0"/>
              <a:t>год</a:t>
            </a:r>
            <a:r>
              <a:rPr lang="ru-RU" dirty="0"/>
              <a:t>, в котором осуществляется исполнение бюджета, составление и рассмотрение проекта бюджета на очередной финансовый год и плановый период.</a:t>
            </a:r>
          </a:p>
          <a:p>
            <a:pPr marL="0" indent="0">
              <a:buNone/>
            </a:pPr>
            <a:endParaRPr lang="ru-RU" dirty="0"/>
          </a:p>
          <a:p>
            <a:pPr marL="0" indent="0">
              <a:buNone/>
            </a:pPr>
            <a:r>
              <a:rPr lang="ru-RU" dirty="0"/>
              <a:t>УЧАСТНИКИ БЮДЖЕТНОГО ПРОЦЕССА</a:t>
            </a:r>
          </a:p>
          <a:p>
            <a:pPr marL="0" indent="0">
              <a:buNone/>
            </a:pPr>
            <a:r>
              <a:rPr lang="ru-RU" dirty="0" smtClean="0"/>
              <a:t>субъекты</a:t>
            </a:r>
            <a:r>
              <a:rPr lang="ru-RU" dirty="0"/>
              <a:t>, осуществляющие деятельность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pPr marL="0" indent="0">
              <a:buNone/>
            </a:pPr>
            <a:endParaRPr lang="ru-RU" dirty="0"/>
          </a:p>
          <a:p>
            <a:pPr marL="0" indent="0">
              <a:buNone/>
            </a:pPr>
            <a:r>
              <a:rPr lang="ru-RU" dirty="0"/>
              <a:t>ФИНАНСОВЫЙ ОРГАН</a:t>
            </a:r>
          </a:p>
          <a:p>
            <a:pPr marL="0" indent="0">
              <a:buNone/>
            </a:pPr>
            <a:r>
              <a:rPr lang="ru-RU" dirty="0" smtClean="0"/>
              <a:t>- </a:t>
            </a:r>
            <a:r>
              <a:rPr lang="ru-RU" dirty="0"/>
              <a:t>федеральный уровень – Министерство финансов Российской Федерации.</a:t>
            </a:r>
          </a:p>
          <a:p>
            <a:pPr marL="0" indent="0">
              <a:buNone/>
            </a:pPr>
            <a:r>
              <a:rPr lang="ru-RU" dirty="0"/>
              <a:t>- уровень субъекта Российской Федерации – органы исполнительной власти субъектов Российской Федерации, осуществляющие составление и организацию исполнения бюджетов субъектов Российской Федерации (министерства финансов, департаменты финансов, управления финансов и др.).</a:t>
            </a:r>
          </a:p>
          <a:p>
            <a:pPr marL="0" indent="0">
              <a:buNone/>
            </a:pPr>
            <a:r>
              <a:rPr lang="ru-RU" dirty="0"/>
              <a:t>- местный уровень – органы (должностные лица) местных администраций, осуществляющие составление и организацию исполнения местных бюджетов (департаменты финансов, управления финансов, финансовые отделы и др.). </a:t>
            </a:r>
          </a:p>
          <a:p>
            <a:endParaRPr lang="ru-RU" sz="3700" dirty="0"/>
          </a:p>
        </p:txBody>
      </p:sp>
    </p:spTree>
    <p:extLst>
      <p:ext uri="{BB962C8B-B14F-4D97-AF65-F5344CB8AC3E}">
        <p14:creationId xmlns:p14="http://schemas.microsoft.com/office/powerpoint/2010/main" val="14983993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2901" y="2707332"/>
            <a:ext cx="6512512" cy="3096345"/>
          </a:xfrm>
        </p:spPr>
        <p:txBody>
          <a:bodyPr/>
          <a:lstStyle/>
          <a:p>
            <a:pPr marL="320040" indent="-320040" algn="l" fontAlgn="auto">
              <a:spcAft>
                <a:spcPts val="0"/>
              </a:spcAft>
              <a:buClr>
                <a:schemeClr val="accent6">
                  <a:lumMod val="75000"/>
                </a:schemeClr>
              </a:buClr>
              <a:defRPr/>
            </a:pPr>
            <a:r>
              <a:rPr lang="ru-RU" sz="2400" b="0" dirty="0" smtClean="0"/>
              <a:t>Брошюра подготовлена:</a:t>
            </a:r>
            <a:br>
              <a:rPr lang="ru-RU" sz="2400" b="0" dirty="0" smtClean="0"/>
            </a:br>
            <a:r>
              <a:rPr lang="ru-RU" sz="2400" dirty="0" smtClean="0"/>
              <a:t>Финансовое управление</a:t>
            </a:r>
            <a:br>
              <a:rPr lang="ru-RU" sz="2400" dirty="0" smtClean="0"/>
            </a:br>
            <a:r>
              <a:rPr lang="ru-RU" sz="2400" dirty="0" smtClean="0"/>
              <a:t>Администрации муниципального</a:t>
            </a:r>
            <a:br>
              <a:rPr lang="ru-RU" sz="2400" dirty="0" smtClean="0"/>
            </a:br>
            <a:r>
              <a:rPr lang="ru-RU" sz="2400" dirty="0" smtClean="0"/>
              <a:t>образования «</a:t>
            </a:r>
            <a:r>
              <a:rPr lang="ru-RU" sz="2400" dirty="0" err="1" smtClean="0"/>
              <a:t>Тахтамукайский</a:t>
            </a:r>
            <a:r>
              <a:rPr lang="ru-RU" sz="2400" dirty="0" smtClean="0"/>
              <a:t> район»</a:t>
            </a:r>
            <a:br>
              <a:rPr lang="ru-RU" sz="2400" dirty="0" smtClean="0"/>
            </a:br>
            <a:r>
              <a:rPr lang="ru-RU" sz="2400" b="0" dirty="0" smtClean="0"/>
              <a:t>Контактные данные:</a:t>
            </a:r>
            <a:br>
              <a:rPr lang="ru-RU" sz="2400" b="0" dirty="0" smtClean="0"/>
            </a:br>
            <a:r>
              <a:rPr lang="ru-RU" sz="2400" b="0" dirty="0" smtClean="0"/>
              <a:t>адрес: </a:t>
            </a:r>
            <a:r>
              <a:rPr lang="ru-RU" sz="2400" dirty="0" err="1" smtClean="0"/>
              <a:t>а.Тахтамукай</a:t>
            </a:r>
            <a:r>
              <a:rPr lang="ru-RU" sz="2400" dirty="0" smtClean="0"/>
              <a:t>, </a:t>
            </a:r>
            <a:r>
              <a:rPr lang="ru-RU" sz="2400" dirty="0" err="1" smtClean="0"/>
              <a:t>ул.Ленина</a:t>
            </a:r>
            <a:r>
              <a:rPr lang="ru-RU" sz="2400" dirty="0" smtClean="0"/>
              <a:t>, 60</a:t>
            </a:r>
            <a:br>
              <a:rPr lang="ru-RU" sz="2400" dirty="0" smtClean="0"/>
            </a:br>
            <a:r>
              <a:rPr lang="ru-RU" sz="2400" b="0" dirty="0" smtClean="0"/>
              <a:t>тел. (факс) </a:t>
            </a:r>
            <a:r>
              <a:rPr lang="ru-RU" sz="2400" dirty="0" smtClean="0"/>
              <a:t>96-3-18</a:t>
            </a:r>
            <a:br>
              <a:rPr lang="ru-RU" sz="2400" dirty="0" smtClean="0"/>
            </a:br>
            <a:r>
              <a:rPr lang="ru-RU" sz="2400" b="0" dirty="0" err="1" smtClean="0"/>
              <a:t>Эл.адрес</a:t>
            </a:r>
            <a:r>
              <a:rPr lang="ru-RU" sz="2400" b="0" dirty="0" smtClean="0"/>
              <a:t>: </a:t>
            </a:r>
            <a:r>
              <a:rPr lang="en-US" sz="2400" dirty="0" smtClean="0"/>
              <a:t>finuprta@mail.ru</a:t>
            </a:r>
            <a:endParaRPr lang="ru-RU" sz="2400" b="0" dirty="0"/>
          </a:p>
        </p:txBody>
      </p:sp>
      <p:pic>
        <p:nvPicPr>
          <p:cNvPr id="29698" name="Рисунок 3" descr="Вырезка экрана"/>
          <p:cNvPicPr>
            <a:picLocks noChangeAspect="1"/>
          </p:cNvPicPr>
          <p:nvPr/>
        </p:nvPicPr>
        <p:blipFill>
          <a:blip r:embed="rId2"/>
          <a:srcRect/>
          <a:stretch>
            <a:fillRect/>
          </a:stretch>
        </p:blipFill>
        <p:spPr bwMode="auto">
          <a:xfrm>
            <a:off x="1908175" y="115888"/>
            <a:ext cx="4905375" cy="2506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88640"/>
            <a:ext cx="7920880" cy="6192688"/>
          </a:xfrm>
        </p:spPr>
        <p:txBody>
          <a:bodyPr>
            <a:normAutofit/>
          </a:bodyPr>
          <a:lstStyle/>
          <a:p>
            <a:pPr marL="320040" indent="-320040" algn="l" fontAlgn="auto">
              <a:spcAft>
                <a:spcPts val="0"/>
              </a:spcAft>
              <a:buClr>
                <a:schemeClr val="accent6">
                  <a:lumMod val="75000"/>
                </a:schemeClr>
              </a:buClr>
              <a:defRPr/>
            </a:pPr>
            <a:r>
              <a:rPr lang="ru-RU" sz="2000" dirty="0" smtClean="0"/>
              <a:t>   ОСНОВНЫЕ ЭТАПЫ ПОДГОТОВКИ РАЙОННОГО БЮДЖЕТА</a:t>
            </a:r>
            <a:br>
              <a:rPr lang="ru-RU" sz="2000" dirty="0" smtClean="0"/>
            </a:br>
            <a:r>
              <a:rPr lang="ru-RU" sz="1800" dirty="0"/>
              <a:t/>
            </a:r>
            <a:br>
              <a:rPr lang="ru-RU" sz="1800" dirty="0"/>
            </a:br>
            <a:r>
              <a:rPr lang="ru-RU" sz="1800" dirty="0" smtClean="0"/>
              <a:t>1.Бюджетное послание Президента РФ</a:t>
            </a:r>
            <a:br>
              <a:rPr lang="ru-RU" sz="1800" dirty="0" smtClean="0"/>
            </a:br>
            <a:r>
              <a:rPr lang="ru-RU" sz="1800" dirty="0" smtClean="0"/>
              <a:t>2.Составление прогноза социально-экономического развития района</a:t>
            </a:r>
            <a:br>
              <a:rPr lang="ru-RU" sz="1800" dirty="0" smtClean="0"/>
            </a:br>
            <a:r>
              <a:rPr lang="ru-RU" sz="1800" dirty="0" smtClean="0"/>
              <a:t>3.Разработка муниципальных и ведомственных целевых программ</a:t>
            </a:r>
            <a:br>
              <a:rPr lang="ru-RU" sz="1800" dirty="0" smtClean="0"/>
            </a:br>
            <a:r>
              <a:rPr lang="ru-RU" sz="1800" dirty="0" smtClean="0"/>
              <a:t>4.Оценка  и прогноз поступления доходов</a:t>
            </a:r>
            <a:br>
              <a:rPr lang="ru-RU" sz="1800" dirty="0" smtClean="0"/>
            </a:br>
            <a:r>
              <a:rPr lang="ru-RU" sz="1800" dirty="0" smtClean="0"/>
              <a:t>5.Составление реестра бюджетных обязательств</a:t>
            </a:r>
            <a:br>
              <a:rPr lang="ru-RU" sz="1800" dirty="0" smtClean="0"/>
            </a:br>
            <a:r>
              <a:rPr lang="ru-RU" sz="1800" dirty="0" smtClean="0"/>
              <a:t>6.Составление проекта бюджета</a:t>
            </a:r>
            <a:br>
              <a:rPr lang="ru-RU" sz="1800" dirty="0" smtClean="0"/>
            </a:br>
            <a:r>
              <a:rPr lang="ru-RU" sz="1800" dirty="0" smtClean="0"/>
              <a:t>7.Публичное обсуждение</a:t>
            </a:r>
            <a:br>
              <a:rPr lang="ru-RU" sz="1800" dirty="0" smtClean="0"/>
            </a:br>
            <a:r>
              <a:rPr lang="ru-RU" sz="1800" dirty="0" smtClean="0"/>
              <a:t>8. Рассмотрение и утверждение бюджета Советом народных депутатов муниципального образования «</a:t>
            </a:r>
            <a:r>
              <a:rPr lang="ru-RU" sz="1800" dirty="0" err="1" smtClean="0"/>
              <a:t>Тахтамукайский</a:t>
            </a:r>
            <a:r>
              <a:rPr lang="ru-RU" sz="1800" dirty="0" smtClean="0"/>
              <a:t> район»</a:t>
            </a:r>
            <a:endParaRPr lang="ru-RU"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58" y="27789"/>
            <a:ext cx="7776865" cy="2033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10" y="5445224"/>
            <a:ext cx="7488830" cy="936103"/>
          </a:xfrm>
        </p:spPr>
        <p:txBody>
          <a:bodyPr>
            <a:normAutofit fontScale="90000"/>
          </a:bodyPr>
          <a:lstStyle/>
          <a:p>
            <a:pPr marL="320040" indent="-320040" algn="l" fontAlgn="auto">
              <a:spcAft>
                <a:spcPts val="0"/>
              </a:spcAft>
              <a:buClr>
                <a:schemeClr val="accent6">
                  <a:lumMod val="75000"/>
                </a:schemeClr>
              </a:buClr>
              <a:defRPr/>
            </a:pPr>
            <a:r>
              <a:rPr lang="ru-RU" sz="1400" dirty="0" smtClean="0"/>
              <a:t>       Доходы (</a:t>
            </a:r>
            <a:r>
              <a:rPr lang="ru-RU" sz="1400" dirty="0" err="1" smtClean="0"/>
              <a:t>т.р</a:t>
            </a:r>
            <a:r>
              <a:rPr lang="ru-RU" sz="1400" dirty="0" smtClean="0"/>
              <a:t>.)      918 306,0        935 885,0           952 635,0    </a:t>
            </a:r>
            <a:br>
              <a:rPr lang="ru-RU" sz="1400" dirty="0" smtClean="0"/>
            </a:br>
            <a:r>
              <a:rPr lang="ru-RU" sz="1400" dirty="0" smtClean="0"/>
              <a:t>Расходы (</a:t>
            </a:r>
            <a:r>
              <a:rPr lang="ru-RU" sz="1400" dirty="0" err="1" smtClean="0"/>
              <a:t>т.р</a:t>
            </a:r>
            <a:r>
              <a:rPr lang="ru-RU" sz="1400" dirty="0" smtClean="0"/>
              <a:t>.)     929 845,0        938 192,0           969 393,0</a:t>
            </a:r>
            <a:br>
              <a:rPr lang="ru-RU" sz="1400" dirty="0" smtClean="0"/>
            </a:br>
            <a:r>
              <a:rPr lang="ru-RU" sz="1400" dirty="0" smtClean="0"/>
              <a:t>Дефицит (</a:t>
            </a:r>
            <a:r>
              <a:rPr lang="ru-RU" sz="1400" dirty="0" err="1" smtClean="0"/>
              <a:t>т.р</a:t>
            </a:r>
            <a:r>
              <a:rPr lang="ru-RU" sz="1400" dirty="0" smtClean="0"/>
              <a:t>.)      11 539,0            2 307,0             16 758,0</a:t>
            </a:r>
            <a:br>
              <a:rPr lang="ru-RU" sz="1400" dirty="0" smtClean="0"/>
            </a:br>
            <a:r>
              <a:rPr lang="ru-RU" sz="1400" dirty="0" err="1" smtClean="0"/>
              <a:t>Справочно</a:t>
            </a:r>
            <a:r>
              <a:rPr lang="ru-RU" sz="1400" dirty="0" smtClean="0"/>
              <a:t>: для сопоставимости показателей данные приведены на начало финансового года</a:t>
            </a:r>
            <a:br>
              <a:rPr lang="ru-RU" sz="1400" dirty="0" smtClean="0"/>
            </a:br>
            <a:endParaRPr lang="ru-RU" sz="1400" dirty="0"/>
          </a:p>
        </p:txBody>
      </p:sp>
      <p:sp>
        <p:nvSpPr>
          <p:cNvPr id="17410" name="Объект 2"/>
          <p:cNvSpPr>
            <a:spLocks noGrp="1"/>
          </p:cNvSpPr>
          <p:nvPr>
            <p:ph sz="quarter" idx="1"/>
          </p:nvPr>
        </p:nvSpPr>
        <p:spPr>
          <a:xfrm>
            <a:off x="539750" y="260649"/>
            <a:ext cx="8353425" cy="3312368"/>
          </a:xfrm>
        </p:spPr>
        <p:txBody>
          <a:bodyPr/>
          <a:lstStyle/>
          <a:p>
            <a:r>
              <a:rPr lang="ru-RU" sz="1600" b="1" dirty="0" smtClean="0"/>
              <a:t>Основные параметры бюджета муниципального образования «</a:t>
            </a:r>
            <a:r>
              <a:rPr lang="ru-RU" sz="1600" b="1" dirty="0" err="1" smtClean="0"/>
              <a:t>Тахтамукайский</a:t>
            </a:r>
            <a:r>
              <a:rPr lang="ru-RU" sz="1600" b="1" dirty="0" smtClean="0"/>
              <a:t> район»</a:t>
            </a:r>
          </a:p>
        </p:txBody>
      </p:sp>
      <p:graphicFrame>
        <p:nvGraphicFramePr>
          <p:cNvPr id="3" name="Диаграмма 3"/>
          <p:cNvGraphicFramePr>
            <a:graphicFrameLocks/>
          </p:cNvGraphicFramePr>
          <p:nvPr>
            <p:extLst>
              <p:ext uri="{D42A27DB-BD31-4B8C-83A1-F6EECF244321}">
                <p14:modId xmlns:p14="http://schemas.microsoft.com/office/powerpoint/2010/main" val="902323941"/>
              </p:ext>
            </p:extLst>
          </p:nvPr>
        </p:nvGraphicFramePr>
        <p:xfrm>
          <a:off x="971600" y="980728"/>
          <a:ext cx="7345363"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a:graphicFrameLocks/>
          </p:cNvGraphicFramePr>
          <p:nvPr>
            <p:extLst>
              <p:ext uri="{D42A27DB-BD31-4B8C-83A1-F6EECF244321}">
                <p14:modId xmlns:p14="http://schemas.microsoft.com/office/powerpoint/2010/main" val="2662972841"/>
              </p:ext>
            </p:extLst>
          </p:nvPr>
        </p:nvGraphicFramePr>
        <p:xfrm>
          <a:off x="633413" y="209550"/>
          <a:ext cx="7877175" cy="6223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6" y="332656"/>
            <a:ext cx="6512511" cy="1143000"/>
          </a:xfrm>
        </p:spPr>
        <p:txBody>
          <a:bodyPr/>
          <a:lstStyle/>
          <a:p>
            <a:pPr marL="320040" indent="-320040" algn="ctr" fontAlgn="auto">
              <a:spcAft>
                <a:spcPts val="0"/>
              </a:spcAft>
              <a:buClr>
                <a:schemeClr val="accent6">
                  <a:lumMod val="75000"/>
                </a:schemeClr>
              </a:buClr>
              <a:defRPr/>
            </a:pPr>
            <a:r>
              <a:rPr lang="ru-RU" sz="1600" dirty="0" smtClean="0">
                <a:effectLst>
                  <a:outerShdw blurRad="38100" dist="38100" dir="2700000" algn="tl">
                    <a:srgbClr val="000000">
                      <a:alpha val="43137"/>
                    </a:srgbClr>
                  </a:outerShdw>
                  <a:reflection blurRad="6350" stA="55000" endA="300" endPos="45500" dir="5400000" sy="-100000" algn="bl" rotWithShape="0"/>
                </a:effectLst>
              </a:rPr>
              <a:t>Из каких поступлений формируется доходная часть бюджета муниципального образования «</a:t>
            </a:r>
            <a:r>
              <a:rPr lang="ru-RU" sz="1600" dirty="0" err="1" smtClean="0">
                <a:effectLst>
                  <a:outerShdw blurRad="38100" dist="38100" dir="2700000" algn="tl">
                    <a:srgbClr val="000000">
                      <a:alpha val="43137"/>
                    </a:srgbClr>
                  </a:outerShdw>
                  <a:reflection blurRad="6350" stA="55000" endA="300" endPos="45500" dir="5400000" sy="-100000" algn="bl" rotWithShape="0"/>
                </a:effectLst>
              </a:rPr>
              <a:t>Тахтамукайский</a:t>
            </a:r>
            <a:r>
              <a:rPr lang="ru-RU" sz="1600" dirty="0" smtClean="0">
                <a:effectLst>
                  <a:outerShdw blurRad="38100" dist="38100" dir="2700000" algn="tl">
                    <a:srgbClr val="000000">
                      <a:alpha val="43137"/>
                    </a:srgbClr>
                  </a:outerShdw>
                  <a:reflection blurRad="6350" stA="55000" endA="300" endPos="45500" dir="5400000" sy="-100000" algn="bl" rotWithShape="0"/>
                </a:effectLst>
              </a:rPr>
              <a:t> район»</a:t>
            </a:r>
            <a:endParaRPr lang="ru-RU" sz="1600" dirty="0">
              <a:effectLst>
                <a:outerShdw blurRad="38100" dist="38100" dir="2700000" algn="tl">
                  <a:srgbClr val="000000">
                    <a:alpha val="43137"/>
                  </a:srgbClr>
                </a:outerShdw>
                <a:reflection blurRad="6350" stA="55000" endA="300" endPos="45500" dir="5400000" sy="-100000" algn="bl" rotWithShape="0"/>
              </a:effectLst>
            </a:endParaRPr>
          </a:p>
        </p:txBody>
      </p:sp>
      <p:graphicFrame>
        <p:nvGraphicFramePr>
          <p:cNvPr id="3" name="Схема 2"/>
          <p:cNvGraphicFramePr/>
          <p:nvPr>
            <p:extLst>
              <p:ext uri="{D42A27DB-BD31-4B8C-83A1-F6EECF244321}">
                <p14:modId xmlns:p14="http://schemas.microsoft.com/office/powerpoint/2010/main" val="1470948256"/>
              </p:ext>
            </p:extLst>
          </p:nvPr>
        </p:nvGraphicFramePr>
        <p:xfrm>
          <a:off x="467544" y="980728"/>
          <a:ext cx="8208912" cy="5544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Светлана\Desktop\spr_elov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81" y="1229124"/>
            <a:ext cx="9144000" cy="464591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2082" y="1412777"/>
            <a:ext cx="727098" cy="727098"/>
          </a:xfrm>
          <a:prstGeom prst="rect">
            <a:avLst/>
          </a:prstGeom>
        </p:spPr>
      </p:pic>
    </p:spTree>
    <p:extLst>
      <p:ext uri="{BB962C8B-B14F-4D97-AF65-F5344CB8AC3E}">
        <p14:creationId xmlns:p14="http://schemas.microsoft.com/office/powerpoint/2010/main" val="4171309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4" y="260648"/>
            <a:ext cx="6512511" cy="1143000"/>
          </a:xfrm>
        </p:spPr>
        <p:txBody>
          <a:bodyPr/>
          <a:lstStyle/>
          <a:p>
            <a:pPr marL="320040" indent="-320040" algn="ctr" fontAlgn="auto">
              <a:spcAft>
                <a:spcPts val="0"/>
              </a:spcAft>
              <a:buClr>
                <a:schemeClr val="accent6">
                  <a:lumMod val="75000"/>
                </a:schemeClr>
              </a:buClr>
              <a:defRPr/>
            </a:pPr>
            <a:r>
              <a:rPr lang="ru-RU" sz="2000" dirty="0" smtClean="0"/>
              <a:t>Структура доходов бюджета МО «</a:t>
            </a:r>
            <a:r>
              <a:rPr lang="ru-RU" sz="2000" dirty="0" err="1" smtClean="0"/>
              <a:t>Тахтамукайский</a:t>
            </a:r>
            <a:r>
              <a:rPr lang="ru-RU" sz="2000" dirty="0" smtClean="0"/>
              <a:t> район» (2015-2019 гг.)</a:t>
            </a:r>
            <a:br>
              <a:rPr lang="ru-RU" sz="2000" dirty="0" smtClean="0"/>
            </a:br>
            <a:endParaRPr lang="ru-RU" sz="2000" dirty="0"/>
          </a:p>
        </p:txBody>
      </p:sp>
      <p:graphicFrame>
        <p:nvGraphicFramePr>
          <p:cNvPr id="3" name="Диаграмма 3"/>
          <p:cNvGraphicFramePr>
            <a:graphicFrameLocks/>
          </p:cNvGraphicFramePr>
          <p:nvPr>
            <p:extLst>
              <p:ext uri="{D42A27DB-BD31-4B8C-83A1-F6EECF244321}">
                <p14:modId xmlns:p14="http://schemas.microsoft.com/office/powerpoint/2010/main" val="3742914916"/>
              </p:ext>
            </p:extLst>
          </p:nvPr>
        </p:nvGraphicFramePr>
        <p:xfrm>
          <a:off x="827088" y="1196975"/>
          <a:ext cx="7777162" cy="54006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1680</TotalTime>
  <Words>3447</Words>
  <Application>Microsoft Office PowerPoint</Application>
  <PresentationFormat>Экран (4:3)</PresentationFormat>
  <Paragraphs>663</Paragraphs>
  <Slides>37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Эркер</vt:lpstr>
      <vt:lpstr>Бюджет для граждан</vt:lpstr>
      <vt:lpstr>КАКИЕ ЦЕЛИ ПРЕСЛЕДУЕТ БРОШЮРА «БЮДЖЕТ ДЛЯ ГРАЖДАН» И НА КАКИЕ ВОПРОСЫ ОТВЕЧАЕТ?</vt:lpstr>
      <vt:lpstr>Презентация PowerPoint</vt:lpstr>
      <vt:lpstr>   ОСНОВНЫЕ ЭТАПЫ ПОДГОТОВКИ РАЙОННОГО БЮДЖЕТА  1.Бюджетное послание Президента РФ 2.Составление прогноза социально-экономического развития района 3.Разработка муниципальных и ведомственных целевых программ 4.Оценка  и прогноз поступления доходов 5.Составление реестра бюджетных обязательств 6.Составление проекта бюджета 7.Публичное обсуждение 8. Рассмотрение и утверждение бюджета Советом народных депутатов муниципального образования «Тахтамукайский район»</vt:lpstr>
      <vt:lpstr>       Доходы (т.р.)      918 306,0        935 885,0           952 635,0     Расходы (т.р.)     929 845,0        938 192,0           969 393,0 Дефицит (т.р.)      11 539,0            2 307,0             16 758,0 Справочно: для сопоставимости показателей данные приведены на начало финансового года </vt:lpstr>
      <vt:lpstr>Презентация PowerPoint</vt:lpstr>
      <vt:lpstr>Из каких поступлений формируется доходная часть бюджета муниципального образования «Тахтамукайский район»</vt:lpstr>
      <vt:lpstr>Презентация PowerPoint</vt:lpstr>
      <vt:lpstr>Структура доходов бюджета МО «Тахтамукайский район» (2015-2019 гг.) </vt:lpstr>
      <vt:lpstr>Структура налоговых доходов бюджета МО «Тахтамукайский район»  на 2017 год</vt:lpstr>
      <vt:lpstr>Безвозмездные поступления из республиканского бюджета  Все жители России являются гражданами своей страны и должны иметь равный доступ к услугам. Именно поэтому существует система межбюджетных отношений – это отношения между органами государственной власти РФ, органами государственной власти субъектов РФ и органами местного самоуправления, связанные и формированием и исполнением соответствующих бюджетов. В рамках этих отношений распределяются финансовые потоки, при которых субъекты с низкими доходами получают межбюджетную помощь от вышестоящих бюджетов.  Структура безвозмездных поступлений из республиканского бюджета  в бюджет МО «Тахтамукайский район» на 2017-2019 гг. (тыс.руб.)</vt:lpstr>
      <vt:lpstr>Межбюджетные трансферты – средства, предоставляемые одним бюджетом бюджетной системы Российской федерации другому бюджетному бюджетной системы Российской Федерации. Межбюджетные трансферты из бюджета МО «Тахтамукайский район» в бюджеты поселений в 2017 году составят (тыс.руб.) </vt:lpstr>
      <vt:lpstr>МУНИЦИПАЛЬНЫЙ ДОЛГ  Муниципальный долг   -    обязательства, возникающие из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Бюджетным Кодексом РФ, принятые на себя муниципальным образованием. Предельный объем муниципального долга позволяет регулировать  его объем. Предельный объем муниципального долга не  может  превышать  объем  доходов соответствующего  бюджета  без  учета  финансовой помощи из бюджетов других уровней  бюджетной системы.  Решением  о  местном  бюджете   устанавливается верхний предел муниципального долга по состоянию на 1 января года, следующего очередным  финансовым годом  (очередным финансовым годом и каждым  годом планового периода), представляющий собой расчетный показатель,  с  указанием      в том числе верхнего предела долга по муниципальным гарантиям.   </vt:lpstr>
      <vt:lpstr>ДИНАМИКА ОБЪЕМА РАСХОДОВ БЮДЖЕТА МО «ТАХТАМУКАЙСКИЙ РАЙОН» НА 2017-2019 ГГ.</vt:lpstr>
      <vt:lpstr>Основные направления расходов бюджета МО «Тахтамукайский район» на 2017 г. (тыс.руб.)</vt:lpstr>
      <vt:lpstr>Распределение расходов бюджета МО «Тахтамукайский район» на 2017 год на плановый период 2018-2019 гг. по разделам и подразделам классификаций расходов бюджетов Российской Федерации</vt:lpstr>
      <vt:lpstr>Презентация PowerPoint</vt:lpstr>
      <vt:lpstr>Соотношение программных и непрограммных расходов бюджета МО «Тахтамукайский район» на 2017 г. (тыс.руб.)</vt:lpstr>
      <vt:lpstr>Перечень муниципальных программ МО «Тахтамукайский район» на 2017 г.</vt:lpstr>
      <vt:lpstr>Презентация PowerPoint</vt:lpstr>
      <vt:lpstr>Презентация PowerPoint</vt:lpstr>
      <vt:lpstr>Перечень ведомственных целевых программ МО «Тахтамукайский район» на 2017 г.</vt:lpstr>
      <vt:lpstr>Презентация PowerPoint</vt:lpstr>
      <vt:lpstr>ОБЩЕСТВЕННО-ЗНАЧИМЫЕ ПРОЕКТЫ  -   ЖИЛИЩНО-КОММУНАЛЬНОЕ ХОЗЯЙСТВО</vt:lpstr>
      <vt:lpstr>Информация о расходах бюджета с учетом интересов целевых групп пользователей информации, содержащейся в бюджете для граждан</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Брошюра подготовлена: Финансовое управление Администрации муниципального образования «Тахтамукайский район» Контактные данные: адрес: а.Тахтамукай, ул.Ленина, 60 тел. (факс) 96-3-18 Эл.адрес: finuprta@mail.ru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Света</dc:creator>
  <cp:lastModifiedBy>Светлана</cp:lastModifiedBy>
  <cp:revision>222</cp:revision>
  <cp:lastPrinted>2017-03-31T09:35:41Z</cp:lastPrinted>
  <dcterms:created xsi:type="dcterms:W3CDTF">2014-08-05T05:31:38Z</dcterms:created>
  <dcterms:modified xsi:type="dcterms:W3CDTF">2017-04-03T08:37:35Z</dcterms:modified>
</cp:coreProperties>
</file>