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13" r:id="rId1"/>
  </p:sldMasterIdLst>
  <p:notesMasterIdLst>
    <p:notesMasterId r:id="rId51"/>
  </p:notesMasterIdLst>
  <p:sldIdLst>
    <p:sldId id="405" r:id="rId2"/>
    <p:sldId id="392" r:id="rId3"/>
    <p:sldId id="393" r:id="rId4"/>
    <p:sldId id="394" r:id="rId5"/>
    <p:sldId id="395" r:id="rId6"/>
    <p:sldId id="291" r:id="rId7"/>
    <p:sldId id="278" r:id="rId8"/>
    <p:sldId id="326" r:id="rId9"/>
    <p:sldId id="373" r:id="rId10"/>
    <p:sldId id="378" r:id="rId11"/>
    <p:sldId id="389" r:id="rId12"/>
    <p:sldId id="380" r:id="rId13"/>
    <p:sldId id="381" r:id="rId14"/>
    <p:sldId id="382" r:id="rId15"/>
    <p:sldId id="383" r:id="rId16"/>
    <p:sldId id="390" r:id="rId17"/>
    <p:sldId id="391" r:id="rId18"/>
    <p:sldId id="398" r:id="rId19"/>
    <p:sldId id="399" r:id="rId20"/>
    <p:sldId id="400" r:id="rId21"/>
    <p:sldId id="406" r:id="rId22"/>
    <p:sldId id="423" r:id="rId23"/>
    <p:sldId id="424" r:id="rId24"/>
    <p:sldId id="425" r:id="rId25"/>
    <p:sldId id="427" r:id="rId26"/>
    <p:sldId id="426" r:id="rId27"/>
    <p:sldId id="401" r:id="rId28"/>
    <p:sldId id="407" r:id="rId29"/>
    <p:sldId id="419" r:id="rId30"/>
    <p:sldId id="420" r:id="rId31"/>
    <p:sldId id="327" r:id="rId32"/>
    <p:sldId id="348" r:id="rId33"/>
    <p:sldId id="321" r:id="rId34"/>
    <p:sldId id="359" r:id="rId35"/>
    <p:sldId id="374" r:id="rId36"/>
    <p:sldId id="376" r:id="rId37"/>
    <p:sldId id="377" r:id="rId38"/>
    <p:sldId id="388" r:id="rId39"/>
    <p:sldId id="402" r:id="rId40"/>
    <p:sldId id="421" r:id="rId41"/>
    <p:sldId id="422" r:id="rId42"/>
    <p:sldId id="397" r:id="rId43"/>
    <p:sldId id="408" r:id="rId44"/>
    <p:sldId id="413" r:id="rId45"/>
    <p:sldId id="414" r:id="rId46"/>
    <p:sldId id="415" r:id="rId47"/>
    <p:sldId id="416" r:id="rId48"/>
    <p:sldId id="417" r:id="rId49"/>
    <p:sldId id="418" r:id="rId5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008000"/>
    <a:srgbClr val="00FFFF"/>
    <a:srgbClr val="FF0066"/>
    <a:srgbClr val="0000CC"/>
    <a:srgbClr val="0033CC"/>
    <a:srgbClr val="00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0291" autoAdjust="0"/>
  </p:normalViewPr>
  <p:slideViewPr>
    <p:cSldViewPr>
      <p:cViewPr>
        <p:scale>
          <a:sx n="100" d="100"/>
          <a:sy n="100" d="100"/>
        </p:scale>
        <p:origin x="-222" y="1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edsedatel\&#1054;&#1041;&#1065;&#1048;&#1049;\&#1054;&#1058;&#1044;&#1045;&#1051;%20&#1044;&#1054;&#1061;&#1054;&#1044;&#1054;&#1042;%20&#1048;%20&#1052;&#1045;&#1046;&#1041;&#1070;&#1044;&#1046;&#1045;&#1058;&#1053;&#1067;&#1061;%20&#1054;&#1058;&#1053;&#1054;&#1064;&#1045;&#1053;&#1048;&#1049;\&#1048;&#1089;&#1087;&#1086;&#1083;&#1085;&#1077;&#1085;&#1080;&#1077;%20&#1085;&#1072;%20&#1044;&#1091;&#1084;&#1091;\&#1087;&#1086;&#1103;&#1089;&#1085;&#1080;&#1083;&#1086;&#1074;&#1082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2520880001193E-2"/>
          <c:y val="9.3771091784525723E-2"/>
          <c:w val="0.93208165248556218"/>
          <c:h val="0.9050728762296629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h="635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h="6350"/>
      <a:bevelB w="6350"/>
    </a:sp3d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2487257098268223E-2"/>
          <c:w val="0.78017018727586973"/>
          <c:h val="0.98688838004681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НДФЛ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34%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 УСН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23%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7.4228579413283979E-2"/>
                  <c:y val="-0.1427498002038864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ЕНВД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6 %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8.1061583077252586E-2"/>
                  <c:y val="-6.566075091874748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tx1"/>
                        </a:solidFill>
                      </a:rPr>
                      <a:t>налог на имуществово организаций </a:t>
                    </a:r>
                    <a:endParaRPr lang="ru-RU" sz="1400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33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остальные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4 %</a:t>
                    </a:r>
                    <a:endParaRPr lang="ru-RU" sz="1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 УСН</c:v>
                </c:pt>
                <c:pt idx="2">
                  <c:v>ЕНВД</c:v>
                </c:pt>
                <c:pt idx="3">
                  <c:v>налог на имуществово организаций</c:v>
                </c:pt>
                <c:pt idx="4">
                  <c:v>остальные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0.34</c:v>
                </c:pt>
                <c:pt idx="1">
                  <c:v>0.23</c:v>
                </c:pt>
                <c:pt idx="2" formatCode="General">
                  <c:v>0.06</c:v>
                </c:pt>
                <c:pt idx="3" formatCode="General">
                  <c:v>0.33</c:v>
                </c:pt>
                <c:pt idx="4" formatCode="General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190834.8</c:v>
                </c:pt>
                <c:pt idx="1">
                  <c:v>144093.9</c:v>
                </c:pt>
                <c:pt idx="2">
                  <c:v>162464.20000000001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192694.5</c:v>
                </c:pt>
                <c:pt idx="1">
                  <c:v>173714.6</c:v>
                </c:pt>
                <c:pt idx="2">
                  <c:v>185114.6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676864"/>
        <c:axId val="118715520"/>
      </c:barChart>
      <c:catAx>
        <c:axId val="118676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8715520"/>
        <c:crosses val="autoZero"/>
        <c:auto val="1"/>
        <c:lblAlgn val="ctr"/>
        <c:lblOffset val="100"/>
        <c:noMultiLvlLbl val="0"/>
      </c:catAx>
      <c:valAx>
        <c:axId val="1187155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18676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2487257098268223E-2"/>
          <c:w val="0.78017018727586973"/>
          <c:h val="0.98688838004681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Доходы от использования имущества  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75 %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8.5821363491112676E-2"/>
                  <c:y val="1.821821983236005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Платежи при использовании природных ресурсов 1 %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0.16214263707239857"/>
                  <c:y val="4.5996369059605312E-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8.1061583077252586E-2"/>
                  <c:y val="-6.566075091874748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Доходы от продажи</a:t>
                    </a: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материальных и нематериальных активов </a:t>
                    </a:r>
                  </a:p>
                  <a:p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17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6.8854248153412512E-2"/>
                  <c:y val="-2.0721374093838098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    Штрафы</a:t>
                    </a: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3%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                   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ru-RU" sz="1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использовании природных ресурсов</c:v>
                </c:pt>
                <c:pt idx="2">
                  <c:v>Остальные</c:v>
                </c:pt>
                <c:pt idx="3">
                  <c:v>Доходы от продажи материальных и нематериальных активов 
</c:v>
                </c:pt>
                <c:pt idx="4">
                  <c:v>Штрафы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0.75</c:v>
                </c:pt>
                <c:pt idx="1">
                  <c:v>0.01</c:v>
                </c:pt>
                <c:pt idx="2">
                  <c:v>0.04</c:v>
                </c:pt>
                <c:pt idx="3">
                  <c:v>0.17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dLbl>
              <c:idx val="0"/>
              <c:layout>
                <c:manualLayout>
                  <c:x val="-2.0655863062262352E-2"/>
                  <c:y val="-3.2939574734328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889125432509501E-2"/>
                  <c:y val="-5.0676268822043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066950519011402E-2"/>
                  <c:y val="-4.0541015057635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667376297528506E-3"/>
                  <c:y val="-7.6014403233066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544988494771849E-2"/>
                  <c:y val="-3.2939574734328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  <c:pt idx="4">
                  <c:v>Итого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71.400000000000006</c:v>
                </c:pt>
                <c:pt idx="1">
                  <c:v>397</c:v>
                </c:pt>
                <c:pt idx="2" formatCode="0.0">
                  <c:v>651.6</c:v>
                </c:pt>
                <c:pt idx="3" formatCode="0.0">
                  <c:v>2.2000000000000002</c:v>
                </c:pt>
                <c:pt idx="4">
                  <c:v>1122.2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889125432509501E-3"/>
                  <c:y val="-7.854821667416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189338321768053E-2"/>
                  <c:y val="-4.64527097945395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556501730037424E-3"/>
                  <c:y val="-6.0811522586453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0021288925855E-2"/>
                  <c:y val="-4.3074828498737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  <c:pt idx="4">
                  <c:v>Итого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9.6999999999999993</c:v>
                </c:pt>
                <c:pt idx="1">
                  <c:v>460.6</c:v>
                </c:pt>
                <c:pt idx="2">
                  <c:v>696.1</c:v>
                </c:pt>
                <c:pt idx="3" formatCode="0.0">
                  <c:v>61</c:v>
                </c:pt>
                <c:pt idx="4">
                  <c:v>1227.4000000000001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70688"/>
        <c:axId val="120372224"/>
      </c:barChart>
      <c:catAx>
        <c:axId val="120370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ru-RU"/>
          </a:p>
        </c:txPr>
        <c:crossAx val="120372224"/>
        <c:crosses val="autoZero"/>
        <c:auto val="1"/>
        <c:lblAlgn val="ctr"/>
        <c:lblOffset val="100"/>
        <c:tickLblSkip val="1"/>
        <c:noMultiLvlLbl val="0"/>
      </c:catAx>
      <c:valAx>
        <c:axId val="12037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3706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Социальное обеспечение населения - 21370,0 т.р.</c:v>
                </c:pt>
                <c:pt idx="1">
                  <c:v>Охрана семьи и детства - 33761,0 т.р.</c:v>
                </c:pt>
                <c:pt idx="2">
                  <c:v>Пенсионное обеспечение - 3102,0 т.р.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21370</c:v>
                </c:pt>
                <c:pt idx="1">
                  <c:v>33761</c:v>
                </c:pt>
                <c:pt idx="2">
                  <c:v>3102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77347614700321"/>
          <c:y val="0.13761325964251009"/>
          <c:w val="0.31626318974119444"/>
          <c:h val="0.7210383535794870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chemeClr val="accent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C1C42924-E828-4E46-A330-3E64BD2EF635}" type="pres">
      <dgm:prSet presAssocID="{CBE00A36-8CEC-424B-9CE4-D82CF38020B7}" presName="aNode" presStyleLbl="fgAcc1" presStyleIdx="0" presStyleCnt="1" custScaleX="136352" custScaleY="808847" custLinFactNeighborX="-10922" custLinFactNeighborY="80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75E1595D-DDD7-434D-9BEC-66924E37EF99}" type="presOf" srcId="{82C1A2F7-7505-43F9-BB8E-F6DFA497E5F0}" destId="{0C93C1BF-997A-420E-85EF-35481BEF60F1}" srcOrd="0" destOrd="0" presId="urn:microsoft.com/office/officeart/2005/8/layout/pyramid2"/>
    <dgm:cxn modelId="{1E181923-F606-4367-A0A3-9DF470D7B3C9}" srcId="{82C1A2F7-7505-43F9-BB8E-F6DFA497E5F0}" destId="{CBE00A36-8CEC-424B-9CE4-D82CF38020B7}" srcOrd="0" destOrd="0" parTransId="{D7559A3C-5984-4C5F-9B17-7B5FE9FAF6E8}" sibTransId="{D5DC2A36-0FCB-4A94-B3C8-9A940DCD85D0}"/>
    <dgm:cxn modelId="{C5E0FEC6-3A13-41EE-86DA-37AAC407D370}" type="presOf" srcId="{CBE00A36-8CEC-424B-9CE4-D82CF38020B7}" destId="{C1C42924-E828-4E46-A330-3E64BD2EF635}" srcOrd="0" destOrd="0" presId="urn:microsoft.com/office/officeart/2005/8/layout/pyramid2"/>
    <dgm:cxn modelId="{F7E65E37-A723-4ED9-BCB0-7EF2A1E4C729}" type="presParOf" srcId="{0C93C1BF-997A-420E-85EF-35481BEF60F1}" destId="{D8AE4B30-8671-43BB-8826-789814994687}" srcOrd="0" destOrd="0" presId="urn:microsoft.com/office/officeart/2005/8/layout/pyramid2"/>
    <dgm:cxn modelId="{F56E4A1F-B972-4010-AD0A-C98B74974982}" type="presParOf" srcId="{0C93C1BF-997A-420E-85EF-35481BEF60F1}" destId="{F4DDAFA7-0E13-4881-BB84-F25465F54188}" srcOrd="1" destOrd="0" presId="urn:microsoft.com/office/officeart/2005/8/layout/pyramid2"/>
    <dgm:cxn modelId="{14510165-D9E4-448A-AE6D-9CA7D59B9C1A}" type="presParOf" srcId="{F4DDAFA7-0E13-4881-BB84-F25465F54188}" destId="{C1C42924-E828-4E46-A330-3E64BD2EF635}" srcOrd="0" destOrd="0" presId="urn:microsoft.com/office/officeart/2005/8/layout/pyramid2"/>
    <dgm:cxn modelId="{9C4E7ACC-2462-4D41-B5E1-859F27FD731E}" type="presParOf" srcId="{F4DDAFA7-0E13-4881-BB84-F25465F54188}" destId="{698C8DCF-B2C0-4F15-B270-ED0820344A8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6F5BD-A666-4B70-8FCC-24644398D34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877C8-E098-4B34-BAA2-A3ABC68FCCA9}">
      <dgm:prSet phldrT="[Текст]" custT="1"/>
      <dgm:spPr/>
      <dgm:t>
        <a:bodyPr/>
        <a:lstStyle/>
        <a:p>
          <a:r>
            <a:rPr lang="ru-RU" sz="1200" dirty="0" smtClean="0"/>
            <a:t>Федеральный уровень</a:t>
          </a:r>
          <a:endParaRPr lang="ru-RU" sz="1200" dirty="0"/>
        </a:p>
      </dgm:t>
    </dgm:pt>
    <dgm:pt modelId="{2719060D-8A49-47E2-BEF4-A10FA57341D2}" type="parTrans" cxnId="{DB7D337D-2841-4DE4-8475-FA8634E26135}">
      <dgm:prSet/>
      <dgm:spPr/>
      <dgm:t>
        <a:bodyPr/>
        <a:lstStyle/>
        <a:p>
          <a:endParaRPr lang="ru-RU" sz="1200"/>
        </a:p>
      </dgm:t>
    </dgm:pt>
    <dgm:pt modelId="{AE994612-A04A-462E-A2C0-1D21FCF04505}" type="sibTrans" cxnId="{DB7D337D-2841-4DE4-8475-FA8634E26135}">
      <dgm:prSet/>
      <dgm:spPr/>
      <dgm:t>
        <a:bodyPr/>
        <a:lstStyle/>
        <a:p>
          <a:endParaRPr lang="ru-RU" sz="1200"/>
        </a:p>
      </dgm:t>
    </dgm:pt>
    <dgm:pt modelId="{81E6EA58-541D-4934-8EB5-30A2307507DC}">
      <dgm:prSet phldrT="[Текст]" custT="1"/>
      <dgm:spPr/>
      <dgm:t>
        <a:bodyPr/>
        <a:lstStyle/>
        <a:p>
          <a:pPr algn="ctr"/>
          <a:r>
            <a:rPr lang="ru-RU" sz="1200" dirty="0" smtClean="0"/>
            <a:t>Определяет масштаб проблемы, правовые и финансовые механизмы  ее решения</a:t>
          </a:r>
          <a:endParaRPr lang="ru-RU" sz="1200" dirty="0"/>
        </a:p>
      </dgm:t>
    </dgm:pt>
    <dgm:pt modelId="{47BA82EA-C172-465D-8F22-1B3004BFDB3F}" type="parTrans" cxnId="{424FB380-1BE8-43D7-9DED-DD272EB250DD}">
      <dgm:prSet/>
      <dgm:spPr/>
      <dgm:t>
        <a:bodyPr/>
        <a:lstStyle/>
        <a:p>
          <a:endParaRPr lang="ru-RU" sz="1200"/>
        </a:p>
      </dgm:t>
    </dgm:pt>
    <dgm:pt modelId="{793E3606-F7A8-48C5-9680-BB1CE402402B}" type="sibTrans" cxnId="{424FB380-1BE8-43D7-9DED-DD272EB250DD}">
      <dgm:prSet/>
      <dgm:spPr/>
      <dgm:t>
        <a:bodyPr/>
        <a:lstStyle/>
        <a:p>
          <a:endParaRPr lang="ru-RU" sz="1200"/>
        </a:p>
      </dgm:t>
    </dgm:pt>
    <dgm:pt modelId="{C837EC00-F3E7-47CB-9AE0-1E0ECF71EFDF}">
      <dgm:prSet phldrT="[Текст]" custT="1"/>
      <dgm:spPr/>
      <dgm:t>
        <a:bodyPr/>
        <a:lstStyle/>
        <a:p>
          <a:r>
            <a:rPr lang="ru-RU" sz="1200" dirty="0" smtClean="0"/>
            <a:t>Региональный уровень</a:t>
          </a:r>
          <a:endParaRPr lang="ru-RU" sz="1200" dirty="0"/>
        </a:p>
      </dgm:t>
    </dgm:pt>
    <dgm:pt modelId="{EE8D1655-31E8-4C69-978D-B05C9ADF03B3}" type="parTrans" cxnId="{9BBA270F-93B8-4DD2-9CBC-D2D660DE4E4B}">
      <dgm:prSet/>
      <dgm:spPr/>
      <dgm:t>
        <a:bodyPr/>
        <a:lstStyle/>
        <a:p>
          <a:endParaRPr lang="ru-RU" sz="1200"/>
        </a:p>
      </dgm:t>
    </dgm:pt>
    <dgm:pt modelId="{50AEDB1D-CDF9-4FA8-B7E0-1CA4D870E031}" type="sibTrans" cxnId="{9BBA270F-93B8-4DD2-9CBC-D2D660DE4E4B}">
      <dgm:prSet/>
      <dgm:spPr/>
      <dgm:t>
        <a:bodyPr/>
        <a:lstStyle/>
        <a:p>
          <a:endParaRPr lang="ru-RU" sz="1200"/>
        </a:p>
      </dgm:t>
    </dgm:pt>
    <dgm:pt modelId="{4C01699D-9F47-4654-BB21-E14AB31F30DD}">
      <dgm:prSet phldrT="[Текст]" custT="1"/>
      <dgm:spPr/>
      <dgm:t>
        <a:bodyPr/>
        <a:lstStyle/>
        <a:p>
          <a:r>
            <a:rPr lang="ru-RU" sz="1200" dirty="0" smtClean="0"/>
            <a:t>Определяет срок решения проблемы в регионе, формирует законодательную базу в рамках жилищного и земельного законодательства, координирует сроки реализации региональных программ.</a:t>
          </a:r>
          <a:endParaRPr lang="ru-RU" sz="1200" dirty="0"/>
        </a:p>
      </dgm:t>
    </dgm:pt>
    <dgm:pt modelId="{39406606-2AB5-49DA-A131-9C9551176CBF}" type="parTrans" cxnId="{58920543-ACA6-4031-AA92-49EF2F083DD1}">
      <dgm:prSet/>
      <dgm:spPr/>
      <dgm:t>
        <a:bodyPr/>
        <a:lstStyle/>
        <a:p>
          <a:endParaRPr lang="ru-RU" sz="1200"/>
        </a:p>
      </dgm:t>
    </dgm:pt>
    <dgm:pt modelId="{5DD606A9-6177-4353-BE74-FD5B58ED02C2}" type="sibTrans" cxnId="{58920543-ACA6-4031-AA92-49EF2F083DD1}">
      <dgm:prSet/>
      <dgm:spPr/>
      <dgm:t>
        <a:bodyPr/>
        <a:lstStyle/>
        <a:p>
          <a:endParaRPr lang="ru-RU" sz="1200"/>
        </a:p>
      </dgm:t>
    </dgm:pt>
    <dgm:pt modelId="{146A13A6-2B7E-4B57-BDF1-1A453519F0C4}">
      <dgm:prSet phldrT="[Текст]" custT="1"/>
      <dgm:spPr/>
      <dgm:t>
        <a:bodyPr/>
        <a:lstStyle/>
        <a:p>
          <a:r>
            <a:rPr lang="ru-RU" sz="1200" dirty="0" smtClean="0"/>
            <a:t>Местный бюджет</a:t>
          </a:r>
          <a:endParaRPr lang="ru-RU" sz="1200" dirty="0"/>
        </a:p>
      </dgm:t>
    </dgm:pt>
    <dgm:pt modelId="{7C4971CD-55CC-4789-B6BB-71DC69ACE3AA}" type="parTrans" cxnId="{BEF4980D-3D05-4173-8246-429F82AC933A}">
      <dgm:prSet/>
      <dgm:spPr/>
      <dgm:t>
        <a:bodyPr/>
        <a:lstStyle/>
        <a:p>
          <a:endParaRPr lang="ru-RU" sz="1200"/>
        </a:p>
      </dgm:t>
    </dgm:pt>
    <dgm:pt modelId="{D1071F64-30DA-4BB8-B635-BB1F028CE3D4}" type="sibTrans" cxnId="{BEF4980D-3D05-4173-8246-429F82AC933A}">
      <dgm:prSet/>
      <dgm:spPr/>
      <dgm:t>
        <a:bodyPr/>
        <a:lstStyle/>
        <a:p>
          <a:endParaRPr lang="ru-RU" sz="1200"/>
        </a:p>
      </dgm:t>
    </dgm:pt>
    <dgm:pt modelId="{B83341E2-355D-4796-9FAE-9650C0807B0D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Предусматривает план действий , привлечение ресурсов для строительства и оснащения объектов строительства, эффективное управление бюджетными средствами </a:t>
          </a:r>
          <a:endParaRPr lang="ru-RU" sz="1200" dirty="0">
            <a:latin typeface="+mj-lt"/>
          </a:endParaRPr>
        </a:p>
      </dgm:t>
    </dgm:pt>
    <dgm:pt modelId="{A47D9CE8-F6F2-46CC-A30E-70B55BCE962D}" type="parTrans" cxnId="{0CC3EF41-C767-4369-B030-7A316D0F816B}">
      <dgm:prSet/>
      <dgm:spPr/>
      <dgm:t>
        <a:bodyPr/>
        <a:lstStyle/>
        <a:p>
          <a:endParaRPr lang="ru-RU" sz="1200"/>
        </a:p>
      </dgm:t>
    </dgm:pt>
    <dgm:pt modelId="{B691C522-1018-49AA-9817-7DBF1E7F2799}" type="sibTrans" cxnId="{0CC3EF41-C767-4369-B030-7A316D0F816B}">
      <dgm:prSet/>
      <dgm:spPr/>
      <dgm:t>
        <a:bodyPr/>
        <a:lstStyle/>
        <a:p>
          <a:endParaRPr lang="ru-RU" sz="1200"/>
        </a:p>
      </dgm:t>
    </dgm:pt>
    <dgm:pt modelId="{ECB37C6C-FA33-436B-BFC6-FDA819237AE3}" type="pres">
      <dgm:prSet presAssocID="{A5C6F5BD-A666-4B70-8FCC-24644398D3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EA887A-4E73-4018-ACB7-7E1D09CA13C8}" type="pres">
      <dgm:prSet presAssocID="{A5C6F5BD-A666-4B70-8FCC-24644398D34C}" presName="tSp" presStyleCnt="0"/>
      <dgm:spPr/>
    </dgm:pt>
    <dgm:pt modelId="{524A8544-AD8D-4D95-997D-DA5FE96A0506}" type="pres">
      <dgm:prSet presAssocID="{A5C6F5BD-A666-4B70-8FCC-24644398D34C}" presName="bSp" presStyleCnt="0"/>
      <dgm:spPr/>
    </dgm:pt>
    <dgm:pt modelId="{E16535AD-205C-444A-B872-873A34EFEA2E}" type="pres">
      <dgm:prSet presAssocID="{A5C6F5BD-A666-4B70-8FCC-24644398D34C}" presName="process" presStyleCnt="0"/>
      <dgm:spPr/>
    </dgm:pt>
    <dgm:pt modelId="{1B6E6D49-437A-4235-8338-C9FA320EA67F}" type="pres">
      <dgm:prSet presAssocID="{4C7877C8-E098-4B34-BAA2-A3ABC68FCCA9}" presName="composite1" presStyleCnt="0"/>
      <dgm:spPr/>
    </dgm:pt>
    <dgm:pt modelId="{772FC8FA-B121-4542-9E8F-5AF0538C1280}" type="pres">
      <dgm:prSet presAssocID="{4C7877C8-E098-4B34-BAA2-A3ABC68FCCA9}" presName="dummyNode1" presStyleLbl="node1" presStyleIdx="0" presStyleCnt="3"/>
      <dgm:spPr/>
    </dgm:pt>
    <dgm:pt modelId="{55F524DF-BE28-4CE3-A943-0868370541B2}" type="pres">
      <dgm:prSet presAssocID="{4C7877C8-E098-4B34-BAA2-A3ABC68FCCA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78389-F188-40B2-A416-E1A3F49A52F8}" type="pres">
      <dgm:prSet presAssocID="{4C7877C8-E098-4B34-BAA2-A3ABC68FCC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77D00-55DC-497E-9480-C6A8F0CB21F6}" type="pres">
      <dgm:prSet presAssocID="{4C7877C8-E098-4B34-BAA2-A3ABC68FCCA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6590-3DA3-4D65-8B7C-35FE4E670E66}" type="pres">
      <dgm:prSet presAssocID="{4C7877C8-E098-4B34-BAA2-A3ABC68FCCA9}" presName="connSite1" presStyleCnt="0"/>
      <dgm:spPr/>
    </dgm:pt>
    <dgm:pt modelId="{0F0DDA91-7B1F-4086-BA22-2612ABDE1692}" type="pres">
      <dgm:prSet presAssocID="{AE994612-A04A-462E-A2C0-1D21FCF04505}" presName="Name9" presStyleLbl="sibTrans2D1" presStyleIdx="0" presStyleCnt="2"/>
      <dgm:spPr/>
      <dgm:t>
        <a:bodyPr/>
        <a:lstStyle/>
        <a:p>
          <a:endParaRPr lang="ru-RU"/>
        </a:p>
      </dgm:t>
    </dgm:pt>
    <dgm:pt modelId="{9088BEA7-0B8B-4B3A-9574-7B7FFB001337}" type="pres">
      <dgm:prSet presAssocID="{C837EC00-F3E7-47CB-9AE0-1E0ECF71EFDF}" presName="composite2" presStyleCnt="0"/>
      <dgm:spPr/>
    </dgm:pt>
    <dgm:pt modelId="{C81CAAFC-5A63-498F-8738-FF1E6885EB79}" type="pres">
      <dgm:prSet presAssocID="{C837EC00-F3E7-47CB-9AE0-1E0ECF71EFDF}" presName="dummyNode2" presStyleLbl="node1" presStyleIdx="0" presStyleCnt="3"/>
      <dgm:spPr/>
    </dgm:pt>
    <dgm:pt modelId="{5263AC0C-57E2-4B7E-9482-C55B560B3D6E}" type="pres">
      <dgm:prSet presAssocID="{C837EC00-F3E7-47CB-9AE0-1E0ECF71EFDF}" presName="childNode2" presStyleLbl="bgAcc1" presStyleIdx="1" presStyleCnt="3" custScaleY="142527" custLinFactNeighborX="-2494" custLinFactNeighborY="17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098E3-6799-4FFF-8263-E50D1CAA9894}" type="pres">
      <dgm:prSet presAssocID="{C837EC00-F3E7-47CB-9AE0-1E0ECF71EFD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8C98-9155-4C5B-BA2B-01F8D6E44D91}" type="pres">
      <dgm:prSet presAssocID="{C837EC00-F3E7-47CB-9AE0-1E0ECF71EFD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70140-25BA-4BD4-ABC2-C6CC521FD70F}" type="pres">
      <dgm:prSet presAssocID="{C837EC00-F3E7-47CB-9AE0-1E0ECF71EFDF}" presName="connSite2" presStyleCnt="0"/>
      <dgm:spPr/>
    </dgm:pt>
    <dgm:pt modelId="{9F92F024-5E80-4186-9995-DBDD6A91B4C7}" type="pres">
      <dgm:prSet presAssocID="{50AEDB1D-CDF9-4FA8-B7E0-1CA4D870E031}" presName="Name18" presStyleLbl="sibTrans2D1" presStyleIdx="1" presStyleCnt="2" custAng="20289698" custLinFactNeighborX="-4687" custLinFactNeighborY="-2911"/>
      <dgm:spPr/>
      <dgm:t>
        <a:bodyPr/>
        <a:lstStyle/>
        <a:p>
          <a:endParaRPr lang="ru-RU"/>
        </a:p>
      </dgm:t>
    </dgm:pt>
    <dgm:pt modelId="{4B9E77C2-CD54-45CE-959E-C1052C07BE34}" type="pres">
      <dgm:prSet presAssocID="{146A13A6-2B7E-4B57-BDF1-1A453519F0C4}" presName="composite1" presStyleCnt="0"/>
      <dgm:spPr/>
    </dgm:pt>
    <dgm:pt modelId="{0F1151D0-4E97-4E3F-A6D8-AA314CD9BC74}" type="pres">
      <dgm:prSet presAssocID="{146A13A6-2B7E-4B57-BDF1-1A453519F0C4}" presName="dummyNode1" presStyleLbl="node1" presStyleIdx="1" presStyleCnt="3"/>
      <dgm:spPr/>
    </dgm:pt>
    <dgm:pt modelId="{25E57405-2AE0-4827-8187-88AAC89AFD81}" type="pres">
      <dgm:prSet presAssocID="{146A13A6-2B7E-4B57-BDF1-1A453519F0C4}" presName="childNode1" presStyleLbl="bgAcc1" presStyleIdx="2" presStyleCnt="3" custScaleY="181752" custLinFactNeighborX="-1606" custLinFactNeighborY="2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587D9-5CE6-4572-8E1C-DADCF67E50D9}" type="pres">
      <dgm:prSet presAssocID="{146A13A6-2B7E-4B57-BDF1-1A453519F0C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8327E-CD5A-4BFF-A781-EBBC375FC581}" type="pres">
      <dgm:prSet presAssocID="{146A13A6-2B7E-4B57-BDF1-1A453519F0C4}" presName="parentNode1" presStyleLbl="node1" presStyleIdx="2" presStyleCnt="3" custLinFactNeighborX="-5039" custLinFactNeighborY="773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AFD7E-4878-4A7F-8DD5-8E2734E5F1A6}" type="pres">
      <dgm:prSet presAssocID="{146A13A6-2B7E-4B57-BDF1-1A453519F0C4}" presName="connSite1" presStyleCnt="0"/>
      <dgm:spPr/>
    </dgm:pt>
  </dgm:ptLst>
  <dgm:cxnLst>
    <dgm:cxn modelId="{434CF693-FA47-44E5-8319-E46704C31001}" type="presOf" srcId="{146A13A6-2B7E-4B57-BDF1-1A453519F0C4}" destId="{CB28327E-CD5A-4BFF-A781-EBBC375FC581}" srcOrd="0" destOrd="0" presId="urn:microsoft.com/office/officeart/2005/8/layout/hProcess4"/>
    <dgm:cxn modelId="{362E4F96-F1A4-458F-B6CB-C500276EBA0A}" type="presOf" srcId="{81E6EA58-541D-4934-8EB5-30A2307507DC}" destId="{55F524DF-BE28-4CE3-A943-0868370541B2}" srcOrd="0" destOrd="0" presId="urn:microsoft.com/office/officeart/2005/8/layout/hProcess4"/>
    <dgm:cxn modelId="{58920543-ACA6-4031-AA92-49EF2F083DD1}" srcId="{C837EC00-F3E7-47CB-9AE0-1E0ECF71EFDF}" destId="{4C01699D-9F47-4654-BB21-E14AB31F30DD}" srcOrd="0" destOrd="0" parTransId="{39406606-2AB5-49DA-A131-9C9551176CBF}" sibTransId="{5DD606A9-6177-4353-BE74-FD5B58ED02C2}"/>
    <dgm:cxn modelId="{AF35780C-9F14-45C2-898E-9E6DBBB9937E}" type="presOf" srcId="{4C7877C8-E098-4B34-BAA2-A3ABC68FCCA9}" destId="{3B777D00-55DC-497E-9480-C6A8F0CB21F6}" srcOrd="0" destOrd="0" presId="urn:microsoft.com/office/officeart/2005/8/layout/hProcess4"/>
    <dgm:cxn modelId="{D0608A78-632E-4867-BC0B-3FC8991AFAEA}" type="presOf" srcId="{C837EC00-F3E7-47CB-9AE0-1E0ECF71EFDF}" destId="{E1F38C98-9155-4C5B-BA2B-01F8D6E44D91}" srcOrd="0" destOrd="0" presId="urn:microsoft.com/office/officeart/2005/8/layout/hProcess4"/>
    <dgm:cxn modelId="{5B60A39A-4C01-4FAF-AB11-0A56F4ADB5EE}" type="presOf" srcId="{50AEDB1D-CDF9-4FA8-B7E0-1CA4D870E031}" destId="{9F92F024-5E80-4186-9995-DBDD6A91B4C7}" srcOrd="0" destOrd="0" presId="urn:microsoft.com/office/officeart/2005/8/layout/hProcess4"/>
    <dgm:cxn modelId="{EAD28416-7515-4CC4-BCA0-D90060D60C79}" type="presOf" srcId="{AE994612-A04A-462E-A2C0-1D21FCF04505}" destId="{0F0DDA91-7B1F-4086-BA22-2612ABDE1692}" srcOrd="0" destOrd="0" presId="urn:microsoft.com/office/officeart/2005/8/layout/hProcess4"/>
    <dgm:cxn modelId="{E8A1AA8E-D27C-4BE1-867F-778ECB416E50}" type="presOf" srcId="{B83341E2-355D-4796-9FAE-9650C0807B0D}" destId="{25E57405-2AE0-4827-8187-88AAC89AFD81}" srcOrd="0" destOrd="0" presId="urn:microsoft.com/office/officeart/2005/8/layout/hProcess4"/>
    <dgm:cxn modelId="{9BBA270F-93B8-4DD2-9CBC-D2D660DE4E4B}" srcId="{A5C6F5BD-A666-4B70-8FCC-24644398D34C}" destId="{C837EC00-F3E7-47CB-9AE0-1E0ECF71EFDF}" srcOrd="1" destOrd="0" parTransId="{EE8D1655-31E8-4C69-978D-B05C9ADF03B3}" sibTransId="{50AEDB1D-CDF9-4FA8-B7E0-1CA4D870E031}"/>
    <dgm:cxn modelId="{FEABCB7F-D7FC-432F-9D22-20D0719D51CD}" type="presOf" srcId="{4C01699D-9F47-4654-BB21-E14AB31F30DD}" destId="{5263AC0C-57E2-4B7E-9482-C55B560B3D6E}" srcOrd="0" destOrd="0" presId="urn:microsoft.com/office/officeart/2005/8/layout/hProcess4"/>
    <dgm:cxn modelId="{424FB380-1BE8-43D7-9DED-DD272EB250DD}" srcId="{4C7877C8-E098-4B34-BAA2-A3ABC68FCCA9}" destId="{81E6EA58-541D-4934-8EB5-30A2307507DC}" srcOrd="0" destOrd="0" parTransId="{47BA82EA-C172-465D-8F22-1B3004BFDB3F}" sibTransId="{793E3606-F7A8-48C5-9680-BB1CE402402B}"/>
    <dgm:cxn modelId="{0CC3EF41-C767-4369-B030-7A316D0F816B}" srcId="{146A13A6-2B7E-4B57-BDF1-1A453519F0C4}" destId="{B83341E2-355D-4796-9FAE-9650C0807B0D}" srcOrd="0" destOrd="0" parTransId="{A47D9CE8-F6F2-46CC-A30E-70B55BCE962D}" sibTransId="{B691C522-1018-49AA-9817-7DBF1E7F2799}"/>
    <dgm:cxn modelId="{5CD79558-9E9E-4EA8-9EB2-B62C9750CB73}" type="presOf" srcId="{A5C6F5BD-A666-4B70-8FCC-24644398D34C}" destId="{ECB37C6C-FA33-436B-BFC6-FDA819237AE3}" srcOrd="0" destOrd="0" presId="urn:microsoft.com/office/officeart/2005/8/layout/hProcess4"/>
    <dgm:cxn modelId="{BEF4980D-3D05-4173-8246-429F82AC933A}" srcId="{A5C6F5BD-A666-4B70-8FCC-24644398D34C}" destId="{146A13A6-2B7E-4B57-BDF1-1A453519F0C4}" srcOrd="2" destOrd="0" parTransId="{7C4971CD-55CC-4789-B6BB-71DC69ACE3AA}" sibTransId="{D1071F64-30DA-4BB8-B635-BB1F028CE3D4}"/>
    <dgm:cxn modelId="{2D576746-8CF7-4203-8796-C4BE3262965C}" type="presOf" srcId="{4C01699D-9F47-4654-BB21-E14AB31F30DD}" destId="{FD8098E3-6799-4FFF-8263-E50D1CAA9894}" srcOrd="1" destOrd="0" presId="urn:microsoft.com/office/officeart/2005/8/layout/hProcess4"/>
    <dgm:cxn modelId="{DB7D337D-2841-4DE4-8475-FA8634E26135}" srcId="{A5C6F5BD-A666-4B70-8FCC-24644398D34C}" destId="{4C7877C8-E098-4B34-BAA2-A3ABC68FCCA9}" srcOrd="0" destOrd="0" parTransId="{2719060D-8A49-47E2-BEF4-A10FA57341D2}" sibTransId="{AE994612-A04A-462E-A2C0-1D21FCF04505}"/>
    <dgm:cxn modelId="{34EC5161-EC34-4CA2-9D6B-2A4797B57DCD}" type="presOf" srcId="{81E6EA58-541D-4934-8EB5-30A2307507DC}" destId="{03878389-F188-40B2-A416-E1A3F49A52F8}" srcOrd="1" destOrd="0" presId="urn:microsoft.com/office/officeart/2005/8/layout/hProcess4"/>
    <dgm:cxn modelId="{CBA00E87-4CDC-444B-99EA-FC79F2A4B5FB}" type="presOf" srcId="{B83341E2-355D-4796-9FAE-9650C0807B0D}" destId="{B62587D9-5CE6-4572-8E1C-DADCF67E50D9}" srcOrd="1" destOrd="0" presId="urn:microsoft.com/office/officeart/2005/8/layout/hProcess4"/>
    <dgm:cxn modelId="{B8425603-866C-4CDE-B509-B635B3FC079C}" type="presParOf" srcId="{ECB37C6C-FA33-436B-BFC6-FDA819237AE3}" destId="{98EA887A-4E73-4018-ACB7-7E1D09CA13C8}" srcOrd="0" destOrd="0" presId="urn:microsoft.com/office/officeart/2005/8/layout/hProcess4"/>
    <dgm:cxn modelId="{4011423C-A70A-4A4C-9458-69CB9D977CA1}" type="presParOf" srcId="{ECB37C6C-FA33-436B-BFC6-FDA819237AE3}" destId="{524A8544-AD8D-4D95-997D-DA5FE96A0506}" srcOrd="1" destOrd="0" presId="urn:microsoft.com/office/officeart/2005/8/layout/hProcess4"/>
    <dgm:cxn modelId="{91FE7987-BE46-4283-BA37-BEA81D36A6B7}" type="presParOf" srcId="{ECB37C6C-FA33-436B-BFC6-FDA819237AE3}" destId="{E16535AD-205C-444A-B872-873A34EFEA2E}" srcOrd="2" destOrd="0" presId="urn:microsoft.com/office/officeart/2005/8/layout/hProcess4"/>
    <dgm:cxn modelId="{C53C45FC-C3C5-4F76-AC89-B66028C776FA}" type="presParOf" srcId="{E16535AD-205C-444A-B872-873A34EFEA2E}" destId="{1B6E6D49-437A-4235-8338-C9FA320EA67F}" srcOrd="0" destOrd="0" presId="urn:microsoft.com/office/officeart/2005/8/layout/hProcess4"/>
    <dgm:cxn modelId="{C4AC3E69-8350-4B55-9C70-049A3956D7B4}" type="presParOf" srcId="{1B6E6D49-437A-4235-8338-C9FA320EA67F}" destId="{772FC8FA-B121-4542-9E8F-5AF0538C1280}" srcOrd="0" destOrd="0" presId="urn:microsoft.com/office/officeart/2005/8/layout/hProcess4"/>
    <dgm:cxn modelId="{277E0CFA-A011-4293-B297-C28429D96EB6}" type="presParOf" srcId="{1B6E6D49-437A-4235-8338-C9FA320EA67F}" destId="{55F524DF-BE28-4CE3-A943-0868370541B2}" srcOrd="1" destOrd="0" presId="urn:microsoft.com/office/officeart/2005/8/layout/hProcess4"/>
    <dgm:cxn modelId="{D7697225-0FD3-4015-B193-466E5CD2014C}" type="presParOf" srcId="{1B6E6D49-437A-4235-8338-C9FA320EA67F}" destId="{03878389-F188-40B2-A416-E1A3F49A52F8}" srcOrd="2" destOrd="0" presId="urn:microsoft.com/office/officeart/2005/8/layout/hProcess4"/>
    <dgm:cxn modelId="{AB1E8EA6-DA1D-4AA0-9818-2E714F21D72B}" type="presParOf" srcId="{1B6E6D49-437A-4235-8338-C9FA320EA67F}" destId="{3B777D00-55DC-497E-9480-C6A8F0CB21F6}" srcOrd="3" destOrd="0" presId="urn:microsoft.com/office/officeart/2005/8/layout/hProcess4"/>
    <dgm:cxn modelId="{B9115BAF-773F-4C05-9EE7-66DC9B0A0830}" type="presParOf" srcId="{1B6E6D49-437A-4235-8338-C9FA320EA67F}" destId="{6FC66590-3DA3-4D65-8B7C-35FE4E670E66}" srcOrd="4" destOrd="0" presId="urn:microsoft.com/office/officeart/2005/8/layout/hProcess4"/>
    <dgm:cxn modelId="{6D0C67E8-A299-4D97-BEE1-6368FA812C9B}" type="presParOf" srcId="{E16535AD-205C-444A-B872-873A34EFEA2E}" destId="{0F0DDA91-7B1F-4086-BA22-2612ABDE1692}" srcOrd="1" destOrd="0" presId="urn:microsoft.com/office/officeart/2005/8/layout/hProcess4"/>
    <dgm:cxn modelId="{1389248B-52A3-4E0E-AB27-F8D8EC5A90C7}" type="presParOf" srcId="{E16535AD-205C-444A-B872-873A34EFEA2E}" destId="{9088BEA7-0B8B-4B3A-9574-7B7FFB001337}" srcOrd="2" destOrd="0" presId="urn:microsoft.com/office/officeart/2005/8/layout/hProcess4"/>
    <dgm:cxn modelId="{87A9BF42-AACA-4D2D-9711-99F482472D61}" type="presParOf" srcId="{9088BEA7-0B8B-4B3A-9574-7B7FFB001337}" destId="{C81CAAFC-5A63-498F-8738-FF1E6885EB79}" srcOrd="0" destOrd="0" presId="urn:microsoft.com/office/officeart/2005/8/layout/hProcess4"/>
    <dgm:cxn modelId="{BA03FD19-1D40-4402-9E6E-A85E1A50399C}" type="presParOf" srcId="{9088BEA7-0B8B-4B3A-9574-7B7FFB001337}" destId="{5263AC0C-57E2-4B7E-9482-C55B560B3D6E}" srcOrd="1" destOrd="0" presId="urn:microsoft.com/office/officeart/2005/8/layout/hProcess4"/>
    <dgm:cxn modelId="{2F31294E-225D-4391-A1C7-001A40B46667}" type="presParOf" srcId="{9088BEA7-0B8B-4B3A-9574-7B7FFB001337}" destId="{FD8098E3-6799-4FFF-8263-E50D1CAA9894}" srcOrd="2" destOrd="0" presId="urn:microsoft.com/office/officeart/2005/8/layout/hProcess4"/>
    <dgm:cxn modelId="{88C3F095-2EEB-45C1-960D-C43A6922922B}" type="presParOf" srcId="{9088BEA7-0B8B-4B3A-9574-7B7FFB001337}" destId="{E1F38C98-9155-4C5B-BA2B-01F8D6E44D91}" srcOrd="3" destOrd="0" presId="urn:microsoft.com/office/officeart/2005/8/layout/hProcess4"/>
    <dgm:cxn modelId="{FBC0B750-B2DD-4314-B036-AF605203E3EF}" type="presParOf" srcId="{9088BEA7-0B8B-4B3A-9574-7B7FFB001337}" destId="{B0770140-25BA-4BD4-ABC2-C6CC521FD70F}" srcOrd="4" destOrd="0" presId="urn:microsoft.com/office/officeart/2005/8/layout/hProcess4"/>
    <dgm:cxn modelId="{E5E8297A-EAAB-453B-8AAF-9F529471C4F7}" type="presParOf" srcId="{E16535AD-205C-444A-B872-873A34EFEA2E}" destId="{9F92F024-5E80-4186-9995-DBDD6A91B4C7}" srcOrd="3" destOrd="0" presId="urn:microsoft.com/office/officeart/2005/8/layout/hProcess4"/>
    <dgm:cxn modelId="{C60CF6D7-6744-4349-863E-A3F0DEBC1F94}" type="presParOf" srcId="{E16535AD-205C-444A-B872-873A34EFEA2E}" destId="{4B9E77C2-CD54-45CE-959E-C1052C07BE34}" srcOrd="4" destOrd="0" presId="urn:microsoft.com/office/officeart/2005/8/layout/hProcess4"/>
    <dgm:cxn modelId="{9FA288B7-06FA-417C-8114-FCC0F2194037}" type="presParOf" srcId="{4B9E77C2-CD54-45CE-959E-C1052C07BE34}" destId="{0F1151D0-4E97-4E3F-A6D8-AA314CD9BC74}" srcOrd="0" destOrd="0" presId="urn:microsoft.com/office/officeart/2005/8/layout/hProcess4"/>
    <dgm:cxn modelId="{FF85F9CC-345A-4BBB-BC84-CFA9446A3395}" type="presParOf" srcId="{4B9E77C2-CD54-45CE-959E-C1052C07BE34}" destId="{25E57405-2AE0-4827-8187-88AAC89AFD81}" srcOrd="1" destOrd="0" presId="urn:microsoft.com/office/officeart/2005/8/layout/hProcess4"/>
    <dgm:cxn modelId="{D36A519E-485A-404D-9517-49B68A3C79D0}" type="presParOf" srcId="{4B9E77C2-CD54-45CE-959E-C1052C07BE34}" destId="{B62587D9-5CE6-4572-8E1C-DADCF67E50D9}" srcOrd="2" destOrd="0" presId="urn:microsoft.com/office/officeart/2005/8/layout/hProcess4"/>
    <dgm:cxn modelId="{EC4951B2-C73E-4220-97B6-DE151CFF9744}" type="presParOf" srcId="{4B9E77C2-CD54-45CE-959E-C1052C07BE34}" destId="{CB28327E-CD5A-4BFF-A781-EBBC375FC581}" srcOrd="3" destOrd="0" presId="urn:microsoft.com/office/officeart/2005/8/layout/hProcess4"/>
    <dgm:cxn modelId="{3165438F-14C0-49AA-9A4E-A7A69A82DDB1}" type="presParOf" srcId="{4B9E77C2-CD54-45CE-959E-C1052C07BE34}" destId="{8BBAFD7E-4878-4A7F-8DD5-8E2734E5F1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A9A653-6E0D-43E8-BADA-C4F42B27E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3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419C-6DE3-4A5D-B5A0-12B126B621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EE3F0-F957-4D7E-8994-1F40EE0B39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38648-824B-4D46-9293-D9C5A8E159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BB7B-A19B-4F49-92D8-A1E210379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5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95400" y="2819400"/>
            <a:ext cx="7086600" cy="3352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77FC-BB65-47D7-8D8D-8B34142D5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2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7A96C-A498-414C-9B2E-9156D2FB97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E8504-6F43-438D-9B80-FEA8CEAA4C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A125C-944C-4512-B394-0B5C14E145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B4EB5-A4C7-406A-9337-3DA35912FD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DCE1B-6E29-40E3-9489-96224324DD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6139E-EB53-44A7-8BD4-5629AE0BD4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9AE19-C686-4D62-AC5B-C0EA5DE8C8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C99EDC6-74FE-4759-A8A1-B64446B94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7F95B5C-F00B-43F9-BECA-E32009FA65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4" r:id="rId1"/>
    <p:sldLayoutId id="2147485915" r:id="rId2"/>
    <p:sldLayoutId id="2147485916" r:id="rId3"/>
    <p:sldLayoutId id="2147485917" r:id="rId4"/>
    <p:sldLayoutId id="2147485918" r:id="rId5"/>
    <p:sldLayoutId id="2147485919" r:id="rId6"/>
    <p:sldLayoutId id="2147485920" r:id="rId7"/>
    <p:sldLayoutId id="2147485921" r:id="rId8"/>
    <p:sldLayoutId id="2147485922" r:id="rId9"/>
    <p:sldLayoutId id="2147485923" r:id="rId10"/>
    <p:sldLayoutId id="2147485924" r:id="rId11"/>
    <p:sldLayoutId id="2147485925" r:id="rId12"/>
    <p:sldLayoutId id="2147485926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emf"/><Relationship Id="rId5" Type="http://schemas.openxmlformats.org/officeDocument/2006/relationships/image" Target="../media/image15.emf"/><Relationship Id="rId10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Microsoft_Excel_97-2003_Worksheet2.xls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5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Microsoft_Excel_97-2003_Worksheet9.xls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Microsoft_Excel_97-2003_Worksheet7.xls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emf"/><Relationship Id="rId5" Type="http://schemas.openxmlformats.org/officeDocument/2006/relationships/image" Target="../media/image19.emf"/><Relationship Id="rId10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Microsoft_Excel_97-2003_Worksheet6.xls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Excel_97-2003_Worksheet10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11.xls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finuprta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4" y="260650"/>
            <a:ext cx="7175351" cy="64807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/>
              <a:t>Бюджет для граждан</a:t>
            </a:r>
            <a:r>
              <a:rPr lang="ru-RU" sz="2000" dirty="0" smtClean="0"/>
              <a:t> – к </a:t>
            </a:r>
            <a:r>
              <a:rPr lang="ru-RU" sz="2400" dirty="0" smtClean="0"/>
              <a:t>Годовому</a:t>
            </a:r>
            <a:r>
              <a:rPr lang="ru-RU" sz="2000" dirty="0" smtClean="0"/>
              <a:t> От</a:t>
            </a:r>
            <a:r>
              <a:rPr lang="ru-RU" sz="2400" dirty="0" smtClean="0"/>
              <a:t>чету об исполнении бюджета МО «</a:t>
            </a:r>
            <a:r>
              <a:rPr lang="ru-RU" sz="2400" dirty="0" err="1" smtClean="0"/>
              <a:t>Тахтамукайский</a:t>
            </a:r>
            <a:r>
              <a:rPr lang="ru-RU" sz="2400" dirty="0" smtClean="0"/>
              <a:t> район» за 2018 год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6093296"/>
            <a:ext cx="6841058" cy="648072"/>
          </a:xfrm>
        </p:spPr>
        <p:txBody>
          <a:bodyPr rtlCol="0">
            <a:normAutofit fontScale="55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К  решению </a:t>
            </a:r>
            <a:r>
              <a:rPr lang="ru-RU" smtClean="0"/>
              <a:t>СНД № </a:t>
            </a:r>
            <a:r>
              <a:rPr lang="ru-RU" smtClean="0"/>
              <a:t>4/24-3  </a:t>
            </a:r>
            <a:r>
              <a:rPr lang="ru-RU" smtClean="0"/>
              <a:t>от  13 июня 2019 </a:t>
            </a:r>
            <a:r>
              <a:rPr lang="ru-RU" dirty="0" smtClean="0"/>
              <a:t>года «Об утверждении годового отчета об исполнении бюджета муниципального образования «</a:t>
            </a:r>
            <a:r>
              <a:rPr lang="ru-RU" dirty="0" err="1" smtClean="0"/>
              <a:t>Тахтамукайский</a:t>
            </a:r>
            <a:r>
              <a:rPr lang="ru-RU" dirty="0" smtClean="0"/>
              <a:t> район» за 2018 год» </a:t>
            </a: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469576" cy="164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12" y="4550673"/>
            <a:ext cx="2096096" cy="157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46" y="1110635"/>
            <a:ext cx="2370282" cy="164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37" y="1268761"/>
            <a:ext cx="2235246" cy="167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05" y="1132826"/>
            <a:ext cx="2396927" cy="16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44605"/>
            <a:ext cx="2232247" cy="16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51" y="4509120"/>
            <a:ext cx="2376264" cy="16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95004"/>
            <a:ext cx="2952328" cy="166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" y="2742775"/>
            <a:ext cx="2181894" cy="164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59" y="2859129"/>
            <a:ext cx="2236249" cy="161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15" y="4550673"/>
            <a:ext cx="2043649" cy="15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595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4872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доходов бюджета муниципального образования </a:t>
            </a:r>
            <a:r>
              <a:rPr lang="ru-RU" sz="2500" b="1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 в </a:t>
            </a:r>
            <a: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году </a:t>
            </a:r>
            <a:b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9967932"/>
              </p:ext>
            </p:extLst>
          </p:nvPr>
        </p:nvGraphicFramePr>
        <p:xfrm>
          <a:off x="1690688" y="1927225"/>
          <a:ext cx="6046787" cy="386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6" name="Лист" r:id="rId4" imgW="9401057" imgH="6010200" progId="Excel.Sheet.8">
                  <p:embed/>
                </p:oleObj>
              </mc:Choice>
              <mc:Fallback>
                <p:oleObj name="Лист" r:id="rId4" imgW="9401057" imgH="60102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1927225"/>
                        <a:ext cx="6046787" cy="38655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55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3" y="688499"/>
            <a:ext cx="8991600" cy="8366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прогнозируемого объема доходов бюджета </a:t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2018 году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(тыс.рублей)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1069582"/>
              </p:ext>
            </p:extLst>
          </p:nvPr>
        </p:nvGraphicFramePr>
        <p:xfrm>
          <a:off x="1608138" y="2359025"/>
          <a:ext cx="5400675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2" name="Лист" r:id="rId4" imgW="7381824" imgH="2219400" progId="Excel.Sheet.8">
                  <p:embed/>
                </p:oleObj>
              </mc:Choice>
              <mc:Fallback>
                <p:oleObj name="Лист" r:id="rId4" imgW="7381824" imgH="22194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2359025"/>
                        <a:ext cx="5400675" cy="1624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8944816"/>
              </p:ext>
            </p:extLst>
          </p:nvPr>
        </p:nvGraphicFramePr>
        <p:xfrm>
          <a:off x="9525" y="4895850"/>
          <a:ext cx="4687888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" name="Лист" r:id="rId7" imgW="6200657" imgH="2524230" progId="Excel.Sheet.8">
                  <p:embed/>
                </p:oleObj>
              </mc:Choice>
              <mc:Fallback>
                <p:oleObj name="Лист" r:id="rId7" imgW="6200657" imgH="252423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4895850"/>
                        <a:ext cx="4687888" cy="190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2123728" y="1558922"/>
            <a:ext cx="2160587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 всего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179388" y="3500438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1600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Налоговые </a:t>
            </a: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неналоговые доходы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000500" y="3500438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1600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r>
              <a:rPr lang="ru-RU" sz="16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</a:t>
            </a: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1" name="AutoShape 13"/>
          <p:cNvSpPr>
            <a:spLocks noChangeArrowheads="1"/>
          </p:cNvSpPr>
          <p:nvPr/>
        </p:nvSpPr>
        <p:spPr bwMode="auto">
          <a:xfrm rot="20030767">
            <a:off x="4024456" y="2061872"/>
            <a:ext cx="714375" cy="274637"/>
          </a:xfrm>
          <a:prstGeom prst="rightArrow">
            <a:avLst>
              <a:gd name="adj1" fmla="val 50000"/>
              <a:gd name="adj2" fmla="val 65029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2" name="AutoShape 15"/>
          <p:cNvSpPr>
            <a:spLocks noChangeArrowheads="1"/>
          </p:cNvSpPr>
          <p:nvPr/>
        </p:nvSpPr>
        <p:spPr bwMode="auto">
          <a:xfrm>
            <a:off x="4019525" y="1531933"/>
            <a:ext cx="936625" cy="4318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25 </a:t>
            </a:r>
            <a:r>
              <a:rPr lang="ru-RU" sz="16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3083" name="AutoShape 17"/>
          <p:cNvSpPr>
            <a:spLocks noChangeArrowheads="1"/>
          </p:cNvSpPr>
          <p:nvPr/>
        </p:nvSpPr>
        <p:spPr bwMode="auto">
          <a:xfrm rot="20155689">
            <a:off x="2142630" y="4790666"/>
            <a:ext cx="636587" cy="228408"/>
          </a:xfrm>
          <a:prstGeom prst="rightArrow">
            <a:avLst>
              <a:gd name="adj1" fmla="val 50000"/>
              <a:gd name="adj2" fmla="val 41716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4" name="AutoShape 15"/>
          <p:cNvSpPr>
            <a:spLocks noChangeArrowheads="1"/>
          </p:cNvSpPr>
          <p:nvPr/>
        </p:nvSpPr>
        <p:spPr bwMode="auto">
          <a:xfrm>
            <a:off x="1583531" y="4450428"/>
            <a:ext cx="952500" cy="37548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FF00"/>
                </a:solidFill>
              </a:rPr>
              <a:t>   </a:t>
            </a:r>
            <a:r>
              <a:rPr lang="ru-RU" sz="1600" b="1" dirty="0" smtClean="0">
                <a:solidFill>
                  <a:srgbClr val="FF0000"/>
                </a:solidFill>
              </a:rPr>
              <a:t>20%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30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967718"/>
              </p:ext>
            </p:extLst>
          </p:nvPr>
        </p:nvGraphicFramePr>
        <p:xfrm>
          <a:off x="4786313" y="4500563"/>
          <a:ext cx="3998912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4" name="Лист" r:id="rId10" imgW="5457808" imgH="3143340" progId="Excel.Sheet.8">
                  <p:embed/>
                </p:oleObj>
              </mc:Choice>
              <mc:Fallback>
                <p:oleObj name="Лист" r:id="rId10" imgW="5457808" imgH="31433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500563"/>
                        <a:ext cx="3998912" cy="2282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AutoShape 13"/>
          <p:cNvSpPr>
            <a:spLocks noChangeArrowheads="1"/>
          </p:cNvSpPr>
          <p:nvPr/>
        </p:nvSpPr>
        <p:spPr bwMode="auto">
          <a:xfrm rot="20030767">
            <a:off x="6329394" y="4758971"/>
            <a:ext cx="611918" cy="274638"/>
          </a:xfrm>
          <a:prstGeom prst="rightArrow">
            <a:avLst>
              <a:gd name="adj1" fmla="val 50000"/>
              <a:gd name="adj2" fmla="val 58940"/>
            </a:avLst>
          </a:prstGeom>
          <a:solidFill>
            <a:srgbClr val="993366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6" name="AutoShape 15"/>
          <p:cNvSpPr>
            <a:spLocks noChangeArrowheads="1"/>
          </p:cNvSpPr>
          <p:nvPr/>
        </p:nvSpPr>
        <p:spPr bwMode="auto">
          <a:xfrm>
            <a:off x="6072188" y="4500774"/>
            <a:ext cx="785812" cy="456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r>
              <a:rPr lang="ru-RU" sz="1600" b="1" dirty="0" smtClean="0">
                <a:solidFill>
                  <a:srgbClr val="FF0000"/>
                </a:solidFill>
              </a:rPr>
              <a:t>27%</a:t>
            </a:r>
          </a:p>
          <a:p>
            <a:pPr algn="ctr" eaLnBrk="0" hangingPunct="0"/>
            <a:endParaRPr lang="ru-RU" sz="1600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11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9534984"/>
              </p:ext>
            </p:extLst>
          </p:nvPr>
        </p:nvGraphicFramePr>
        <p:xfrm>
          <a:off x="776288" y="1966913"/>
          <a:ext cx="7575550" cy="392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3" name="Лист" r:id="rId4" imgW="8105792" imgH="4200660" progId="Excel.Sheet.8">
                  <p:embed/>
                </p:oleObj>
              </mc:Choice>
              <mc:Fallback>
                <p:oleObj name="Лист" r:id="rId4" imgW="8105792" imgH="420066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966913"/>
                        <a:ext cx="7575550" cy="3925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710878" y="781050"/>
            <a:ext cx="758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Динамика налоговых и неналоговых доходов </a:t>
            </a:r>
            <a:r>
              <a:rPr lang="ru-RU" sz="2500" b="1" cap="all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2017-2018 </a:t>
            </a:r>
            <a: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годы </a:t>
            </a:r>
            <a:b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(абсолютные показатели, тыс.рублей)</a:t>
            </a:r>
          </a:p>
        </p:txBody>
      </p:sp>
    </p:spTree>
    <p:extLst>
      <p:ext uri="{BB962C8B-B14F-4D97-AF65-F5344CB8AC3E}">
        <p14:creationId xmlns:p14="http://schemas.microsoft.com/office/powerpoint/2010/main" val="2500882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667750" cy="1413917"/>
          </a:xfrm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налоговых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Тахтамукайский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» район в 2018 году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endParaRPr lang="ru-RU" sz="3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560" y="1412776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23091582"/>
              </p:ext>
            </p:extLst>
          </p:nvPr>
        </p:nvGraphicFramePr>
        <p:xfrm>
          <a:off x="1619672" y="1412776"/>
          <a:ext cx="698477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4011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 flipV="1">
            <a:off x="0" y="765175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102600" cy="13573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Анализ основных налоговых доходов муниципального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образования «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районрайон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в 2017 - 2018 гг.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      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(тыс. рублей)</a:t>
            </a:r>
          </a:p>
        </p:txBody>
      </p:sp>
      <p:sp>
        <p:nvSpPr>
          <p:cNvPr id="5125" name="AutoShape 15"/>
          <p:cNvSpPr>
            <a:spLocks noChangeArrowheads="1"/>
          </p:cNvSpPr>
          <p:nvPr/>
        </p:nvSpPr>
        <p:spPr bwMode="auto">
          <a:xfrm rot="-5400000">
            <a:off x="6516688" y="4581525"/>
            <a:ext cx="10795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300" b="1"/>
          </a:p>
        </p:txBody>
      </p:sp>
      <p:sp>
        <p:nvSpPr>
          <p:cNvPr id="5126" name="AutoShape 15"/>
          <p:cNvSpPr>
            <a:spLocks noChangeArrowheads="1"/>
          </p:cNvSpPr>
          <p:nvPr/>
        </p:nvSpPr>
        <p:spPr bwMode="auto">
          <a:xfrm rot="-5400000">
            <a:off x="7056438" y="4184650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00FF00"/>
                </a:solidFill>
              </a:rPr>
              <a:t> </a:t>
            </a:r>
            <a:r>
              <a:rPr lang="ru-RU" sz="1300" b="1"/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96839538"/>
              </p:ext>
            </p:extLst>
          </p:nvPr>
        </p:nvGraphicFramePr>
        <p:xfrm>
          <a:off x="1524000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763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451031" cy="1079773"/>
          </a:xfrm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Структура неналоговых доходов бюджета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муниципального образования «</a:t>
            </a:r>
            <a:r>
              <a:rPr lang="ru-RU" sz="2200" b="1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Тахтамукайский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район» 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в 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2018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году</a:t>
            </a:r>
            <a:r>
              <a:rPr lang="en-US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endParaRPr lang="ru-RU" sz="3000" b="1" dirty="0" smtClean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04105008"/>
              </p:ext>
            </p:extLst>
          </p:nvPr>
        </p:nvGraphicFramePr>
        <p:xfrm>
          <a:off x="1619672" y="1412776"/>
          <a:ext cx="698477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376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 flipV="1">
            <a:off x="0" y="765175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520700" y="469106"/>
            <a:ext cx="8102600" cy="9080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Анализ безвозмездных поступлений из республиканского  бюджета в 2017-2018 годах 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</a:t>
            </a:r>
            <a:r>
              <a:rPr lang="ru-RU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млн.рублей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)</a:t>
            </a:r>
          </a:p>
        </p:txBody>
      </p:sp>
      <p:sp>
        <p:nvSpPr>
          <p:cNvPr id="40964" name="AutoShape 15"/>
          <p:cNvSpPr>
            <a:spLocks noChangeArrowheads="1"/>
          </p:cNvSpPr>
          <p:nvPr/>
        </p:nvSpPr>
        <p:spPr bwMode="auto">
          <a:xfrm rot="-5400000">
            <a:off x="6516688" y="4581525"/>
            <a:ext cx="10795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300" b="1"/>
          </a:p>
        </p:txBody>
      </p:sp>
      <p:sp>
        <p:nvSpPr>
          <p:cNvPr id="40965" name="AutoShape 15"/>
          <p:cNvSpPr>
            <a:spLocks noChangeArrowheads="1"/>
          </p:cNvSpPr>
          <p:nvPr/>
        </p:nvSpPr>
        <p:spPr bwMode="auto">
          <a:xfrm rot="-5400000">
            <a:off x="7056438" y="4184650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00FF00"/>
                </a:solidFill>
              </a:rPr>
              <a:t> </a:t>
            </a:r>
            <a:endParaRPr lang="ru-RU" sz="1300" b="1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55457603"/>
              </p:ext>
            </p:extLst>
          </p:nvPr>
        </p:nvGraphicFramePr>
        <p:xfrm>
          <a:off x="467544" y="1210233"/>
          <a:ext cx="7992888" cy="501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149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09785"/>
            <a:ext cx="8506916" cy="8366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прогнозируемого объема финансовой помощи из республиканского бюджета РА в 2018 году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(тыс.рублей)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4985694"/>
              </p:ext>
            </p:extLst>
          </p:nvPr>
        </p:nvGraphicFramePr>
        <p:xfrm>
          <a:off x="633413" y="1857375"/>
          <a:ext cx="327025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4" name="Лист" r:id="rId4" imgW="6762784" imgH="3105270" progId="Excel.Sheet.8">
                  <p:embed/>
                </p:oleObj>
              </mc:Choice>
              <mc:Fallback>
                <p:oleObj name="Лист" r:id="rId4" imgW="6762784" imgH="310527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857375"/>
                        <a:ext cx="3270250" cy="150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7925195"/>
              </p:ext>
            </p:extLst>
          </p:nvPr>
        </p:nvGraphicFramePr>
        <p:xfrm>
          <a:off x="-76201" y="3861048"/>
          <a:ext cx="5264151" cy="316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5" name="Лист" r:id="rId7" imgW="5667392" imgH="3409830" progId="Excel.Sheet.8">
                  <p:embed/>
                </p:oleObj>
              </mc:Choice>
              <mc:Fallback>
                <p:oleObj name="Лист" r:id="rId7" imgW="5667392" imgH="340983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1" y="3861048"/>
                        <a:ext cx="5264151" cy="3167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-15455" y="1475438"/>
            <a:ext cx="21605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Дотации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-252413" y="3998913"/>
            <a:ext cx="2808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Субвенции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301331" y="1519237"/>
            <a:ext cx="2520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Субсидии</a:t>
            </a: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4" name="AutoShape 13"/>
          <p:cNvSpPr>
            <a:spLocks noChangeArrowheads="1"/>
          </p:cNvSpPr>
          <p:nvPr/>
        </p:nvSpPr>
        <p:spPr bwMode="auto">
          <a:xfrm rot="20030767">
            <a:off x="1973385" y="1692436"/>
            <a:ext cx="355600" cy="287337"/>
          </a:xfrm>
          <a:prstGeom prst="rightArrow">
            <a:avLst>
              <a:gd name="adj1" fmla="val 50000"/>
              <a:gd name="adj2" fmla="val 30939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6155" name="AutoShape 15"/>
          <p:cNvSpPr>
            <a:spLocks noChangeArrowheads="1"/>
          </p:cNvSpPr>
          <p:nvPr/>
        </p:nvSpPr>
        <p:spPr bwMode="auto">
          <a:xfrm>
            <a:off x="2049463" y="1340643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r>
              <a:rPr lang="ru-RU" sz="1600" b="1" u="sng" dirty="0" smtClean="0">
                <a:solidFill>
                  <a:srgbClr val="0033CC"/>
                </a:solidFill>
              </a:rPr>
              <a:t>+ 9 759</a:t>
            </a:r>
            <a:endParaRPr lang="ru-RU" sz="1600" b="1" u="sng" dirty="0">
              <a:solidFill>
                <a:srgbClr val="0033CC"/>
              </a:solidFill>
            </a:endParaRPr>
          </a:p>
        </p:txBody>
      </p:sp>
      <p:sp>
        <p:nvSpPr>
          <p:cNvPr id="6157" name="AutoShape 15"/>
          <p:cNvSpPr>
            <a:spLocks noChangeArrowheads="1"/>
          </p:cNvSpPr>
          <p:nvPr/>
        </p:nvSpPr>
        <p:spPr bwMode="auto">
          <a:xfrm>
            <a:off x="1692275" y="3933825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B050"/>
                </a:solidFill>
              </a:rPr>
              <a:t>   </a:t>
            </a:r>
            <a:r>
              <a:rPr lang="ru-RU" sz="1600" b="1" dirty="0" smtClean="0">
                <a:solidFill>
                  <a:srgbClr val="00B050"/>
                </a:solidFill>
              </a:rPr>
              <a:t>+</a:t>
            </a:r>
            <a:r>
              <a:rPr lang="ru-RU" sz="1600" b="1" u="sng" dirty="0" smtClean="0">
                <a:solidFill>
                  <a:srgbClr val="008000"/>
                </a:solidFill>
              </a:rPr>
              <a:t> 24 314</a:t>
            </a:r>
          </a:p>
          <a:p>
            <a:pPr algn="ctr" eaLnBrk="0" hangingPunct="0"/>
            <a:endParaRPr lang="ru-RU" sz="1600" b="1" u="sng" dirty="0">
              <a:solidFill>
                <a:srgbClr val="008000"/>
              </a:solidFill>
            </a:endParaRPr>
          </a:p>
        </p:txBody>
      </p:sp>
      <p:graphicFrame>
        <p:nvGraphicFramePr>
          <p:cNvPr id="61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329470"/>
              </p:ext>
            </p:extLst>
          </p:nvPr>
        </p:nvGraphicFramePr>
        <p:xfrm>
          <a:off x="3954463" y="1306513"/>
          <a:ext cx="537845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6" name="Лист" r:id="rId10" imgW="5381743" imgH="2762370" progId="Excel.Sheet.8">
                  <p:embed/>
                </p:oleObj>
              </mc:Choice>
              <mc:Fallback>
                <p:oleObj name="Лист" r:id="rId10" imgW="5381743" imgH="27623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1306513"/>
                        <a:ext cx="5378450" cy="2762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AutoShape 13"/>
          <p:cNvSpPr>
            <a:spLocks noChangeArrowheads="1"/>
          </p:cNvSpPr>
          <p:nvPr/>
        </p:nvSpPr>
        <p:spPr bwMode="auto">
          <a:xfrm rot="-1569233">
            <a:off x="6588125" y="1700213"/>
            <a:ext cx="431800" cy="274637"/>
          </a:xfrm>
          <a:prstGeom prst="rightArrow">
            <a:avLst>
              <a:gd name="adj1" fmla="val 50000"/>
              <a:gd name="adj2" fmla="val 39306"/>
            </a:avLst>
          </a:prstGeom>
          <a:solidFill>
            <a:srgbClr val="993366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6156325" y="1628775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endParaRPr lang="ru-RU" sz="1600" b="1" dirty="0">
              <a:solidFill>
                <a:srgbClr val="CC00FF"/>
              </a:solidFill>
            </a:endParaRPr>
          </a:p>
        </p:txBody>
      </p:sp>
      <p:graphicFrame>
        <p:nvGraphicFramePr>
          <p:cNvPr id="614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495101"/>
              </p:ext>
            </p:extLst>
          </p:nvPr>
        </p:nvGraphicFramePr>
        <p:xfrm>
          <a:off x="4378325" y="4429125"/>
          <a:ext cx="4713288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7" name="Лист" r:id="rId13" imgW="4714959" imgH="2276370" progId="Excel.Sheet.8">
                  <p:embed/>
                </p:oleObj>
              </mc:Choice>
              <mc:Fallback>
                <p:oleObj name="Лист" r:id="rId13" imgW="4714959" imgH="22763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4429125"/>
                        <a:ext cx="4713288" cy="227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286375" y="4041775"/>
            <a:ext cx="28082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Иные межбюджетные трансферты</a:t>
            </a:r>
          </a:p>
        </p:txBody>
      </p:sp>
      <p:sp>
        <p:nvSpPr>
          <p:cNvPr id="6161" name="AutoShape 15"/>
          <p:cNvSpPr>
            <a:spLocks noChangeArrowheads="1"/>
          </p:cNvSpPr>
          <p:nvPr/>
        </p:nvSpPr>
        <p:spPr bwMode="auto">
          <a:xfrm>
            <a:off x="6143625" y="1225406"/>
            <a:ext cx="1285875" cy="5000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u="sng" dirty="0" smtClean="0">
                <a:solidFill>
                  <a:srgbClr val="CC00FF"/>
                </a:solidFill>
              </a:rPr>
              <a:t>+ 171 282</a:t>
            </a:r>
            <a:endParaRPr lang="ru-RU" sz="1600" b="1" u="sng" dirty="0">
              <a:solidFill>
                <a:srgbClr val="CC00FF"/>
              </a:solidFill>
            </a:endParaRPr>
          </a:p>
        </p:txBody>
      </p:sp>
      <p:sp>
        <p:nvSpPr>
          <p:cNvPr id="6162" name="AutoShape 15"/>
          <p:cNvSpPr>
            <a:spLocks noChangeArrowheads="1"/>
          </p:cNvSpPr>
          <p:nvPr/>
        </p:nvSpPr>
        <p:spPr bwMode="auto">
          <a:xfrm>
            <a:off x="6215063" y="4214813"/>
            <a:ext cx="1214437" cy="4286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FF0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+  61 013</a:t>
            </a:r>
            <a:endParaRPr lang="ru-RU" sz="1600" b="1" u="sng" dirty="0">
              <a:solidFill>
                <a:srgbClr val="7030A0"/>
              </a:solidFill>
            </a:endParaRPr>
          </a:p>
        </p:txBody>
      </p:sp>
      <p:sp>
        <p:nvSpPr>
          <p:cNvPr id="6163" name="AutoShape 13"/>
          <p:cNvSpPr>
            <a:spLocks noChangeArrowheads="1"/>
          </p:cNvSpPr>
          <p:nvPr/>
        </p:nvSpPr>
        <p:spPr bwMode="auto">
          <a:xfrm rot="-1569233">
            <a:off x="6384925" y="4694238"/>
            <a:ext cx="708025" cy="287337"/>
          </a:xfrm>
          <a:prstGeom prst="rightArrow">
            <a:avLst>
              <a:gd name="adj1" fmla="val 50000"/>
              <a:gd name="adj2" fmla="val 43818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" name="Стрелка вверх 1"/>
          <p:cNvSpPr/>
          <p:nvPr/>
        </p:nvSpPr>
        <p:spPr>
          <a:xfrm>
            <a:off x="2374108" y="42926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 rot="-1569233">
            <a:off x="6384925" y="4694237"/>
            <a:ext cx="708025" cy="287337"/>
          </a:xfrm>
          <a:prstGeom prst="rightArrow">
            <a:avLst>
              <a:gd name="adj1" fmla="val 50000"/>
              <a:gd name="adj2" fmla="val 43818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53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03232" cy="5646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FF0066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FF0066"/>
                </a:solidFill>
              </a:rPr>
              <a:t> район» по разделам и подразделам классификации расходов за 2018 год ( тыс. руб.)</a:t>
            </a:r>
            <a:endParaRPr lang="ru-RU" sz="1600" b="1" dirty="0">
              <a:solidFill>
                <a:srgbClr val="FF006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52077"/>
              </p:ext>
            </p:extLst>
          </p:nvPr>
        </p:nvGraphicFramePr>
        <p:xfrm>
          <a:off x="395536" y="1412776"/>
          <a:ext cx="8352928" cy="4360669"/>
        </p:xfrm>
        <a:graphic>
          <a:graphicData uri="http://schemas.openxmlformats.org/drawingml/2006/table">
            <a:tbl>
              <a:tblPr/>
              <a:tblGrid>
                <a:gridCol w="5256584"/>
                <a:gridCol w="510050"/>
                <a:gridCol w="1002118"/>
                <a:gridCol w="720080"/>
                <a:gridCol w="864096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 показателя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Разд.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Кассовые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расходы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Процент исполнения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ОБЩЕГОСУДАРСТВЕННЫЕ ВОПРОСЫ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0100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145 579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139 573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96,0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1 386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1 111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28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5 524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5 107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5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92 731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89 547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0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0106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17 947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17 929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99,9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0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Обеспечение проведения выборов и референдумов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Резервные фонды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0111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общегосударственные вопросы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0113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27 971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25 879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НАЦИОНАЛЬНАЯ ОБОРОНА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0200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1 983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1 983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Мобилизационная и вневойсковая подготовка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0203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1 983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1 983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НАЦИОНАЛЬНАЯ ЭКОНОМИКА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0400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103 363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103 000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99,6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Сельское хозяйство рыболовство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0405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5 543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5 497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99,2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Дорожное хозяйство (дорожные фонды)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0409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91 066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90 945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национальной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экономики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0412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6 754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6 558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ЖИЛИЩНО-КОММУНАЛЬНОЕ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ХОЗЯЙСТВО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0500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45 411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34 411 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75,8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Коммунальное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хозяйство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Благоустройство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40 411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34 411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516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759348"/>
              </p:ext>
            </p:extLst>
          </p:nvPr>
        </p:nvGraphicFramePr>
        <p:xfrm>
          <a:off x="395536" y="1484784"/>
          <a:ext cx="8352928" cy="4761195"/>
        </p:xfrm>
        <a:graphic>
          <a:graphicData uri="http://schemas.openxmlformats.org/drawingml/2006/table">
            <a:tbl>
              <a:tblPr/>
              <a:tblGrid>
                <a:gridCol w="5256584"/>
                <a:gridCol w="510050"/>
                <a:gridCol w="1002118"/>
                <a:gridCol w="720080"/>
                <a:gridCol w="864096"/>
              </a:tblGrid>
              <a:tr h="62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 показателя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Разд.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Кассовые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расходы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Процент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исполнения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ОБРАЗОВАНИЕ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0700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1 318 103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1 307 360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99,2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Дошкольное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293 286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290 280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Общее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941 162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935 023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Дополнительное образование детей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45 027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44 783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Молодежная политика и оздоровление детей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0707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2 058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1 967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образования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0709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36 570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35 307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КУЛЬТУРА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, КИНЕМАТОГРАФИЯ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0800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74 016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73 089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98,7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Культура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51 107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50 347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культуры, кинематографии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22 909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22 742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СОЦИАЛЬНАЯ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ПОЛИТИКА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1000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59 179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58 668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99,1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Пенсионное обеспечение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3 117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3 102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Социальное обеспечение населения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21 434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21 370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Охрана семьи и детства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34 186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33 761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социальной политики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1006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442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435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ФИЗИЧЕСКАЯ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КУЛЬТУРА И СПОРТ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1100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113 233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108 742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96,0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   Массовый спорт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1102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111 713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107 408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96,1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вопросы в области физической культуры и спорта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1 520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1 334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СРЕДСТВА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МАССОВОЙ ИНФОРМАЦИИ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1200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14 139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13 675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96,7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Телевидение и радиовещание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10 171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9 812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Периодическая печать и издательства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3 782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3 782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МЕЖБЮДЖЕТНЫЕ ТРАНСФЕРТЫ  ОБЩЕГО ХАРАКТЕРА БЮДЖЕТАМ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БЮДЖЕТНОЙ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СИСТЕМЫ  РОССИЙСКОЙ ФЕДЕРАЦИИ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1400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42 612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42 612 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3 500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3 500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Прочие межбюджетные трансферты общего характера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39 112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39 112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                                ВСЕГО </a:t>
                      </a:r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РАСХОДОВ:</a:t>
                      </a:r>
                    </a:p>
                  </a:txBody>
                  <a:tcPr marL="2691" marR="2691" marT="2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1 917 618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1 883 113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98,2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03232" cy="5646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FF0066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FF0066"/>
                </a:solidFill>
              </a:rPr>
              <a:t> район» по разделам и подразделам классификации расходов за 2018 год  (тыс. руб.)      (продолжение)</a:t>
            </a:r>
            <a:endParaRPr lang="ru-RU" sz="1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69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http://gc85.com/imagelib/56a6c75e82f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338"/>
            <a:ext cx="9144000" cy="6096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1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7030A0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7030A0"/>
                </a:solidFill>
              </a:rPr>
              <a:t> район» по программным и непрограммным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направлениям расходов за 2018 год      (</a:t>
            </a:r>
            <a:r>
              <a:rPr lang="ru-RU" sz="16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600" b="1" dirty="0" smtClean="0">
                <a:solidFill>
                  <a:srgbClr val="7030A0"/>
                </a:solidFill>
              </a:rPr>
              <a:t>.)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908385"/>
              </p:ext>
            </p:extLst>
          </p:nvPr>
        </p:nvGraphicFramePr>
        <p:xfrm>
          <a:off x="467544" y="1196752"/>
          <a:ext cx="8496944" cy="5717034"/>
        </p:xfrm>
        <a:graphic>
          <a:graphicData uri="http://schemas.openxmlformats.org/drawingml/2006/table">
            <a:tbl>
              <a:tblPr/>
              <a:tblGrid>
                <a:gridCol w="6192688"/>
                <a:gridCol w="936104"/>
                <a:gridCol w="795581"/>
                <a:gridCol w="572571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Исполнение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% Исполнения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Непрограммные </a:t>
                      </a:r>
                      <a:r>
                        <a:rPr lang="ru-RU" sz="1400" b="1" i="0" u="none" strike="noStrike" dirty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направления деятельности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309 847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292 197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94,3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Руководство и управление в сфере установленных функций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171 666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166 488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97,0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Реализация иных мероприятий в рамках внепрограммных расходов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138 181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125 709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91,0</a:t>
                      </a:r>
                    </a:p>
                    <a:p>
                      <a:pPr algn="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9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0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Муниципальные </a:t>
                      </a:r>
                      <a:r>
                        <a:rPr lang="ru-RU" sz="14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программы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1 553 424</a:t>
                      </a:r>
                      <a:endParaRPr lang="ru-RU" sz="12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1 537 218 </a:t>
                      </a:r>
                      <a:endParaRPr lang="ru-RU" sz="12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98,9</a:t>
                      </a:r>
                      <a:endParaRPr lang="ru-RU" sz="12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06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1.  Муниципальная программа  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"Развитие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образования на2017-2019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1 262 712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1 252 486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«Обеспечение деятельности учреждений культуры на 2017-2020годы 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105 235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104 762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3.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"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Развитие малого и среднего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предпринимательства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2018-2020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1 600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1 600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4.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район" «Обеспечение деятельности учреждений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физической культуры и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спорта на 2017-2020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79 256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75 341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95,1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5. Муниципальная программа МО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«Градостроительное развитие и формирование земельных участков в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районе на 2017-2019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3 612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3 497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96,8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4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«Профилактика правонарушений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2018-2020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865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701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81,0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«Основные мероприятия по противодействию проявлений терроризма и экстремизма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2017-2019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3 200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2 792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87,3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17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8.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район" 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Энергосбережение 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энергоэффективность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на объектах социальной сферы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РА на 2018- 2020 годы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1 000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1 000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032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«Комплексные меры противодействия злоупотреблению наркотиками и их незаконному обороту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района» на 2017-2019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66,7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88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10. 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" Устойчивое развитие сельских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территорий в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районе на 2014-2017 годы и на период до 2020 года"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91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Формирование доступной среды для инвалидов маломобильных групп населения в учреждениях образования 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2018-2020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3 400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3 400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12.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"Обеспечение безопасности дорожного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движения в МО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 на 2018-2020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480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328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68,3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560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7030A0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7030A0"/>
                </a:solidFill>
              </a:rPr>
              <a:t> район» по программным и непрограммным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направлениям расходов за 2018 год      (</a:t>
            </a:r>
            <a:r>
              <a:rPr lang="ru-RU" sz="16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600" b="1" dirty="0" smtClean="0">
                <a:solidFill>
                  <a:srgbClr val="7030A0"/>
                </a:solidFill>
              </a:rPr>
              <a:t>.) ( продолжение)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889937"/>
              </p:ext>
            </p:extLst>
          </p:nvPr>
        </p:nvGraphicFramePr>
        <p:xfrm>
          <a:off x="323528" y="1124744"/>
          <a:ext cx="8640960" cy="5995768"/>
        </p:xfrm>
        <a:graphic>
          <a:graphicData uri="http://schemas.openxmlformats.org/drawingml/2006/table">
            <a:tbl>
              <a:tblPr/>
              <a:tblGrid>
                <a:gridCol w="6336704"/>
                <a:gridCol w="936104"/>
                <a:gridCol w="795581"/>
                <a:gridCol w="572571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Исполнение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% Исполнения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1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13. Муниципальная программа МО «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«Управление муниципальными финансами и муниципальным долгом на  2015-2020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55 178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55 178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4. Муниципальная программа «Обеспечение социально- значимых объектов жизнеобеспечения резервными источниками энергоснабжения на 2017-2019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3 400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3 400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67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15. Муниципальная программа «Обеспечение жильем молодых семей на территории сельских поселений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2016-2020гг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9 852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9 852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9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16. Муниципальная программа «Развитие телевидения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10 171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9 812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96,5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93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17. Муниципальная программа «Поддержка и развитие печатного средства массовой информации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МБУ «Редакция газеты «Согласие» на 2017-2020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3 968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3 863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97,4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3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18.Муниципальная программа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«Молодежная политика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2018-2020гг.»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420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390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92,9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7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19. Муниципальная программа «Санитарное и экологическое благополучие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2017-2019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1 495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1 426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95,4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68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20.  Муниципальная программа «Профилактика безнадзорности и правонарушений среди несовершеннолетних на 2017-2020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21. Муниципальная программа «Гармонизация межнациональных отношений и развития национальных культур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2016-2018 годы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22.Муниципальная программа «Улучшение демографической ситуации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2017-2019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23.Муниципальная программа «Формирование современной городской среды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2018-2022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7 000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7 000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9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Ведомственные целевые программы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54 347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53 698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98,8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4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1. ВЦП «Развитие массовой физической культуры и спорта среди населения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2016 - 2018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39 310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39 123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99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2. ВЦП «Развитие культуры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2018-2020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4 075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4 075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72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3. ВЦП «Регулирование земельно-имущественных отношений на 2017-2020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1 542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1 461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94,7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4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4. ВЦП «О противодействии коррупции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2018 год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4 893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4 755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97,2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441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5. ВЦП «Организация временного 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трудоустроцства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несовершеннолетних граждан в возрасте от 14 до 18 лет в свободное от учебы время на 2018 год»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535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535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1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6. ВЦП «Модернизация дошкольного образования 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 на 2018-2020гг.»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1 200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1 200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2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7.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ВЦП «Безопасность образовательного учреждения на 2018-2020гг»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1 384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1 341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96,9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35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8.  ВЦП «Совершенствование материально-технической базы муниципальных бюджетных образовательных учреждений на 2018-2020гг.»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1 408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1 208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85,8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277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                         </a:t>
                      </a:r>
                      <a:r>
                        <a:rPr lang="ru-RU" sz="10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ВСЕГО </a:t>
                      </a:r>
                      <a:r>
                        <a:rPr lang="ru-RU" sz="1000" b="1" i="0" u="none" strike="noStrike" dirty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РАСХОДОВ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:</a:t>
                      </a:r>
                    </a:p>
                  </a:txBody>
                  <a:tcPr marL="3664" marR="3664" marT="36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1 917 618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1 883 113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98,2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103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МУНИЦИПАЛЬНАЯ ПРОГРАММА МО «ТАХТАМУКАЙСКИЙ РАЙОН»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«УПРАВЛЕНИЕ МУНИЦИПАЛЬНЫМИ ФИНАНСАМИ И МУНИЦИПАЛЬНЫМ ДОЛГОМ»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СРОК РЕАЛИЗАЦИИ :2015-2020 ГОДЫ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03259868"/>
              </p:ext>
            </p:extLst>
          </p:nvPr>
        </p:nvGraphicFramePr>
        <p:xfrm>
          <a:off x="6444208" y="980728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32 938,0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32 938,0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</a:t>
                      </a:r>
                      <a:r>
                        <a:rPr lang="ru-RU" sz="1400" baseline="0" dirty="0" smtClean="0"/>
                        <a:t> год  ( 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55 178,0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55 178,0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  ( 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56 481,0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107504" y="908720"/>
            <a:ext cx="6192688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400" b="1" dirty="0" smtClean="0"/>
              <a:t>ЦЕЛЬ: </a:t>
            </a:r>
            <a:r>
              <a:rPr lang="ru-RU" sz="1400" dirty="0" smtClean="0"/>
              <a:t>обеспечение долгосрочной устойчивости бюджетной системы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 посредством эффективного управления муниципальными финансами .</a:t>
            </a:r>
          </a:p>
          <a:p>
            <a:r>
              <a:rPr lang="ru-RU" sz="1400" b="1" dirty="0" smtClean="0"/>
              <a:t>ЗАДАЧИ: </a:t>
            </a:r>
            <a:r>
              <a:rPr lang="ru-RU" sz="1400" dirty="0" smtClean="0"/>
              <a:t>повышение эффективности управления муниципальными финансами в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организация и обеспечение бюджетного процесса в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эффективное управление муниципальным долгом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обеспечение реализации муниципальной программы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район».</a:t>
            </a:r>
          </a:p>
          <a:p>
            <a:pPr marL="45720" indent="0">
              <a:buNone/>
            </a:pPr>
            <a:endParaRPr lang="ru-RU" sz="14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148675"/>
              </p:ext>
            </p:extLst>
          </p:nvPr>
        </p:nvGraphicFramePr>
        <p:xfrm>
          <a:off x="179513" y="3429000"/>
          <a:ext cx="8784976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</a:p>
                    <a:p>
                      <a:pPr algn="ctr"/>
                      <a:r>
                        <a:rPr lang="ru-RU" sz="1400" dirty="0" smtClean="0"/>
                        <a:t>( план 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</a:p>
                    <a:p>
                      <a:pPr algn="ctr"/>
                      <a:r>
                        <a:rPr lang="ru-RU" sz="1400" dirty="0" smtClean="0"/>
                        <a:t>( 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</a:p>
                    <a:p>
                      <a:pPr algn="ctr"/>
                      <a:r>
                        <a:rPr lang="ru-RU" sz="1400" dirty="0" smtClean="0"/>
                        <a:t>( план)</a:t>
                      </a:r>
                      <a:endParaRPr lang="ru-RU" sz="1400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расходов бюджета МО «</a:t>
                      </a:r>
                      <a:r>
                        <a:rPr lang="ru-RU" sz="1200" dirty="0" err="1" smtClean="0"/>
                        <a:t>Тахтамукайский</a:t>
                      </a:r>
                      <a:r>
                        <a:rPr lang="ru-RU" sz="1200" dirty="0" smtClean="0"/>
                        <a:t> район» , представленных в виде муниципальных и ведомственных программ,     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менее</a:t>
                      </a:r>
                    </a:p>
                    <a:p>
                      <a:r>
                        <a:rPr lang="ru-RU" sz="1200" dirty="0" smtClean="0"/>
                        <a:t>      83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</a:t>
                      </a:r>
                    </a:p>
                    <a:p>
                      <a:r>
                        <a:rPr lang="ru-RU" sz="1200" b="1" dirty="0" smtClean="0"/>
                        <a:t>        89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</a:t>
                      </a:r>
                      <a:r>
                        <a:rPr lang="ru-RU" sz="1200" baseline="0" dirty="0" smtClean="0"/>
                        <a:t> менее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83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</a:t>
                      </a:r>
                    </a:p>
                    <a:p>
                      <a:r>
                        <a:rPr lang="ru-RU" sz="1200" dirty="0" smtClean="0"/>
                        <a:t>      84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менее</a:t>
                      </a:r>
                    </a:p>
                    <a:p>
                      <a:r>
                        <a:rPr lang="ru-RU" sz="1200" dirty="0" smtClean="0"/>
                        <a:t>      83</a:t>
                      </a:r>
                      <a:endParaRPr lang="ru-RU" sz="1200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Отношение дефицита бюджета МО «</a:t>
                      </a:r>
                      <a:r>
                        <a:rPr lang="ru-RU" sz="1200" dirty="0" err="1" smtClean="0"/>
                        <a:t>Тахтамукайский</a:t>
                      </a:r>
                      <a:r>
                        <a:rPr lang="ru-RU" sz="1200" dirty="0" smtClean="0"/>
                        <a:t> район» к доходам без учета объема безвозмездных поступлений ,    %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более</a:t>
                      </a:r>
                    </a:p>
                    <a:p>
                      <a:r>
                        <a:rPr lang="ru-RU" sz="1200" dirty="0" smtClean="0"/>
                        <a:t>      </a:t>
                      </a:r>
                      <a:r>
                        <a:rPr lang="ru-RU" sz="1200" b="1" dirty="0" smtClean="0"/>
                        <a:t>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</a:t>
                      </a:r>
                    </a:p>
                    <a:p>
                      <a:r>
                        <a:rPr lang="ru-RU" sz="1200" dirty="0" smtClean="0"/>
                        <a:t>        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более</a:t>
                      </a:r>
                    </a:p>
                    <a:p>
                      <a:r>
                        <a:rPr lang="ru-RU" sz="1200" b="1" dirty="0" smtClean="0"/>
                        <a:t>      10</a:t>
                      </a:r>
                    </a:p>
                    <a:p>
                      <a:r>
                        <a:rPr lang="ru-RU" sz="1200" dirty="0" smtClean="0"/>
                        <a:t>  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</a:t>
                      </a:r>
                    </a:p>
                    <a:p>
                      <a:r>
                        <a:rPr lang="ru-RU" sz="1200" b="1" dirty="0" smtClean="0"/>
                        <a:t>       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не более</a:t>
                      </a:r>
                    </a:p>
                    <a:p>
                      <a:r>
                        <a:rPr lang="ru-RU" sz="1200" b="1" dirty="0" smtClean="0"/>
                        <a:t>         10</a:t>
                      </a:r>
                      <a:endParaRPr lang="ru-RU" sz="1200" b="1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Отношение объема муниципального долга к доходам бюджета МО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baseline="0" dirty="0" err="1" smtClean="0"/>
                        <a:t>Тахтамукайский</a:t>
                      </a:r>
                      <a:r>
                        <a:rPr lang="ru-RU" sz="1200" baseline="0" dirty="0" smtClean="0"/>
                        <a:t> район» без учета объема безвозмездных поступлений,  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</a:t>
                      </a:r>
                    </a:p>
                    <a:p>
                      <a:r>
                        <a:rPr lang="ru-RU" sz="1200" dirty="0" smtClean="0"/>
                        <a:t>        </a:t>
                      </a:r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</a:t>
                      </a:r>
                    </a:p>
                    <a:p>
                      <a:r>
                        <a:rPr lang="ru-RU" sz="1200" dirty="0" smtClean="0"/>
                        <a:t>        </a:t>
                      </a:r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</a:t>
                      </a:r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</a:t>
                      </a:r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 </a:t>
                      </a:r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045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ДЕЯТЕЛЬНОСТИ УЧРЕЖДЕНИЙ КУЛЬТУРЫ»</a:t>
            </a:r>
            <a:br>
              <a:rPr lang="ru-RU" sz="1200" dirty="0" smtClean="0"/>
            </a:br>
            <a:r>
              <a:rPr lang="ru-RU" sz="1200" dirty="0" smtClean="0"/>
              <a:t>СРОК РЕАЛИЗАЦИИ :2017-2020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511959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88</a:t>
                      </a:r>
                      <a:r>
                        <a:rPr lang="ru-RU" sz="1400" baseline="0" dirty="0" smtClean="0"/>
                        <a:t> 933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88</a:t>
                      </a:r>
                      <a:r>
                        <a:rPr lang="ru-RU" sz="1400" baseline="0" dirty="0" smtClean="0"/>
                        <a:t> 885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</a:t>
                      </a:r>
                      <a:r>
                        <a:rPr lang="ru-RU" sz="1400" baseline="0" dirty="0" smtClean="0"/>
                        <a:t>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105 235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104 762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117 686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18050" y="764704"/>
            <a:ext cx="6192688" cy="17420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Формирование культурного единого пространства, создание условий для выравнивания доступа населения к культурным ценностям, информационным ресурсам и пользованию услугами учреждений культура.</a:t>
            </a:r>
          </a:p>
          <a:p>
            <a:pPr fontAlgn="auto"/>
            <a:r>
              <a:rPr lang="ru-RU" sz="1200" b="1" dirty="0" smtClean="0"/>
              <a:t>ЗАДАЧИ: </a:t>
            </a:r>
            <a:r>
              <a:rPr lang="ru-RU" sz="1200" dirty="0" smtClean="0"/>
              <a:t>Создание условий для сохранения и развития культурного потенциала района;  обеспечение деятельности учреждений культуры;  сохранение и развитие детских школ искусств; развитие библиотечного дела; обеспечение организации культурно-досуговой деятельности.</a:t>
            </a:r>
          </a:p>
          <a:p>
            <a:pPr marL="45720" indent="0" fontAlgn="auto">
              <a:buFont typeface="Georgia" pitchFamily="18" charset="0"/>
              <a:buNone/>
            </a:pPr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28120"/>
              </p:ext>
            </p:extLst>
          </p:nvPr>
        </p:nvGraphicFramePr>
        <p:xfrm>
          <a:off x="179513" y="2782476"/>
          <a:ext cx="8784976" cy="395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</a:p>
                    <a:p>
                      <a:pPr algn="ctr"/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посещений организаций культуры (к предыдущему году),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+0,5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-0,2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3,1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721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доли детей, привлекаемых к участию в творческих мероприятиях, в общем количестве детей,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+3,0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-2,29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3,0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посещений театрально-концертных мероприятий,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1,6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численности участников культурно-досуговых</a:t>
                      </a:r>
                      <a:r>
                        <a:rPr lang="ru-RU" sz="1200" baseline="0" dirty="0" smtClean="0"/>
                        <a:t> мероприятий,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2,3</a:t>
                      </a:r>
                      <a:endParaRPr lang="ru-RU" sz="1200" dirty="0"/>
                    </a:p>
                  </a:txBody>
                  <a:tcPr/>
                </a:tc>
              </a:tr>
              <a:tr h="663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тематических материалов в средствах массовой информации, направленных на сохранение межнационального</a:t>
                      </a:r>
                      <a:r>
                        <a:rPr lang="ru-RU" sz="1200" baseline="0" dirty="0" smtClean="0"/>
                        <a:t> согласия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10</a:t>
                      </a:r>
                      <a:endParaRPr lang="ru-RU" sz="1200" dirty="0"/>
                    </a:p>
                  </a:txBody>
                  <a:tcPr/>
                </a:tc>
              </a:tr>
              <a:tr h="3867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граждан, вовлеченных в мероприятия по сохранению и развитию культуры народов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550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590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700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650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800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55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ДЕЯТЕЛЬНОСТИ  УЧРЕЖДЕНИЙ ФИЗИЧЕСКОЙ КУЛЬТУРЫ И СПОРТА»</a:t>
            </a:r>
            <a:br>
              <a:rPr lang="ru-RU" sz="1200" dirty="0" smtClean="0"/>
            </a:br>
            <a:r>
              <a:rPr lang="ru-RU" sz="1200" dirty="0" smtClean="0"/>
              <a:t>СРОК РЕАЛИЗАЦИИ :2017-2020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910068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55</a:t>
                      </a:r>
                      <a:r>
                        <a:rPr lang="ru-RU" sz="1400" baseline="0" dirty="0" smtClean="0"/>
                        <a:t> 675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55 191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</a:t>
                      </a:r>
                      <a:r>
                        <a:rPr lang="ru-RU" sz="1400" baseline="0" dirty="0" smtClean="0"/>
                        <a:t>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79 256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75</a:t>
                      </a:r>
                      <a:r>
                        <a:rPr lang="ru-RU" sz="1400" baseline="0" dirty="0" smtClean="0"/>
                        <a:t> 341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65</a:t>
                      </a:r>
                      <a:r>
                        <a:rPr lang="ru-RU" sz="1400" baseline="0" dirty="0" smtClean="0"/>
                        <a:t> 715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07504" y="764704"/>
            <a:ext cx="6336704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создание условий, ориентирующих граждан на здоровый образ жизни, в </a:t>
            </a:r>
            <a:r>
              <a:rPr lang="ru-RU" sz="1200" dirty="0" err="1" smtClean="0"/>
              <a:t>т.ч</a:t>
            </a:r>
            <a:r>
              <a:rPr lang="ru-RU" sz="1200" dirty="0" smtClean="0"/>
              <a:t>. на занятия физической культурой и спортом, развитие спортивной инфраструктуры.</a:t>
            </a:r>
            <a:endParaRPr lang="ru-RU" sz="1200" b="1" dirty="0" smtClean="0"/>
          </a:p>
          <a:p>
            <a:pPr algn="just" fontAlgn="auto"/>
            <a:r>
              <a:rPr lang="ru-RU" sz="1200" b="1" dirty="0" smtClean="0"/>
              <a:t>ЗАДАЧИ: </a:t>
            </a:r>
            <a:r>
              <a:rPr lang="ru-RU" sz="1200" dirty="0" smtClean="0"/>
              <a:t>организация спортивной подготовки по олимпийским и неолимпийским видам спорта; организация и проведение официальных физкультурно-оздоровительных и спортивных мероприятий; укрепление здоровья  жителей МО «</a:t>
            </a:r>
            <a:r>
              <a:rPr lang="ru-RU" sz="1200" dirty="0" err="1" smtClean="0"/>
              <a:t>Тахтамукайский</a:t>
            </a:r>
            <a:r>
              <a:rPr lang="ru-RU" sz="1200" dirty="0" smtClean="0"/>
              <a:t> район» средствами физической культуры и спорта; повышение безопасности и антитеррористической защищенности учреждений физической культуры и спорта.</a:t>
            </a:r>
            <a:endParaRPr lang="ru-RU" sz="1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400122"/>
              </p:ext>
            </p:extLst>
          </p:nvPr>
        </p:nvGraphicFramePr>
        <p:xfrm>
          <a:off x="179513" y="2782476"/>
          <a:ext cx="8784976" cy="3619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муниципальной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год 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регулярно занимающихся физической культурой и спортом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33,9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36,2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34,5</a:t>
                      </a:r>
                      <a:endParaRPr lang="ru-RU" sz="1200" dirty="0"/>
                    </a:p>
                  </a:txBody>
                  <a:tcPr/>
                </a:tc>
              </a:tr>
              <a:tr h="6721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спортивных сооружений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129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129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129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131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организованных и проведенных физкультурно-спортивных,</a:t>
                      </a:r>
                      <a:r>
                        <a:rPr lang="ru-RU" sz="1200" baseline="0" dirty="0" smtClean="0"/>
                        <a:t> спортивно-массовых мероприятий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295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297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279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299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детей,</a:t>
                      </a:r>
                      <a:r>
                        <a:rPr lang="ru-RU" sz="1200" baseline="0" dirty="0" smtClean="0"/>
                        <a:t> занимающихся физической культурой и спортом в спортивных школах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1676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1610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1640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1805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1680</a:t>
                      </a:r>
                      <a:endParaRPr lang="ru-RU" sz="1200" dirty="0"/>
                    </a:p>
                  </a:txBody>
                  <a:tcPr/>
                </a:tc>
              </a:tr>
              <a:tr h="663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победителей и призеров республиканских, всероссийских,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международных и региональных соревнований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115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116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775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ЖИЛЬЕМ МОЛОДЫХ СЕМЕЙ НА ТЕРРИТОРИИ СЕЛЬСКИХ ПОСЕЛЕНИЙ МО «ТАХТАМУКАЙСКИЙ РАЙОН  »</a:t>
            </a:r>
            <a:br>
              <a:rPr lang="ru-RU" sz="1200" dirty="0" smtClean="0"/>
            </a:br>
            <a:r>
              <a:rPr lang="ru-RU" sz="1200" dirty="0" smtClean="0"/>
              <a:t>-СРОК РЕАЛИЗАЦИИ :2016-2020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359181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3 600,0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3 600,0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</a:t>
                      </a:r>
                      <a:r>
                        <a:rPr lang="ru-RU" sz="1400" baseline="0" dirty="0" smtClean="0"/>
                        <a:t>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9 852,0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9 852,0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   23 904,</a:t>
                      </a:r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07504" y="764704"/>
            <a:ext cx="6336704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предоставление государственной поддержки для улучшения жилищных условий молодым семьям, признанным нуждающимися в улучшении жилищных условий,  улучшение демографической ситуации в МО «</a:t>
            </a:r>
            <a:r>
              <a:rPr lang="ru-RU" sz="1200" dirty="0" err="1" smtClean="0"/>
              <a:t>Тахтамукайский</a:t>
            </a:r>
            <a:r>
              <a:rPr lang="ru-RU" sz="1200" dirty="0" smtClean="0"/>
              <a:t> район»</a:t>
            </a:r>
          </a:p>
          <a:p>
            <a:pPr algn="just" fontAlgn="auto"/>
            <a:r>
              <a:rPr lang="ru-RU" sz="1200" b="1" dirty="0" smtClean="0"/>
              <a:t>ЗАДАЧИ: </a:t>
            </a:r>
            <a:r>
              <a:rPr lang="ru-RU" sz="1200" dirty="0" smtClean="0"/>
              <a:t>обеспечение первичной финансовой поддержки молодых семей для приобретения жилого помещения или строительства индивидуального жилого дома, стимулирование накопления молодыми семьями собственных </a:t>
            </a:r>
            <a:r>
              <a:rPr lang="ru-RU" sz="1200" dirty="0" err="1" smtClean="0"/>
              <a:t>собственных</a:t>
            </a:r>
            <a:r>
              <a:rPr lang="ru-RU" sz="1200" dirty="0" smtClean="0"/>
              <a:t> денежных средств для приобретения жилья, привлечение дополнительных финансовых и инвестиционных ресурсов для содействия молодым семьям в приобретении жилья долгосрочную перспективу.</a:t>
            </a: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99911"/>
              </p:ext>
            </p:extLst>
          </p:nvPr>
        </p:nvGraphicFramePr>
        <p:xfrm>
          <a:off x="179513" y="2782476"/>
          <a:ext cx="8784976" cy="2014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муниципальной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</a:tr>
              <a:tr h="1417232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Улучшение жилищных условий молодых семей, кол.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22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15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«РАЗВИТИЕ ОБРАЗОВАНИЯ»</a:t>
            </a:r>
            <a:br>
              <a:rPr lang="ru-RU" sz="1200" dirty="0" smtClean="0"/>
            </a:br>
            <a:r>
              <a:rPr lang="ru-RU" sz="1200" dirty="0" smtClean="0"/>
              <a:t>СРОК РЕАЛИЗАЦИИ :2017-2020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652798"/>
              </p:ext>
            </p:extLst>
          </p:nvPr>
        </p:nvGraphicFramePr>
        <p:xfrm>
          <a:off x="6559502" y="380739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741 973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740 460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</a:t>
                      </a:r>
                      <a:r>
                        <a:rPr lang="ru-RU" sz="1200" baseline="0" dirty="0" smtClean="0"/>
                        <a:t> год  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1 262 712,0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 год 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1 252 486,0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r>
                        <a:rPr lang="ru-RU" sz="1200" baseline="0" dirty="0" smtClean="0"/>
                        <a:t> 132 063,0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0" y="764704"/>
            <a:ext cx="6516216" cy="174206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обеспечение доступности и высокого качества образования в </a:t>
            </a:r>
            <a:r>
              <a:rPr lang="ru-RU" sz="1200" dirty="0" err="1" smtClean="0"/>
              <a:t>Тахтамукайском</a:t>
            </a:r>
            <a:r>
              <a:rPr lang="ru-RU" sz="1200" dirty="0" smtClean="0"/>
              <a:t> районе для всех детей, имеющих право получения дошкольного, общего и среднего образования; выявление и поддержка талантливых детей и молодежи; создание новых мест в общеобразовательных учреждениях в соответствии с прогнозируемой потребностью и современными условиями обучения и т.д.</a:t>
            </a:r>
            <a:endParaRPr lang="ru-RU" sz="1200" b="1" dirty="0" smtClean="0"/>
          </a:p>
          <a:p>
            <a:pPr fontAlgn="auto"/>
            <a:r>
              <a:rPr lang="ru-RU" sz="1200" b="1" dirty="0" smtClean="0"/>
              <a:t>ЗАДАЧИ: </a:t>
            </a:r>
            <a:r>
              <a:rPr lang="ru-RU" sz="1200" dirty="0" smtClean="0"/>
              <a:t>модернизация дошкольного образования, создание условий для полного удовлетворения потребностей населения в данной услуге; обеспечение доступности всех видов образования для детей с ограниченными возможностями здоровья; обеспечение односменного режима обучения в 1-11 классах общеобразовательных учреждений, поэтапный перевод обучающихся в новые здания общеобразовательных учреждений  и т.д.</a:t>
            </a:r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90840"/>
              </p:ext>
            </p:extLst>
          </p:nvPr>
        </p:nvGraphicFramePr>
        <p:xfrm>
          <a:off x="1" y="2636912"/>
          <a:ext cx="9143998" cy="409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997"/>
                <a:gridCol w="1028299"/>
                <a:gridCol w="1028299"/>
                <a:gridCol w="881399"/>
                <a:gridCol w="954849"/>
                <a:gridCol w="844155"/>
              </a:tblGrid>
              <a:tr h="6166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</a:p>
                    <a:p>
                      <a:pPr algn="ctr"/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2019год (план)</a:t>
                      </a:r>
                      <a:endParaRPr lang="ru-RU" sz="1400" dirty="0"/>
                    </a:p>
                  </a:txBody>
                  <a:tcPr/>
                </a:tc>
              </a:tr>
              <a:tr h="5395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Удовлетворенность населения качеством общего образования от общего числа опрошенных родителей,</a:t>
                      </a:r>
                      <a:r>
                        <a:rPr lang="ru-RU" sz="1100" baseline="0" dirty="0" smtClean="0"/>
                        <a:t> дети которых посещают образовательные учреждения</a:t>
                      </a:r>
                      <a:r>
                        <a:rPr lang="ru-RU" sz="1100" dirty="0" smtClean="0"/>
                        <a:t>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98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98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99</a:t>
                      </a:r>
                      <a:endParaRPr lang="ru-RU" sz="1200" dirty="0"/>
                    </a:p>
                  </a:txBody>
                  <a:tcPr/>
                </a:tc>
              </a:tr>
              <a:tr h="6439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Отношение</a:t>
                      </a:r>
                      <a:r>
                        <a:rPr lang="ru-RU" sz="1100" baseline="0" dirty="0" smtClean="0"/>
                        <a:t> численности детей  3-7 лет, которым  предоставлена возможность получать услуги дошкольного  образования, к численности детей в возрасте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96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96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96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96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Удельный вес численности дошкольников, обучающихся по</a:t>
                      </a:r>
                      <a:r>
                        <a:rPr lang="ru-RU" sz="1100" baseline="0" dirty="0" smtClean="0"/>
                        <a:t> образовательным программам дошкольного  образования, в общем числе дошкольников, обучающихся по образовательным программам дошкольного образования,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</a:tr>
              <a:tr h="5395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Охват детей в </a:t>
                      </a:r>
                      <a:r>
                        <a:rPr lang="ru-RU" sz="1100" smtClean="0"/>
                        <a:t>возрасте 7-18 </a:t>
                      </a:r>
                      <a:r>
                        <a:rPr lang="ru-RU" sz="1100" dirty="0" smtClean="0"/>
                        <a:t>лет программами дополнительного образования (удельный</a:t>
                      </a:r>
                      <a:r>
                        <a:rPr lang="ru-RU" sz="1100" baseline="0" dirty="0" smtClean="0"/>
                        <a:t> вес численности детей, получающих услуги дополнительного образования, в общей численности детей в </a:t>
                      </a:r>
                      <a:r>
                        <a:rPr lang="ru-RU" sz="1100" baseline="0" smtClean="0"/>
                        <a:t>возрасте 7-18 </a:t>
                      </a:r>
                      <a:r>
                        <a:rPr lang="ru-RU" sz="1100" baseline="0" dirty="0" smtClean="0"/>
                        <a:t>лет)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25</a:t>
                      </a:r>
                      <a:endParaRPr lang="ru-RU" sz="1200" dirty="0"/>
                    </a:p>
                  </a:txBody>
                  <a:tcPr/>
                </a:tc>
              </a:tr>
              <a:tr h="68520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Число новых мест в общеобразовательных учреждениях </a:t>
                      </a:r>
                      <a:r>
                        <a:rPr lang="ru-RU" sz="1100" dirty="0" err="1" smtClean="0"/>
                        <a:t>Тахтамукайского</a:t>
                      </a:r>
                      <a:r>
                        <a:rPr lang="ru-RU" sz="1100" dirty="0" smtClean="0"/>
                        <a:t> района, в том числе введенных за счет строительства (выкупа) новых зданий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990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990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1100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610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81536"/>
              </p:ext>
            </p:extLst>
          </p:nvPr>
        </p:nvGraphicFramePr>
        <p:xfrm>
          <a:off x="215008" y="620688"/>
          <a:ext cx="8928992" cy="5355757"/>
        </p:xfrm>
        <a:graphic>
          <a:graphicData uri="http://schemas.openxmlformats.org/drawingml/2006/table">
            <a:tbl>
              <a:tblPr firstRow="1" firstCol="1" bandRow="1"/>
              <a:tblGrid>
                <a:gridCol w="3311414"/>
                <a:gridCol w="946118"/>
                <a:gridCol w="1596575"/>
                <a:gridCol w="1596575"/>
                <a:gridCol w="1478310"/>
              </a:tblGrid>
              <a:tr h="504056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2018 год 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2018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за 2018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1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1.  Муниципальная программа 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"Развитие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образования на 2017-2020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lvl="0" indent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1 111 176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1 262 712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1 252 486 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99,2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«Обеспечение деятельности учреждений культуры на 2017-2020 годы 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94 176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105 235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104 762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99,6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3.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""Развитие малого и среднего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предпринимательства муниципального образования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2018-2020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1600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4.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район" «Обеспечение деятельности учреждений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физической культуры и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спорта на 2017-2020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60 548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79 256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75 341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95,1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5.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«Градостроительное развитие и формирование земельных участков 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районе на 2017-2019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5 300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3 612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3 497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96,8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6.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«Профилактика правонарушений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2018-2020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865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701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81,0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7.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«Основные мероприятия по противодействию проявлений терроризма и экстремизма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2017-2019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3 200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2 792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87,3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8.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район" </a:t>
                      </a:r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Энергосбережение 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энергоэффективность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на объектах социальной сферы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РА на 2018- 2020 годы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 за 2018 год (тыс. руб.)    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15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402415"/>
              </p:ext>
            </p:extLst>
          </p:nvPr>
        </p:nvGraphicFramePr>
        <p:xfrm>
          <a:off x="251520" y="620688"/>
          <a:ext cx="8568952" cy="6305136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1080120"/>
                <a:gridCol w="1296144"/>
                <a:gridCol w="1574385"/>
                <a:gridCol w="1809991"/>
              </a:tblGrid>
              <a:tr h="57606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2018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2018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за 2018 год 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«Комплексные меры противодействия злоупотреблению наркотиками и их незаконному обороту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района» на 2017-2019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66,7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10.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" Устойчивое развитие сельских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территорий 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районе на 2014-2017 годы и на период до 2020 года"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11.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«Формирование доступной среды для инвалидов и маломобильных групп населения в учреждениях образования 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2018-2020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3 400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3 400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3 400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12.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"Обеспечение безопасности дорожного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движения 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МО«Тахтамукайский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 на 2018-2020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480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480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328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68,3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13. Муниципальная программа МО «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«Управление муниципальными финансами и муниципальным долгом на  2015-2020 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41 196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55 178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55 178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4. Муниципальная программа «Обеспечение социально- значимых объектов жизнеобеспечения резервными источниками энергоснабжения на 2017-2019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3 400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3 400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3 400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15. Муниципальная программа «Обеспечение жильем молодых семей на территории сельских поселений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2016-2020гг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9 852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9 852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16. Муниципальная программа «Развитие телевидения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 на 2017-2020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10 501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10 171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9 812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96,5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2018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56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334602"/>
              </p:ext>
            </p:extLst>
          </p:nvPr>
        </p:nvGraphicFramePr>
        <p:xfrm>
          <a:off x="251520" y="620688"/>
          <a:ext cx="8568953" cy="6207591"/>
        </p:xfrm>
        <a:graphic>
          <a:graphicData uri="http://schemas.openxmlformats.org/drawingml/2006/table">
            <a:tbl>
              <a:tblPr firstRow="1" firstCol="1" bandRow="1"/>
              <a:tblGrid>
                <a:gridCol w="3096344"/>
                <a:gridCol w="1080120"/>
                <a:gridCol w="1296144"/>
                <a:gridCol w="1568124"/>
                <a:gridCol w="1528221"/>
              </a:tblGrid>
              <a:tr h="57606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Утвержденный план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на 2018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2018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за 2018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17. Муниципальная программа «Поддержка и развитие печатного средства массовой информации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МБУ «Редакция газеты «Согласие» на 2017-2020 гг.»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3 968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3 968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3 863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97,4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18.Муниципальная программа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«Молодежная политика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2018-2020гг.»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420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390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92,9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19. Муниципальная программа «Санитарное и экологическое благополучие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2017-2019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1 495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1 426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95,4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20.  Муниципальная программа «Профилактика безнадзорности и правонарушений среди несовершеннолетних на 2017-2020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21. Муниципальная программа «Гармонизация межнациональных отношений и развития национальных культур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2016-2018 годы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22.Муниципальная программа «Улучшение демографической ситуации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2017-2019годы»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300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80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80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23. Муниципальная программа «Формирование современной городской среды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2018-2022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3 700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7 000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7 000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24. Ведомственная целевая программа «Развитие массовой физической культуры и спорта среди населения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2016-2018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2 500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39 310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39 123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99,5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25. Ведомственная целевая программа «Развитие культуры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2018 -2020гг.»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4 075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4 075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26. Ведомственная целевая программа «Регулирование земельно-имущественных отношений на 2017-2020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1 100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1 542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1 461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94,7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2018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29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7086600" cy="68580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000066"/>
                </a:solidFill>
                <a:latin typeface="Times New Roman" pitchFamily="18" charset="0"/>
              </a:rPr>
              <a:t>БЮДЖЕТНЫЙ ПРОЦЕСС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09600" y="1447800"/>
            <a:ext cx="8001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ru-RU" altLang="ru-RU" sz="1600" b="0" i="0"/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09800" y="2057400"/>
            <a:ext cx="42672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0" i="0"/>
              <a:t>Стадии бюджетного процесса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191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86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1.    Разработка проекта бюджета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9050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2. Рассмотрение проекта бюджета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5814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3. Утверждение проекта бюджета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1816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4.  Исполнение бюджета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9342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5. Рассмотрение и утверждение отчета об исполнении бюджета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191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4191000" y="27432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7620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5867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838200" y="2743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838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 flipV="1">
            <a:off x="51054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105400" y="5105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V="1">
            <a:off x="6781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105400" y="5181600"/>
            <a:ext cx="1752600" cy="304800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dirty="0"/>
              <a:t>Бюджетный год</a:t>
            </a: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H="1" flipV="1">
            <a:off x="152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152400" y="5715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V="1">
            <a:off x="8686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2819400" y="5791200"/>
            <a:ext cx="2667000" cy="457200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/>
              <a:t>Бюджетный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531187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862287"/>
              </p:ext>
            </p:extLst>
          </p:nvPr>
        </p:nvGraphicFramePr>
        <p:xfrm>
          <a:off x="107504" y="980728"/>
          <a:ext cx="8568952" cy="5760640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1080120"/>
                <a:gridCol w="1440160"/>
                <a:gridCol w="1430369"/>
                <a:gridCol w="1809991"/>
              </a:tblGrid>
              <a:tr h="79208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2018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2018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за 2018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27. Ведомственная целевая программа      «О противодействии коррупции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2018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5 673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4 893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4 755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97,2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28. Ведомственная целевая программа «Организация временного трудоустройства несовершеннолетних граждан в возрасте от 14 до 18 лет в свободное от учебы время на 2018 год»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535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535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29. Ведомственная целевая программа  «Модернизация дошкольного образования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 на 2018-2020гг.»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1 200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30.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Ведомственная целевая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«Безопасность образовательного учреждения на 2018-2020гг»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1 384</a:t>
                      </a: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1 384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1 341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96,9</a:t>
                      </a: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31.  Ведомственная целевая программа «Совершенствование материально-технической базы муниципальных бюджетных образовательных учреждений на 2018-2020гг.»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1 665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1 408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1 208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85,8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               В С Е Г О :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1367342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 1 607 771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1 590 916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98, 9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2018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95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899592" y="622499"/>
            <a:ext cx="7515225" cy="1038225"/>
          </a:xfrm>
        </p:spPr>
        <p:txBody>
          <a:bodyPr lIns="91440" tIns="45720" rIns="91440" bIns="45720">
            <a:no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расходов с учетом их удельного веса в общем объеме расходов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501987"/>
              </p:ext>
            </p:extLst>
          </p:nvPr>
        </p:nvGraphicFramePr>
        <p:xfrm>
          <a:off x="539552" y="1412875"/>
          <a:ext cx="7992888" cy="507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8" name="AutoShape 6"/>
          <p:cNvSpPr>
            <a:spLocks noChangeArrowheads="1"/>
          </p:cNvSpPr>
          <p:nvPr/>
        </p:nvSpPr>
        <p:spPr bwMode="auto">
          <a:xfrm>
            <a:off x="4500563" y="1412875"/>
            <a:ext cx="3527425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/>
          </a:p>
        </p:txBody>
      </p:sp>
      <p:sp>
        <p:nvSpPr>
          <p:cNvPr id="41989" name="AutoShape 8"/>
          <p:cNvSpPr>
            <a:spLocks noChangeArrowheads="1"/>
          </p:cNvSpPr>
          <p:nvPr/>
        </p:nvSpPr>
        <p:spPr bwMode="auto">
          <a:xfrm>
            <a:off x="4511229" y="2060848"/>
            <a:ext cx="3598862" cy="72079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2 место –– </a:t>
            </a:r>
            <a:r>
              <a:rPr lang="ru-RU" sz="1200" b="1" dirty="0" smtClean="0"/>
              <a:t>Общегосударственные вопросы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139 573 </a:t>
            </a:r>
            <a:r>
              <a:rPr lang="ru-RU" sz="1200" b="1" dirty="0"/>
              <a:t>тыс. руб. или 7</a:t>
            </a:r>
            <a:r>
              <a:rPr lang="ru-RU" sz="1200" b="1" dirty="0" smtClean="0"/>
              <a:t>,0 </a:t>
            </a:r>
            <a:r>
              <a:rPr lang="ru-RU" sz="1200" b="1" dirty="0"/>
              <a:t>%</a:t>
            </a:r>
          </a:p>
        </p:txBody>
      </p:sp>
      <p:sp>
        <p:nvSpPr>
          <p:cNvPr id="41990" name="AutoShape 9"/>
          <p:cNvSpPr>
            <a:spLocks noChangeArrowheads="1"/>
          </p:cNvSpPr>
          <p:nvPr/>
        </p:nvSpPr>
        <p:spPr bwMode="auto">
          <a:xfrm>
            <a:off x="4500563" y="2852738"/>
            <a:ext cx="3598862" cy="86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3 место- </a:t>
            </a:r>
            <a:r>
              <a:rPr lang="ru-RU" sz="1200" b="1" dirty="0" smtClean="0"/>
              <a:t>Физическая культура и спорт  </a:t>
            </a:r>
          </a:p>
          <a:p>
            <a:pPr algn="ctr" eaLnBrk="0" hangingPunct="0"/>
            <a:r>
              <a:rPr lang="ru-RU" sz="1200" b="1" dirty="0" smtClean="0"/>
              <a:t>108 742тыс. руб. или 6,0 %</a:t>
            </a:r>
          </a:p>
          <a:p>
            <a:pPr algn="ctr" eaLnBrk="0" hangingPunct="0"/>
            <a:endParaRPr lang="ru-RU" sz="1200" b="1" dirty="0"/>
          </a:p>
        </p:txBody>
      </p:sp>
      <p:sp>
        <p:nvSpPr>
          <p:cNvPr id="41991" name="AutoShape 10"/>
          <p:cNvSpPr>
            <a:spLocks noChangeArrowheads="1"/>
          </p:cNvSpPr>
          <p:nvPr/>
        </p:nvSpPr>
        <p:spPr bwMode="auto">
          <a:xfrm>
            <a:off x="4500563" y="3789363"/>
            <a:ext cx="3598862" cy="86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 smtClean="0"/>
              <a:t>4 </a:t>
            </a:r>
            <a:r>
              <a:rPr lang="ru-RU" sz="1200" b="1" dirty="0"/>
              <a:t>место- </a:t>
            </a:r>
            <a:r>
              <a:rPr lang="ru-RU" sz="1200" b="1" dirty="0" smtClean="0"/>
              <a:t>Национальная экономика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103 000 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5 %</a:t>
            </a:r>
            <a:endParaRPr lang="ru-RU" sz="1200" b="1" dirty="0"/>
          </a:p>
        </p:txBody>
      </p:sp>
      <p:sp>
        <p:nvSpPr>
          <p:cNvPr id="41992" name="AutoShape 11"/>
          <p:cNvSpPr>
            <a:spLocks noChangeArrowheads="1"/>
          </p:cNvSpPr>
          <p:nvPr/>
        </p:nvSpPr>
        <p:spPr bwMode="auto">
          <a:xfrm>
            <a:off x="4500563" y="4797425"/>
            <a:ext cx="3527425" cy="10795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 smtClean="0"/>
              <a:t>5 </a:t>
            </a:r>
            <a:r>
              <a:rPr lang="ru-RU" sz="1200" b="1" dirty="0"/>
              <a:t>место – </a:t>
            </a:r>
            <a:r>
              <a:rPr lang="ru-RU" sz="1200" b="1" dirty="0" smtClean="0"/>
              <a:t>Культура</a:t>
            </a:r>
            <a:r>
              <a:rPr lang="ru-RU" sz="1200" b="1" smtClean="0"/>
              <a:t>, кинематография  </a:t>
            </a:r>
            <a:endParaRPr lang="ru-RU" sz="1200" b="1" dirty="0" smtClean="0"/>
          </a:p>
          <a:p>
            <a:pPr algn="ctr" eaLnBrk="0" hangingPunct="0"/>
            <a:r>
              <a:rPr lang="ru-RU" sz="1200" b="1" dirty="0" smtClean="0"/>
              <a:t>73 089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4 %</a:t>
            </a:r>
            <a:endParaRPr lang="ru-RU" sz="1200" b="1" dirty="0"/>
          </a:p>
        </p:txBody>
      </p:sp>
      <p:sp>
        <p:nvSpPr>
          <p:cNvPr id="41993" name="Text Box 14"/>
          <p:cNvSpPr txBox="1">
            <a:spLocks noChangeArrowheads="1"/>
          </p:cNvSpPr>
          <p:nvPr/>
        </p:nvSpPr>
        <p:spPr bwMode="auto">
          <a:xfrm>
            <a:off x="4479926" y="1435894"/>
            <a:ext cx="3548062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/>
              <a:t>1 </a:t>
            </a:r>
            <a:r>
              <a:rPr lang="ru-RU" sz="1200" b="1" dirty="0"/>
              <a:t>место-Образование</a:t>
            </a:r>
          </a:p>
          <a:p>
            <a:pPr algn="ctr" eaLnBrk="0" hangingPunct="0"/>
            <a:r>
              <a:rPr lang="ru-RU" sz="1200" b="1" dirty="0" smtClean="0"/>
              <a:t>1 307 360  </a:t>
            </a:r>
            <a:r>
              <a:rPr lang="ru-RU" sz="1200" b="1" dirty="0"/>
              <a:t>тыс</a:t>
            </a:r>
            <a:r>
              <a:rPr lang="ru-RU" sz="1200" b="1" dirty="0" smtClean="0"/>
              <a:t>. руб</a:t>
            </a:r>
            <a:r>
              <a:rPr lang="ru-RU" sz="1200" b="1" dirty="0"/>
              <a:t>. или </a:t>
            </a:r>
            <a:r>
              <a:rPr lang="ru-RU" sz="1200" b="1" dirty="0" smtClean="0"/>
              <a:t>69 </a:t>
            </a:r>
            <a:r>
              <a:rPr lang="ru-RU" sz="1200" b="1" dirty="0"/>
              <a:t>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897090"/>
              </p:ext>
            </p:extLst>
          </p:nvPr>
        </p:nvGraphicFramePr>
        <p:xfrm>
          <a:off x="1430338" y="1219200"/>
          <a:ext cx="6969125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8" name="Лист" r:id="rId4" imgW="9077376" imgH="6219720" progId="Excel.Sheet.8">
                  <p:embed/>
                </p:oleObj>
              </mc:Choice>
              <mc:Fallback>
                <p:oleObj name="Лист" r:id="rId4" imgW="9077376" imgH="6219720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1219200"/>
                        <a:ext cx="6969125" cy="4775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2" y="1124744"/>
            <a:ext cx="7520940" cy="548640"/>
          </a:xfrm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Ведомственная структура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</a:t>
            </a:r>
            <a:b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641655" cy="648072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районного бюджета на социально-культурную сферу </a:t>
            </a:r>
            <a:r>
              <a:rPr lang="ru-RU" sz="1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(тыс. рублей</a:t>
            </a:r>
            <a:r>
              <a:rPr lang="ru-RU" sz="1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368925"/>
              </p:ext>
            </p:extLst>
          </p:nvPr>
        </p:nvGraphicFramePr>
        <p:xfrm>
          <a:off x="1258888" y="1674813"/>
          <a:ext cx="7531100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" name="Лист" r:id="rId4" imgW="10391792" imgH="6229440" progId="Excel.Sheet.8">
                  <p:embed/>
                </p:oleObj>
              </mc:Choice>
              <mc:Fallback>
                <p:oleObj name="Лист" r:id="rId4" imgW="10391792" imgH="6229440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674813"/>
                        <a:ext cx="7531100" cy="451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1 жителя МО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район»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</a:t>
            </a:r>
            <a:b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 по отдельным отраслям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714451"/>
              </p:ext>
            </p:extLst>
          </p:nvPr>
        </p:nvGraphicFramePr>
        <p:xfrm>
          <a:off x="467544" y="2060848"/>
          <a:ext cx="8208912" cy="468480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04456"/>
                <a:gridCol w="4104456"/>
              </a:tblGrid>
              <a:tr h="856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отрасли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 бюджета на 1 жителя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Тахтамукайский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817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15, 23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0, 85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4520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1, 27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Социальная политика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0, 68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1, 62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1, 20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8381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расчете показателей учитывалась  численность постоянного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 за 2018 год в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Тахтамукайском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 -85 809  человек.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B069F22A-B6CB-4603-925B-A1D9D6DB42AA}" type="slidenum">
              <a:rPr lang="ru-RU" altLang="en-US" sz="1400">
                <a:latin typeface="+mj-lt"/>
              </a:rPr>
              <a:pPr algn="r">
                <a:defRPr/>
              </a:pPr>
              <a:t>35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79875" name="Rectangle 242"/>
          <p:cNvSpPr>
            <a:spLocks noGrp="1" noChangeArrowheads="1"/>
          </p:cNvSpPr>
          <p:nvPr>
            <p:ph type="title"/>
          </p:nvPr>
        </p:nvSpPr>
        <p:spPr>
          <a:xfrm>
            <a:off x="599281" y="188640"/>
            <a:ext cx="8305800" cy="939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образование в 2018 году</a:t>
            </a:r>
            <a:endParaRPr lang="ru-RU" sz="2800" dirty="0" smtClean="0">
              <a:solidFill>
                <a:srgbClr val="FF0066"/>
              </a:solidFill>
            </a:endParaRPr>
          </a:p>
        </p:txBody>
      </p:sp>
      <p:sp>
        <p:nvSpPr>
          <p:cNvPr id="79876" name="Rectangle 24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229600" cy="49164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1 307 360 тыс. рублей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увеличение объема средств по сравнению с 2017 г на 60 712 тыс. руб.</a:t>
            </a:r>
            <a:endParaRPr lang="ru-RU" sz="22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013" name="Text Box 250"/>
          <p:cNvSpPr txBox="1">
            <a:spLocks noChangeArrowheads="1"/>
          </p:cNvSpPr>
          <p:nvPr/>
        </p:nvSpPr>
        <p:spPr bwMode="auto">
          <a:xfrm>
            <a:off x="250501" y="2628900"/>
            <a:ext cx="2874963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/>
              <a:t>Содержание </a:t>
            </a:r>
            <a:r>
              <a:rPr lang="ru-RU" sz="1400" b="1" dirty="0" smtClean="0"/>
              <a:t>47 учреждений </a:t>
            </a:r>
            <a:r>
              <a:rPr lang="ru-RU" sz="1400" b="1" dirty="0"/>
              <a:t>образования, </a:t>
            </a:r>
            <a:r>
              <a:rPr lang="ru-RU" sz="1400" b="1" dirty="0" smtClean="0"/>
              <a:t>в том числе:   14 </a:t>
            </a:r>
            <a:r>
              <a:rPr lang="ru-RU" sz="1400" b="1" dirty="0"/>
              <a:t>дошкольных </a:t>
            </a:r>
            <a:r>
              <a:rPr lang="ru-RU" sz="1400" b="1" dirty="0" smtClean="0"/>
              <a:t>образовательных учреждений, 21общеобразовательных </a:t>
            </a:r>
            <a:r>
              <a:rPr lang="ru-RU" sz="1400" b="1" dirty="0"/>
              <a:t>учреждений, </a:t>
            </a:r>
            <a:r>
              <a:rPr lang="ru-RU" sz="1400" b="1" dirty="0" smtClean="0"/>
              <a:t>1 учреждение </a:t>
            </a:r>
            <a:r>
              <a:rPr lang="ru-RU" sz="1400" b="1" dirty="0"/>
              <a:t>дополнительного образования</a:t>
            </a:r>
            <a:r>
              <a:rPr lang="ru-RU" sz="1400" b="1" dirty="0" smtClean="0"/>
              <a:t>, 4 детских </a:t>
            </a:r>
            <a:r>
              <a:rPr lang="ru-RU" sz="1400" b="1" dirty="0"/>
              <a:t>школы </a:t>
            </a:r>
            <a:r>
              <a:rPr lang="ru-RU" sz="1400" b="1" dirty="0" smtClean="0"/>
              <a:t>искусств 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3014" name="Text Box 252"/>
          <p:cNvSpPr txBox="1">
            <a:spLocks noChangeArrowheads="1"/>
          </p:cNvSpPr>
          <p:nvPr/>
        </p:nvSpPr>
        <p:spPr bwMode="auto">
          <a:xfrm>
            <a:off x="3276600" y="2708275"/>
            <a:ext cx="2951163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/>
              <a:t>Финансирование реализации государственного </a:t>
            </a:r>
            <a:r>
              <a:rPr lang="ru-RU" sz="1400" b="1" dirty="0" smtClean="0"/>
              <a:t>стандарта общего  и дошкольного образования.</a:t>
            </a:r>
          </a:p>
          <a:p>
            <a:pPr algn="ctr" eaLnBrk="0" hangingPunct="0"/>
            <a:r>
              <a:rPr lang="ru-RU" sz="1400" b="1" dirty="0" smtClean="0"/>
              <a:t>Расходы</a:t>
            </a:r>
            <a:r>
              <a:rPr lang="ru-RU" sz="1400" b="1" dirty="0"/>
              <a:t>, связанные с организацией и проведением мероприятий для детей и </a:t>
            </a:r>
            <a:r>
              <a:rPr lang="ru-RU" sz="1400" b="1" dirty="0" smtClean="0"/>
              <a:t>молодежи. Реализация муниципальных программ </a:t>
            </a:r>
          </a:p>
          <a:p>
            <a:pPr algn="ctr" eaLnBrk="0" hangingPunct="0"/>
            <a:r>
              <a:rPr lang="ru-RU" sz="1400" b="1" dirty="0" smtClean="0"/>
              <a:t>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район»: «Развитие образования», «Энергосбережение и  </a:t>
            </a:r>
            <a:r>
              <a:rPr lang="ru-RU" sz="1400" b="1" dirty="0" err="1" smtClean="0"/>
              <a:t>энергоэффективность</a:t>
            </a:r>
            <a:r>
              <a:rPr lang="ru-RU" sz="1400" b="1" dirty="0" smtClean="0"/>
              <a:t> на объектах социальной сферы»                                                                                                         «Обеспечение  </a:t>
            </a:r>
            <a:r>
              <a:rPr lang="ru-RU" sz="1400" b="1" dirty="0" err="1" smtClean="0"/>
              <a:t>социальнозначимых</a:t>
            </a:r>
            <a:r>
              <a:rPr lang="ru-RU" sz="1400" b="1" dirty="0" smtClean="0"/>
              <a:t> объектов жизнеобеспечения резервными источниками энергосбережения</a:t>
            </a:r>
          </a:p>
          <a:p>
            <a:pPr algn="ctr" eaLnBrk="0" hangingPunct="0"/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3015" name="Text Box 254"/>
          <p:cNvSpPr txBox="1">
            <a:spLocks noChangeArrowheads="1"/>
          </p:cNvSpPr>
          <p:nvPr/>
        </p:nvSpPr>
        <p:spPr bwMode="auto">
          <a:xfrm>
            <a:off x="6372225" y="2708275"/>
            <a:ext cx="2460625" cy="2892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/>
              <a:t>Реализация Указа Президента РФ от  07.05.2012 года в части поэтапного достижения целевых показателей по уровню оплаты труда по педагогическим работникам общеобразовательных, дошкольных учреждений и учреждений дополнительного образования</a:t>
            </a:r>
          </a:p>
        </p:txBody>
      </p:sp>
      <p:sp>
        <p:nvSpPr>
          <p:cNvPr id="43016" name="AutoShape 256"/>
          <p:cNvSpPr>
            <a:spLocks noChangeArrowheads="1"/>
          </p:cNvSpPr>
          <p:nvPr/>
        </p:nvSpPr>
        <p:spPr bwMode="auto">
          <a:xfrm>
            <a:off x="1547813" y="1916113"/>
            <a:ext cx="4191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3017" name="AutoShape 257"/>
          <p:cNvSpPr>
            <a:spLocks noChangeArrowheads="1"/>
          </p:cNvSpPr>
          <p:nvPr/>
        </p:nvSpPr>
        <p:spPr bwMode="auto">
          <a:xfrm>
            <a:off x="6948488" y="1989138"/>
            <a:ext cx="457200" cy="533400"/>
          </a:xfrm>
          <a:prstGeom prst="curvedLeftArrow">
            <a:avLst>
              <a:gd name="adj1" fmla="val 23333"/>
              <a:gd name="adj2" fmla="val 46667"/>
              <a:gd name="adj3" fmla="val 33333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3018" name="AutoShape 258"/>
          <p:cNvSpPr>
            <a:spLocks noChangeArrowheads="1"/>
          </p:cNvSpPr>
          <p:nvPr/>
        </p:nvSpPr>
        <p:spPr bwMode="auto">
          <a:xfrm>
            <a:off x="4284663" y="2133600"/>
            <a:ext cx="214312" cy="495300"/>
          </a:xfrm>
          <a:prstGeom prst="downArrow">
            <a:avLst>
              <a:gd name="adj1" fmla="val 50000"/>
              <a:gd name="adj2" fmla="val 5777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488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70DD49BA-9ED2-472E-929F-0DA01D92B47A}" type="slidenum">
              <a:rPr lang="ru-RU" altLang="en-US" sz="1400">
                <a:latin typeface="+mj-lt"/>
              </a:rPr>
              <a:pPr algn="r">
                <a:defRPr/>
              </a:pPr>
              <a:t>36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80899" name="Rectangle 24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305800" cy="8223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культуру в 2018 году</a:t>
            </a:r>
            <a:endParaRPr lang="ru-RU" sz="3100" dirty="0" smtClean="0">
              <a:solidFill>
                <a:srgbClr val="0000FF"/>
              </a:solidFill>
            </a:endParaRPr>
          </a:p>
        </p:txBody>
      </p:sp>
      <p:sp>
        <p:nvSpPr>
          <p:cNvPr id="80900" name="Rectangle 24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507413" cy="50958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73 089 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 рублей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увеличение объема средств по сравнению с 2017 годом  на 14 893 тыс. руб.</a:t>
            </a:r>
            <a:endParaRPr lang="ru-RU" sz="22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5061" name="AutoShape 256"/>
          <p:cNvSpPr>
            <a:spLocks noChangeArrowheads="1"/>
          </p:cNvSpPr>
          <p:nvPr/>
        </p:nvSpPr>
        <p:spPr bwMode="auto">
          <a:xfrm>
            <a:off x="1676400" y="2209800"/>
            <a:ext cx="4572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5062" name="AutoShape 257"/>
          <p:cNvSpPr>
            <a:spLocks noChangeArrowheads="1"/>
          </p:cNvSpPr>
          <p:nvPr/>
        </p:nvSpPr>
        <p:spPr bwMode="auto">
          <a:xfrm>
            <a:off x="7451725" y="2276475"/>
            <a:ext cx="457200" cy="576263"/>
          </a:xfrm>
          <a:prstGeom prst="curvedLeftArrow">
            <a:avLst>
              <a:gd name="adj1" fmla="val 46682"/>
              <a:gd name="adj2" fmla="val 46682"/>
              <a:gd name="adj3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5063" name="Прямоугольник 14"/>
          <p:cNvSpPr>
            <a:spLocks noChangeArrowheads="1"/>
          </p:cNvSpPr>
          <p:nvPr/>
        </p:nvSpPr>
        <p:spPr bwMode="auto">
          <a:xfrm>
            <a:off x="500063" y="2928938"/>
            <a:ext cx="3855913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Содержание </a:t>
            </a:r>
            <a:r>
              <a:rPr lang="ru-RU" sz="1400" b="1" dirty="0" smtClean="0"/>
              <a:t>7 учреждений, </a:t>
            </a:r>
          </a:p>
          <a:p>
            <a:pPr algn="ctr" eaLnBrk="0" hangingPunct="0"/>
            <a:r>
              <a:rPr lang="ru-RU" sz="1400" b="1" dirty="0" smtClean="0"/>
              <a:t>в том числе:</a:t>
            </a:r>
            <a:endParaRPr lang="ru-RU" sz="1400" b="1" dirty="0"/>
          </a:p>
          <a:p>
            <a:pPr algn="ctr" eaLnBrk="0" hangingPunct="0"/>
            <a:r>
              <a:rPr lang="ru-RU" sz="1400" b="1" dirty="0" smtClean="0"/>
              <a:t>«Межпоселенческая библиотечная система », «Централизованная клубная система», Ансамбль адыгского </a:t>
            </a:r>
          </a:p>
          <a:p>
            <a:pPr algn="ctr" eaLnBrk="0" hangingPunct="0"/>
            <a:r>
              <a:rPr lang="ru-RU" sz="1400" b="1" dirty="0" smtClean="0"/>
              <a:t>танца «</a:t>
            </a:r>
            <a:r>
              <a:rPr lang="ru-RU" sz="1400" b="1" dirty="0" err="1" smtClean="0"/>
              <a:t>Адыги</a:t>
            </a:r>
            <a:r>
              <a:rPr lang="ru-RU" sz="1400" b="1" dirty="0" smtClean="0"/>
              <a:t>»,   4 детских школы искусств.</a:t>
            </a:r>
            <a:endParaRPr lang="ru-RU" sz="1400" b="1" dirty="0"/>
          </a:p>
        </p:txBody>
      </p:sp>
      <p:sp>
        <p:nvSpPr>
          <p:cNvPr id="45064" name="TextBox 20"/>
          <p:cNvSpPr txBox="1">
            <a:spLocks noChangeArrowheads="1"/>
          </p:cNvSpPr>
          <p:nvPr/>
        </p:nvSpPr>
        <p:spPr bwMode="auto">
          <a:xfrm>
            <a:off x="6156176" y="2924175"/>
            <a:ext cx="2775099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Реализация </a:t>
            </a:r>
            <a:r>
              <a:rPr lang="ru-RU" sz="1400" b="1" dirty="0" smtClean="0"/>
              <a:t>Муниципальной программы</a:t>
            </a:r>
          </a:p>
          <a:p>
            <a:pPr algn="ctr" eaLnBrk="0" hangingPunct="0"/>
            <a:r>
              <a:rPr lang="ru-RU" sz="1400" b="1" dirty="0" smtClean="0"/>
              <a:t> 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район» «Обеспечение деятельности учреждений </a:t>
            </a:r>
            <a:r>
              <a:rPr lang="ru-RU" sz="1400" b="1" dirty="0"/>
              <a:t>культуры </a:t>
            </a:r>
            <a:r>
              <a:rPr lang="ru-RU" sz="1400" b="1" dirty="0" smtClean="0"/>
              <a:t> на 2017-2020 годы», Ведомственной целевой программы «Развитие культуры 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 район» на 2018-2020гг.»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8709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710C55D4-E04C-40F8-A481-A6BAE1B704E0}" type="slidenum">
              <a:rPr lang="ru-RU" altLang="en-US" sz="1400">
                <a:latin typeface="+mj-lt"/>
              </a:rPr>
              <a:pPr algn="r">
                <a:defRPr/>
              </a:pPr>
              <a:t>37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81923" name="Rectangle 242"/>
          <p:cNvSpPr>
            <a:spLocks noGrp="1" noChangeArrowheads="1"/>
          </p:cNvSpPr>
          <p:nvPr>
            <p:ph type="title"/>
          </p:nvPr>
        </p:nvSpPr>
        <p:spPr>
          <a:xfrm>
            <a:off x="251520" y="697632"/>
            <a:ext cx="8481265" cy="151216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социальную политику в 2018 году</a:t>
            </a:r>
            <a:b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58 668</a:t>
            </a:r>
            <a:r>
              <a:rPr lang="ru-RU" sz="24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 рублей</a:t>
            </a:r>
            <a:r>
              <a:rPr lang="ru-RU" sz="16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16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/>
            </a:r>
            <a:br>
              <a:rPr lang="ru-RU" sz="3000" b="1" dirty="0" smtClean="0">
                <a:solidFill>
                  <a:srgbClr val="7030A0"/>
                </a:solidFill>
              </a:rPr>
            </a:br>
            <a:endParaRPr lang="ru-RU" sz="3000" dirty="0" smtClean="0">
              <a:solidFill>
                <a:srgbClr val="7030A0"/>
              </a:solidFill>
            </a:endParaRPr>
          </a:p>
        </p:txBody>
      </p:sp>
      <p:sp>
        <p:nvSpPr>
          <p:cNvPr id="81924" name="Rectangle 243"/>
          <p:cNvSpPr>
            <a:spLocks noGrp="1" noChangeArrowheads="1"/>
          </p:cNvSpPr>
          <p:nvPr>
            <p:ph idx="1"/>
          </p:nvPr>
        </p:nvSpPr>
        <p:spPr>
          <a:xfrm>
            <a:off x="996595" y="1459379"/>
            <a:ext cx="7581528" cy="70316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</a:rPr>
              <a:t>увеличение объема средств по сравнению с 2017 годом на 25 488  тыс. рублей</a:t>
            </a:r>
            <a:endParaRPr lang="ru-RU" sz="2000" b="0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6086" name="AutoShape 246"/>
          <p:cNvSpPr>
            <a:spLocks noChangeArrowheads="1"/>
          </p:cNvSpPr>
          <p:nvPr/>
        </p:nvSpPr>
        <p:spPr bwMode="auto">
          <a:xfrm>
            <a:off x="3357562" y="2819400"/>
            <a:ext cx="2582589" cy="284184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400" dirty="0"/>
          </a:p>
        </p:txBody>
      </p:sp>
      <p:sp>
        <p:nvSpPr>
          <p:cNvPr id="43015" name="Rectangle 248"/>
          <p:cNvSpPr>
            <a:spLocks noChangeArrowheads="1"/>
          </p:cNvSpPr>
          <p:nvPr/>
        </p:nvSpPr>
        <p:spPr bwMode="auto">
          <a:xfrm>
            <a:off x="6143625" y="2636912"/>
            <a:ext cx="2786063" cy="4032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 smtClean="0">
                <a:latin typeface="+mn-lt"/>
              </a:rPr>
              <a:t>Улучшение жилищных условий граждан, проживающих в сельской местности в рамках  муниципальной программы «Устойчивое развитие сельских территорий»; </a:t>
            </a:r>
            <a:r>
              <a:rPr lang="ru-RU" sz="1400" b="1" dirty="0">
                <a:latin typeface="+mn-lt"/>
              </a:rPr>
              <a:t>в</a:t>
            </a:r>
            <a:r>
              <a:rPr lang="ru-RU" sz="1400" b="1" dirty="0" smtClean="0">
                <a:latin typeface="+mn-lt"/>
              </a:rPr>
              <a:t>ыплаты пенсий муниципальным служащим, социальная поддержка отдельных категорий граждан </a:t>
            </a:r>
            <a:endParaRPr lang="ru-RU" sz="1400" b="1" dirty="0">
              <a:latin typeface="+mn-lt"/>
            </a:endParaRPr>
          </a:p>
        </p:txBody>
      </p:sp>
      <p:sp>
        <p:nvSpPr>
          <p:cNvPr id="43016" name="Text Box 252"/>
          <p:cNvSpPr txBox="1">
            <a:spLocks noChangeArrowheads="1"/>
          </p:cNvSpPr>
          <p:nvPr/>
        </p:nvSpPr>
        <p:spPr bwMode="auto">
          <a:xfrm>
            <a:off x="395288" y="2852738"/>
            <a:ext cx="2808287" cy="28315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latin typeface="+mn-lt"/>
              </a:rPr>
              <a:t>За счет субвенций из </a:t>
            </a:r>
            <a:r>
              <a:rPr lang="ru-RU" sz="1400" b="1" dirty="0" smtClean="0">
                <a:latin typeface="+mn-lt"/>
              </a:rPr>
              <a:t>республиканского бюджета компенсация платы, взимаемой с родителей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деятельность.</a:t>
            </a:r>
            <a:endParaRPr lang="ru-RU" sz="1400" b="1" dirty="0">
              <a:latin typeface="+mn-lt"/>
            </a:endParaRPr>
          </a:p>
          <a:p>
            <a:pPr algn="ctr" eaLnBrk="0" hangingPunct="0">
              <a:defRPr/>
            </a:pP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46089" name="AutoShape 256"/>
          <p:cNvSpPr>
            <a:spLocks noChangeArrowheads="1"/>
          </p:cNvSpPr>
          <p:nvPr/>
        </p:nvSpPr>
        <p:spPr bwMode="auto">
          <a:xfrm>
            <a:off x="1676400" y="2209800"/>
            <a:ext cx="4572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6090" name="AutoShape 257"/>
          <p:cNvSpPr>
            <a:spLocks noChangeArrowheads="1"/>
          </p:cNvSpPr>
          <p:nvPr/>
        </p:nvSpPr>
        <p:spPr bwMode="auto">
          <a:xfrm rot="-306130">
            <a:off x="6948488" y="2205038"/>
            <a:ext cx="457200" cy="533400"/>
          </a:xfrm>
          <a:prstGeom prst="curvedLeftArrow">
            <a:avLst>
              <a:gd name="adj1" fmla="val 23333"/>
              <a:gd name="adj2" fmla="val 46667"/>
              <a:gd name="adj3" fmla="val 33333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6091" name="AutoShape 258"/>
          <p:cNvSpPr>
            <a:spLocks noChangeArrowheads="1"/>
          </p:cNvSpPr>
          <p:nvPr/>
        </p:nvSpPr>
        <p:spPr bwMode="auto">
          <a:xfrm rot="-142414">
            <a:off x="4673059" y="2214403"/>
            <a:ext cx="228600" cy="304800"/>
          </a:xfrm>
          <a:prstGeom prst="downArrow">
            <a:avLst>
              <a:gd name="adj1" fmla="val 100000"/>
              <a:gd name="adj2" fmla="val 375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6092" name="Text Box 252"/>
          <p:cNvSpPr txBox="1">
            <a:spLocks noChangeArrowheads="1"/>
          </p:cNvSpPr>
          <p:nvPr/>
        </p:nvSpPr>
        <p:spPr bwMode="auto">
          <a:xfrm>
            <a:off x="3357562" y="2819400"/>
            <a:ext cx="2582589" cy="3877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300" b="1" dirty="0">
                <a:latin typeface="+mn-lt"/>
              </a:rPr>
              <a:t>За счет субвенций из </a:t>
            </a:r>
            <a:r>
              <a:rPr lang="ru-RU" sz="1300" b="1" dirty="0" smtClean="0">
                <a:latin typeface="+mn-lt"/>
              </a:rPr>
              <a:t> республиканского бюджета осуществлялась </a:t>
            </a:r>
            <a:r>
              <a:rPr lang="ru-RU" sz="1300" b="1" dirty="0">
                <a:latin typeface="+mn-lt"/>
              </a:rPr>
              <a:t>ежемесячная выплата денежных средств на содержание </a:t>
            </a:r>
            <a:r>
              <a:rPr lang="ru-RU" sz="1300" b="1" dirty="0" smtClean="0">
                <a:latin typeface="+mn-lt"/>
              </a:rPr>
              <a:t>детей, находящихся под опекой(попечительством), а также переданных на воспитание в приемную семью;</a:t>
            </a:r>
            <a:endParaRPr lang="ru-RU" sz="1300" b="1" dirty="0">
              <a:latin typeface="+mn-lt"/>
            </a:endParaRPr>
          </a:p>
          <a:p>
            <a:pPr algn="ctr" eaLnBrk="0" hangingPunct="0"/>
            <a:r>
              <a:rPr lang="ru-RU" sz="1300" b="1" dirty="0">
                <a:latin typeface="+mn-lt"/>
              </a:rPr>
              <a:t>Ежемесячная выплата вознаграждения приемным </a:t>
            </a:r>
            <a:r>
              <a:rPr lang="ru-RU" sz="1300" b="1" dirty="0" smtClean="0">
                <a:latin typeface="+mn-lt"/>
              </a:rPr>
              <a:t>родителям</a:t>
            </a:r>
          </a:p>
          <a:p>
            <a:pPr algn="ctr" eaLnBrk="0" hangingPunct="0"/>
            <a:r>
              <a:rPr lang="ru-RU" sz="1300" b="1" dirty="0" smtClean="0">
                <a:latin typeface="+mn-lt"/>
              </a:rPr>
              <a:t>Обеспечение жилыми помещениями детей-сирот и детей, оставшихся без попечения родителей </a:t>
            </a:r>
            <a:endParaRPr lang="ru-RU" sz="1300" b="1" dirty="0">
              <a:latin typeface="+mn-lt"/>
            </a:endParaRPr>
          </a:p>
          <a:p>
            <a:pPr algn="ctr" eaLnBrk="0" hangingPunct="0"/>
            <a:endParaRPr lang="ru-RU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522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28985"/>
              </p:ext>
            </p:extLst>
          </p:nvPr>
        </p:nvGraphicFramePr>
        <p:xfrm>
          <a:off x="655092" y="1340768"/>
          <a:ext cx="7949355" cy="5330913"/>
        </p:xfrm>
        <a:graphic>
          <a:graphicData uri="http://schemas.openxmlformats.org/drawingml/2006/table">
            <a:tbl>
              <a:tblPr/>
              <a:tblGrid>
                <a:gridCol w="3785407"/>
                <a:gridCol w="1438455"/>
                <a:gridCol w="1287038"/>
                <a:gridCol w="1438455"/>
              </a:tblGrid>
              <a:tr h="99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2017 году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69 514, 3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181 020, 0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260, 4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всего,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9 129, 3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9 533, 5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104, 4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73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9 129, 3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9 533, 5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104, 4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обеспечение мер по сбалансированности бюджетов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47 026, 4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136 194, 0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289, 6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1 945, 6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2 213, 9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113, 8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0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11 413, 0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33 078, 6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289 , 8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54" name="Rectangle 1"/>
          <p:cNvSpPr>
            <a:spLocks noChangeArrowheads="1"/>
          </p:cNvSpPr>
          <p:nvPr/>
        </p:nvSpPr>
        <p:spPr bwMode="auto">
          <a:xfrm>
            <a:off x="1115616" y="631776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предоставленные бюджетам поселений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2017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2018 годах  тыс. рублей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26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436990"/>
              </p:ext>
            </p:extLst>
          </p:nvPr>
        </p:nvGraphicFramePr>
        <p:xfrm>
          <a:off x="1835696" y="1196752"/>
          <a:ext cx="5976665" cy="4849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9016"/>
                <a:gridCol w="1148623"/>
                <a:gridCol w="1229026"/>
              </a:tblGrid>
              <a:tr h="103403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Компенсация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части родительской платы за присмотр и уход за детьми в государственных и муниципальных образовательных учреждениях, реализующих основную общеобразовательную программу дошкольного образования</a:t>
                      </a:r>
                      <a:endParaRPr lang="ru-RU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802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39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Численность детей, на которых выплачена компенсация части родительской платы за присмотр и уход за детьми в государственных и муниципальных образовательных учреждениях, реализующих основную общеобразовательную программу дошкольного образования, чел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04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    в т</a:t>
                      </a:r>
                      <a:r>
                        <a:rPr lang="ru-RU" sz="1200" u="none" strike="noStrike" dirty="0" smtClean="0">
                          <a:effectLst/>
                        </a:rPr>
                        <a:t>. ч</a:t>
                      </a:r>
                      <a:r>
                        <a:rPr lang="ru-RU" sz="1200" u="none" strike="noStrike" dirty="0">
                          <a:effectLst/>
                        </a:rPr>
                        <a:t>. на первого ребенка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2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    на второго ребенка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    на третьего и последующих детей в семье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985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Расходы по обеспечению выплаты компенсации части родительской платы за присмотр и уход за детьми в государственных и муниципальных образовательных учреждениях, реализующих основную общеобразовательную программу дошкольного образования, тыс. 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101, 6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81, 7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770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7632848" cy="57606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99"/>
                </a:solidFill>
              </a:rPr>
              <a:t>Отдельные показатели социально-экономического развития </a:t>
            </a:r>
            <a:r>
              <a:rPr lang="ru-RU" sz="1800" b="1" dirty="0" err="1" smtClean="0">
                <a:solidFill>
                  <a:srgbClr val="000099"/>
                </a:solidFill>
              </a:rPr>
              <a:t>Тахтамукайского</a:t>
            </a:r>
            <a:r>
              <a:rPr lang="ru-RU" sz="1800" b="1" dirty="0" smtClean="0">
                <a:solidFill>
                  <a:srgbClr val="000099"/>
                </a:solidFill>
              </a:rPr>
              <a:t> района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endParaRPr lang="ru-RU" sz="1800" b="1" dirty="0" smtClean="0">
              <a:solidFill>
                <a:srgbClr val="000099"/>
              </a:solidFill>
            </a:endParaRPr>
          </a:p>
        </p:txBody>
      </p:sp>
      <p:sp>
        <p:nvSpPr>
          <p:cNvPr id="32771" name="Line 1241"/>
          <p:cNvSpPr>
            <a:spLocks noChangeShapeType="1"/>
          </p:cNvSpPr>
          <p:nvPr/>
        </p:nvSpPr>
        <p:spPr bwMode="auto">
          <a:xfrm>
            <a:off x="4851400" y="1673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79566"/>
              </p:ext>
            </p:extLst>
          </p:nvPr>
        </p:nvGraphicFramePr>
        <p:xfrm>
          <a:off x="827584" y="1556792"/>
          <a:ext cx="7608859" cy="4927459"/>
        </p:xfrm>
        <a:graphic>
          <a:graphicData uri="http://schemas.openxmlformats.org/drawingml/2006/table">
            <a:tbl>
              <a:tblPr/>
              <a:tblGrid>
                <a:gridCol w="5500349"/>
                <a:gridCol w="721672"/>
                <a:gridCol w="692766"/>
                <a:gridCol w="694072"/>
              </a:tblGrid>
              <a:tr h="2793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279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7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1.Численность постоянного населения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81 488,0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82 909,0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85 809,0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том числе: поселки городского типа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52 822,0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53 486,0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55 335,0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              сельского типа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28 666,0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29 423,0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30 474,0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2. Прожиточный минимум на душу населения,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8 521,0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8 579,0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9 012,0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3. Объемы производства ( работ, услуг) по всем отраслям экономики, млн. руб.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 77 887,07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 74 644,08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  86 465,82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30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4. Объем отгруженных товаров собственного производства- всего, млн. руб., в т. ч.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13 237,27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16 030,60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14 418,02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3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4.1.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Обрабатывающие производства , млн. руб.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12 788,67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14 970,50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14 128,72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Производство пищевых продуктов , млн. руб.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2 671, 50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3 252,47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2 586,00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- Производство бумаги и бумажных изделий, млн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2 439,00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2 710,60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2 693,20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- Производство химических веществ и химических продуктов, млн.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587,98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714,80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583,20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Производство резиновых и пластмассовых изделий,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4 586,60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4 501,30                                                             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5 287,60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8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4.2.  Обеспечение электрической электроэнергией, газом и  паром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млн.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164,90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188,70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137,50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7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4.3.Валовая продукция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сельского хозяйства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в сельскохозяйственных предприятиях, млн. 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117,80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1003,2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486,3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4.4 Объем работ, выполненных по договорам строительного подряда, млн. руб.  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5 325,60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5 389,50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6 364,50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25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ОБЩЕСТВЕННО-ЗНАЧИМЫЕ ПРОЕКТЫ  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Создаются новые места в общеобразовательных организациях для обеспечения односменного режима обучения. В 2018 году на эти цели  освоено 370 656,6 тыс. руб. –строительство новой школы на </a:t>
            </a:r>
            <a:r>
              <a:rPr lang="ru-RU" sz="1600" dirty="0" smtClean="0"/>
              <a:t>1100</a:t>
            </a:r>
            <a:r>
              <a:rPr lang="ru-RU" sz="1400" dirty="0" smtClean="0"/>
              <a:t> мест в п. </a:t>
            </a:r>
            <a:r>
              <a:rPr lang="ru-RU" sz="1400" dirty="0" err="1" smtClean="0"/>
              <a:t>Энем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Закончено строительство </a:t>
            </a:r>
            <a:r>
              <a:rPr lang="ru-RU" sz="1400" dirty="0" err="1" smtClean="0"/>
              <a:t>физкультурно</a:t>
            </a:r>
            <a:r>
              <a:rPr lang="ru-RU" sz="1400" dirty="0" smtClean="0"/>
              <a:t> - оздоровительного комплекса в ауле  </a:t>
            </a:r>
            <a:r>
              <a:rPr lang="ru-RU" sz="1400" dirty="0" err="1" smtClean="0"/>
              <a:t>Тахтамукай</a:t>
            </a:r>
            <a:r>
              <a:rPr lang="ru-RU" sz="1400" dirty="0" smtClean="0"/>
              <a:t>. Общая стоимость проекта-65 801,9 тыс. руб.</a:t>
            </a:r>
          </a:p>
          <a:p>
            <a:r>
              <a:rPr lang="ru-RU" sz="1400" dirty="0" smtClean="0"/>
              <a:t>Начато строительство детского сада на 240 мест со встроенными ясельными группами в </a:t>
            </a:r>
            <a:r>
              <a:rPr lang="ru-RU" sz="1400" dirty="0" err="1" smtClean="0"/>
              <a:t>п.Яблоновский</a:t>
            </a:r>
            <a:r>
              <a:rPr lang="ru-RU" sz="1400" dirty="0" smtClean="0"/>
              <a:t> – в 2018 году освоено 58 502,9 тыс. руб.</a:t>
            </a:r>
          </a:p>
          <a:p>
            <a:r>
              <a:rPr lang="ru-RU" sz="1600" dirty="0" smtClean="0"/>
              <a:t>Начато строительство спортивного зала для занятий тяжелой атлетикой в </a:t>
            </a:r>
            <a:r>
              <a:rPr lang="ru-RU" sz="1600" dirty="0" err="1" smtClean="0"/>
              <a:t>п.Энем</a:t>
            </a:r>
            <a:r>
              <a:rPr lang="ru-RU" sz="1600" dirty="0" smtClean="0"/>
              <a:t> –освоено 5 959,6тыс.руб.</a:t>
            </a:r>
            <a:endParaRPr lang="ru-RU" sz="1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16551961"/>
              </p:ext>
            </p:extLst>
          </p:nvPr>
        </p:nvGraphicFramePr>
        <p:xfrm>
          <a:off x="395536" y="1988840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503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Информация о расходах бюджета с учетом интересов целевых групп пользователей информации, содержащейся в отчете для граждан</a:t>
            </a:r>
            <a:endParaRPr lang="ru-RU" sz="1600" b="1" dirty="0">
              <a:solidFill>
                <a:srgbClr val="FF0066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38725"/>
            <a:ext cx="32861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90872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Расходы на социальную политику нацелены на формирование эффективной системы социальной поддержки граждан, проживающих в МО «</a:t>
            </a:r>
            <a:r>
              <a:rPr lang="ru-RU" sz="1600" dirty="0" err="1" smtClean="0">
                <a:latin typeface="+mj-lt"/>
              </a:rPr>
              <a:t>Тахтамукайский</a:t>
            </a:r>
            <a:r>
              <a:rPr lang="ru-RU" sz="1600" dirty="0" smtClean="0">
                <a:latin typeface="+mj-lt"/>
              </a:rPr>
              <a:t> район».</a:t>
            </a:r>
          </a:p>
          <a:p>
            <a:pPr algn="just"/>
            <a:r>
              <a:rPr lang="ru-RU" sz="1600" dirty="0" smtClean="0">
                <a:latin typeface="+mj-lt"/>
              </a:rPr>
              <a:t>Общий объем расходов на социальную политику в 2018 году составил 58 668,0 </a:t>
            </a:r>
            <a:r>
              <a:rPr lang="ru-RU" sz="1600" dirty="0" err="1" smtClean="0">
                <a:latin typeface="+mj-lt"/>
              </a:rPr>
              <a:t>тыс.руб</a:t>
            </a:r>
            <a:r>
              <a:rPr lang="ru-RU" sz="1600" dirty="0" smtClean="0"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7" y="3238229"/>
            <a:ext cx="24971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060848"/>
            <a:ext cx="2184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Наибольший объем средств в данном разделе направлен на охрану семьи и детства </a:t>
            </a:r>
            <a:endParaRPr lang="ru-RU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1161" y="5877272"/>
            <a:ext cx="328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</a:rPr>
              <a:t>Социальные расходы из бюджета на каждого жителя района в 2018 году составили   684 рубля</a:t>
            </a:r>
          </a:p>
          <a:p>
            <a:endParaRPr lang="ru-RU" sz="1400" dirty="0">
              <a:latin typeface="+mj-lt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75315941"/>
              </p:ext>
            </p:extLst>
          </p:nvPr>
        </p:nvGraphicFramePr>
        <p:xfrm>
          <a:off x="4724779" y="1739717"/>
          <a:ext cx="3768080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9929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1259632" y="1628800"/>
            <a:ext cx="7128792" cy="469580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Учет и регистрация муниципальных долговых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обязательств в МО «</a:t>
            </a:r>
            <a:r>
              <a:rPr kumimoji="0" lang="ru-RU" altLang="ru-RU" b="0" i="0" dirty="0" err="1" smtClean="0">
                <a:solidFill>
                  <a:schemeClr val="tx1"/>
                </a:solidFill>
                <a:latin typeface="Arial" pitchFamily="34" charset="0"/>
              </a:rPr>
              <a:t>Тахтамукайский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 район»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осуществляется в муниципальной долговой книге. </a:t>
            </a:r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В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 </a:t>
            </a:r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Объем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долговых обязательств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на 01.01.2018 года составил 0,0 млн. рублей,  </a:t>
            </a:r>
          </a:p>
          <a:p>
            <a:pPr algn="just" eaLnBrk="1" hangingPunct="1"/>
            <a:r>
              <a:rPr kumimoji="0" lang="ru-RU" altLang="ru-RU" b="0" i="0" smtClean="0">
                <a:solidFill>
                  <a:schemeClr val="tx1"/>
                </a:solidFill>
                <a:latin typeface="Arial" pitchFamily="34" charset="0"/>
              </a:rPr>
              <a:t>на 01.01.2019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года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– 0,0 млн</a:t>
            </a:r>
            <a:r>
              <a:rPr kumimoji="0" lang="en-US" altLang="ru-RU" b="0" i="0" dirty="0">
                <a:solidFill>
                  <a:schemeClr val="tx1"/>
                </a:solidFill>
                <a:latin typeface="Arial" pitchFamily="34" charset="0"/>
              </a:rPr>
              <a:t>.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 рублей. </a:t>
            </a: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Долговые обязательства в бюджете МО «</a:t>
            </a:r>
            <a:r>
              <a:rPr kumimoji="0" lang="ru-RU" altLang="ru-RU" b="0" i="0" dirty="0" err="1" smtClean="0">
                <a:solidFill>
                  <a:schemeClr val="tx1"/>
                </a:solidFill>
                <a:latin typeface="Arial" pitchFamily="34" charset="0"/>
              </a:rPr>
              <a:t>Тахтамукайский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 район» отсутствуют.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1720" y="93583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kumimoji="0" lang="ru-RU" altLang="ru-RU" sz="1800" i="0" dirty="0">
                <a:solidFill>
                  <a:srgbClr val="0000FF"/>
                </a:solidFill>
                <a:latin typeface="Arial" pitchFamily="34" charset="0"/>
              </a:rPr>
              <a:t>МУНИЦИПАЛЬНЫЙ ДОЛГ</a:t>
            </a:r>
          </a:p>
        </p:txBody>
      </p:sp>
    </p:spTree>
    <p:extLst>
      <p:ext uri="{BB962C8B-B14F-4D97-AF65-F5344CB8AC3E}">
        <p14:creationId xmlns:p14="http://schemas.microsoft.com/office/powerpoint/2010/main" val="4249108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Глоссарий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03232" cy="5565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АДМИНИСТРАТОР ДОХОДОВ БЮДЖЕТА</a:t>
            </a:r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400" dirty="0"/>
              <a:t>орган государственной власти (местного самоуправления), орган управления государственным внебюджетным фондом, Центральный банк Российской Федерации, казенное учреждение, осуществляющий(ее):</a:t>
            </a:r>
          </a:p>
          <a:p>
            <a:pPr marL="0" indent="0">
              <a:buNone/>
            </a:pPr>
            <a:r>
              <a:rPr lang="ru-RU" sz="1400" dirty="0"/>
              <a:t>- контроль за правильностью исчисления;</a:t>
            </a:r>
          </a:p>
          <a:p>
            <a:pPr marL="0" indent="0">
              <a:buNone/>
            </a:pPr>
            <a:r>
              <a:rPr lang="ru-RU" sz="1400" dirty="0"/>
              <a:t>- полнотой и своевременностью уплаты;</a:t>
            </a:r>
          </a:p>
          <a:p>
            <a:pPr marL="0" indent="0">
              <a:buNone/>
            </a:pPr>
            <a:r>
              <a:rPr lang="ru-RU" sz="1400" dirty="0"/>
              <a:t>- начисление;</a:t>
            </a:r>
          </a:p>
          <a:p>
            <a:pPr marL="0" indent="0">
              <a:buNone/>
            </a:pPr>
            <a:r>
              <a:rPr lang="ru-RU" sz="1400" dirty="0"/>
              <a:t>- учет;</a:t>
            </a:r>
          </a:p>
          <a:p>
            <a:pPr marL="0" indent="0">
              <a:buNone/>
            </a:pPr>
            <a:r>
              <a:rPr lang="ru-RU" sz="1400" dirty="0"/>
              <a:t>- взыскание;</a:t>
            </a:r>
          </a:p>
          <a:p>
            <a:pPr marL="0" indent="0">
              <a:buNone/>
            </a:pPr>
            <a:r>
              <a:rPr lang="ru-RU" sz="1400" dirty="0"/>
              <a:t>- принятие решений о возврате (зачете) излишне уплаченных (взысканных) платежей, пеней и штрафов по ним, являющихся доходами бюджетов бюджетной системы Российской Федерации.</a:t>
            </a:r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pPr marL="0" indent="0" algn="just">
              <a:buNone/>
            </a:pPr>
            <a:r>
              <a:rPr lang="ru-RU" sz="1600" b="1" dirty="0" smtClean="0"/>
              <a:t>БЮДЖЕТ  </a:t>
            </a:r>
          </a:p>
          <a:p>
            <a:pPr marL="0" indent="0" algn="just">
              <a:buNone/>
            </a:pPr>
            <a:r>
              <a:rPr lang="ru-RU" sz="1200" b="1" dirty="0" smtClean="0"/>
              <a:t> </a:t>
            </a:r>
            <a:r>
              <a:rPr lang="ru-RU" sz="1400" b="1" dirty="0" smtClean="0"/>
              <a:t>Э</a:t>
            </a:r>
            <a:r>
              <a:rPr lang="ru-RU" sz="1400" dirty="0" smtClean="0"/>
              <a:t>то план расходов и предполагаемых источников доходов для их финансирования.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Это важнейший финансовый документ, в котором определяются те потребности, которые подлежат удовлетворению за счет денежных государственной казны. </a:t>
            </a:r>
            <a:endParaRPr lang="ru-RU" sz="1400" dirty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800" b="1" dirty="0" smtClean="0"/>
              <a:t>Безвозмездные поступления</a:t>
            </a:r>
          </a:p>
          <a:p>
            <a:pPr marL="0" indent="0">
              <a:buNone/>
            </a:pPr>
            <a:r>
              <a:rPr lang="ru-RU" sz="1600" b="1" dirty="0" smtClean="0"/>
              <a:t> </a:t>
            </a:r>
            <a:r>
              <a:rPr lang="ru-RU" sz="1400" dirty="0" smtClean="0"/>
              <a:t>Поступающие в бюджет денежные средства  на безвозвратной и безвозмездной основе  из республиканского бюджета ( межбюджетные трансферты в виде дотаций, субсидий, субвенций), а также перечисления от физических и юридических лиц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8750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ГЛОССАРИЙ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91264" cy="56372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600" b="1" dirty="0" smtClean="0"/>
              <a:t>ГЛАВНЫЙ </a:t>
            </a:r>
            <a:r>
              <a:rPr lang="ru-RU" sz="1600" b="1" dirty="0"/>
              <a:t>РАСПОРЯДИТЕЛЬ БЮДЖЕТНЫХ СРЕДСТВ (ГРБС)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орган </a:t>
            </a:r>
            <a:r>
              <a:rPr lang="ru-RU" sz="1400" dirty="0"/>
              <a:t>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 smtClean="0"/>
              <a:t>ГОСУДАРСТВЕННАЯ </a:t>
            </a:r>
            <a:r>
              <a:rPr lang="ru-RU" sz="1600" b="1" dirty="0"/>
              <a:t>ПРОГРАММА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400" dirty="0" smtClean="0"/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ресурсам,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ГОСУДАРСТВЕННОЕ (МУНИЦИПАЛЬНОЕ) ЗАДАНИЕ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Документ</a:t>
            </a:r>
            <a:r>
              <a:rPr lang="ru-RU" sz="1400" dirty="0"/>
              <a:t>, содержащий требования к составу, качеству, объему, условиям, порядку и результатам оказания государственных (муниципальных) услуг (выполнения работ).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14021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19256" cy="5709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ГОСУДАРСТВЕННЫЙ ( МУНИЦИПАЛЬНЫЙ) ДОЛГ</a:t>
            </a:r>
          </a:p>
          <a:p>
            <a:pPr marL="0" indent="0">
              <a:buNone/>
            </a:pPr>
            <a:r>
              <a:rPr lang="ru-RU" sz="1400" dirty="0" smtClean="0"/>
              <a:t>обязательства </a:t>
            </a:r>
            <a:r>
              <a:rPr lang="ru-RU" sz="1400" dirty="0"/>
              <a:t>публично-правового образования по полученным кредитам, выпущенным ценным бумагам, предоставленным гарантиям перед третьими лицами.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600" b="1" dirty="0"/>
              <a:t>ДЕФИЦИТ БЮДЖЕТА</a:t>
            </a:r>
          </a:p>
          <a:p>
            <a:pPr marL="0" indent="0">
              <a:buNone/>
            </a:pPr>
            <a:r>
              <a:rPr lang="ru-RU" sz="1400" dirty="0" smtClean="0"/>
              <a:t>превышение </a:t>
            </a:r>
            <a:r>
              <a:rPr lang="ru-RU" sz="1400" dirty="0"/>
              <a:t>расходов бюджета над его доходами.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600" b="1" dirty="0"/>
              <a:t>ДОТАЦИИ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600" b="1" dirty="0" smtClean="0"/>
              <a:t>ДОХОДЫ </a:t>
            </a:r>
            <a:r>
              <a:rPr lang="ru-RU" sz="1600" b="1" dirty="0"/>
              <a:t>БЮДЖЕТА</a:t>
            </a:r>
          </a:p>
          <a:p>
            <a:pPr marL="0" indent="0">
              <a:buNone/>
            </a:pPr>
            <a:r>
              <a:rPr lang="ru-RU" sz="1400" dirty="0" smtClean="0"/>
              <a:t>поступающие </a:t>
            </a:r>
            <a:r>
              <a:rPr lang="ru-RU" sz="1400" dirty="0"/>
              <a:t>от населения, организаций, учреждений в бюджет денежные средства в виде:</a:t>
            </a:r>
          </a:p>
          <a:p>
            <a:pPr marL="0" indent="0">
              <a:buNone/>
            </a:pPr>
            <a:r>
              <a:rPr lang="ru-RU" sz="1400" dirty="0"/>
              <a:t>- налогов;</a:t>
            </a:r>
          </a:p>
          <a:p>
            <a:pPr marL="0" indent="0">
              <a:buNone/>
            </a:pPr>
            <a:r>
              <a:rPr lang="ru-RU" sz="1400" dirty="0"/>
              <a:t>- неналоговых поступлений (пошлины, доходы от продажи имущества, штрафы и т.п.);</a:t>
            </a:r>
          </a:p>
          <a:p>
            <a:pPr marL="0" indent="0">
              <a:buNone/>
            </a:pPr>
            <a:r>
              <a:rPr lang="ru-RU" sz="1400" dirty="0"/>
              <a:t>- безвозмездных </a:t>
            </a:r>
            <a:r>
              <a:rPr lang="ru-RU" sz="1400" dirty="0" smtClean="0"/>
              <a:t>поступлений.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ЕДИНЫЙ СЧЕТ БЮДЖЕТА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Счет , </a:t>
            </a:r>
            <a:r>
              <a:rPr lang="ru-RU" sz="1400" dirty="0"/>
              <a:t>открытый </a:t>
            </a:r>
            <a:r>
              <a:rPr lang="ru-RU" sz="1400" dirty="0" smtClean="0"/>
              <a:t> </a:t>
            </a:r>
            <a:r>
              <a:rPr lang="ru-RU" sz="1400" dirty="0"/>
              <a:t>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77157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ГЛОССАРИЙ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568952" cy="57092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МЕЖБЮДЖЕТНЫЕ ОТНОШЕНИЯ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взаимоотношения </a:t>
            </a:r>
            <a:r>
              <a:rPr lang="ru-RU" sz="1400" dirty="0"/>
              <a:t>между публично-правовыми образованиями по вопросам осуществления бюджетного процесса.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МЕЖБЮДЖЕТНЫЕ ТРАНСФЕРТЫ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НЕПРОГРАММНЫЕ </a:t>
            </a:r>
            <a:r>
              <a:rPr lang="ru-RU" sz="1600" b="1" dirty="0" smtClean="0"/>
              <a:t>РАСХОДЫ</a:t>
            </a:r>
            <a:endParaRPr lang="ru-RU" sz="1600" b="1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расходные </a:t>
            </a:r>
            <a:r>
              <a:rPr lang="ru-RU" sz="1400" dirty="0"/>
              <a:t>обязательства, не включенные в </a:t>
            </a:r>
            <a:r>
              <a:rPr lang="ru-RU" sz="1400" dirty="0" smtClean="0"/>
              <a:t>муниципальные </a:t>
            </a:r>
            <a:r>
              <a:rPr lang="ru-RU" sz="1400" dirty="0"/>
              <a:t>программы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800" b="1" dirty="0" smtClean="0"/>
              <a:t>Налоговые доходы</a:t>
            </a:r>
            <a:endParaRPr lang="ru-RU" sz="1800" b="1" dirty="0"/>
          </a:p>
          <a:p>
            <a:pPr marL="0" indent="0">
              <a:buNone/>
            </a:pPr>
            <a:r>
              <a:rPr lang="ru-RU" sz="1400" dirty="0" smtClean="0"/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и законодательством Республики Адыгея от региональных налогов.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80347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19256" cy="54932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Неналоговые доходы</a:t>
            </a:r>
          </a:p>
          <a:p>
            <a:pPr marL="0" indent="0">
              <a:buNone/>
            </a:pPr>
            <a:r>
              <a:rPr lang="ru-RU" sz="1400" dirty="0" smtClean="0"/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400" b="1" dirty="0" smtClean="0"/>
              <a:t>ПОЛУЧАТЕЛЬ </a:t>
            </a:r>
            <a:r>
              <a:rPr lang="ru-RU" sz="1400" b="1" dirty="0"/>
              <a:t>БЮДЖЕТНЫХ СРЕДСТВ (ПБС)</a:t>
            </a:r>
          </a:p>
          <a:p>
            <a:pPr marL="0" indent="0">
              <a:buNone/>
            </a:pPr>
            <a:r>
              <a:rPr lang="ru-RU" sz="1400" dirty="0" smtClean="0"/>
              <a:t>орган </a:t>
            </a:r>
            <a:r>
              <a:rPr lang="ru-RU" sz="1400" dirty="0"/>
              <a:t>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своих функций за счет средств соответствующего бюджета.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ПРОФИЦИТ </a:t>
            </a:r>
          </a:p>
          <a:p>
            <a:pPr marL="0" indent="0">
              <a:buNone/>
            </a:pPr>
            <a:r>
              <a:rPr lang="ru-RU" sz="1400" dirty="0" smtClean="0"/>
              <a:t>Превышение </a:t>
            </a:r>
            <a:r>
              <a:rPr lang="ru-RU" sz="1400" dirty="0"/>
              <a:t>доходов бюджета над его расходами.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800" b="1" dirty="0" smtClean="0"/>
              <a:t>Расходы</a:t>
            </a:r>
          </a:p>
          <a:p>
            <a:pPr marL="0" indent="0">
              <a:buNone/>
            </a:pPr>
            <a:r>
              <a:rPr lang="ru-RU" sz="1400" dirty="0" smtClean="0"/>
              <a:t>Выплачиваемые из бюджета средства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39528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91264" cy="563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1800" b="1" dirty="0" smtClean="0"/>
              <a:t>Субсидии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в целях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значения.</a:t>
            </a:r>
          </a:p>
          <a:p>
            <a:pPr marL="0" indent="0">
              <a:buNone/>
            </a:pPr>
            <a:r>
              <a:rPr lang="ru-RU" sz="1800" b="1" dirty="0" smtClean="0"/>
              <a:t>Субвенции</a:t>
            </a:r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органами государственной власти субъектов РФ и (или) органам местного самоуправления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ФИНАНСОВЫЙ </a:t>
            </a:r>
            <a:r>
              <a:rPr lang="ru-RU" sz="1400" b="1" dirty="0"/>
              <a:t>ОРГАН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- </a:t>
            </a:r>
            <a:r>
              <a:rPr lang="ru-RU" sz="1400" dirty="0"/>
              <a:t>федеральный уровень – Министерство финансов Российской Федерации.</a:t>
            </a:r>
          </a:p>
          <a:p>
            <a:pPr marL="0" indent="0">
              <a:buNone/>
            </a:pPr>
            <a:r>
              <a:rPr lang="ru-RU" sz="1400" dirty="0"/>
              <a:t>- уровень субъекта Российской Федерации – органы исполнительной власти субъектов Российской Федерации, осуществляющие составление и организацию исполнения бюджетов субъектов Российской Федерации (министерства финансов, департаменты финансов, управления финансов и др.).</a:t>
            </a:r>
          </a:p>
          <a:p>
            <a:pPr marL="0" indent="0">
              <a:buNone/>
            </a:pPr>
            <a:r>
              <a:rPr lang="ru-RU" sz="1400" dirty="0"/>
              <a:t>- местный уровень – органы (должностные лица) местных администраций, осуществляющие составление и организацию исполнения местных бюджетов (департаменты финансов, управления финансов, финансовые отделы и др.). 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957786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Брошюра подготовлена: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147248" cy="556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b="1" dirty="0" smtClean="0"/>
              <a:t>Управлением финансов администрации </a:t>
            </a:r>
          </a:p>
          <a:p>
            <a:pPr marL="0" indent="0">
              <a:buNone/>
            </a:pPr>
            <a:r>
              <a:rPr lang="ru-RU" b="1" dirty="0" smtClean="0"/>
              <a:t>                    МО «</a:t>
            </a:r>
            <a:r>
              <a:rPr lang="ru-RU" b="1" dirty="0" err="1" smtClean="0"/>
              <a:t>Тахтамукайский</a:t>
            </a:r>
            <a:r>
              <a:rPr lang="ru-RU" b="1" dirty="0" smtClean="0"/>
              <a:t> район»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2000" b="1" dirty="0" smtClean="0"/>
              <a:t>Контактные данные 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000" dirty="0" smtClean="0"/>
              <a:t>Республика Адыгея</a:t>
            </a:r>
            <a:r>
              <a:rPr lang="ru-RU" sz="2400" dirty="0" smtClean="0"/>
              <a:t>, </a:t>
            </a:r>
            <a:r>
              <a:rPr lang="ru-RU" sz="2000" dirty="0" err="1" smtClean="0"/>
              <a:t>Тахтамукайский</a:t>
            </a:r>
            <a:r>
              <a:rPr lang="ru-RU" sz="2000" dirty="0" smtClean="0"/>
              <a:t> район, аул </a:t>
            </a:r>
            <a:r>
              <a:rPr lang="ru-RU" sz="2000" dirty="0" err="1" smtClean="0"/>
              <a:t>Тахтамукай</a:t>
            </a:r>
            <a:r>
              <a:rPr lang="ru-RU" sz="2000" dirty="0" smtClean="0"/>
              <a:t>,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ул. Ленина 60, 385100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000" dirty="0" smtClean="0"/>
              <a:t>тел.  8(877-71) 96-3-18;    факс  8(877-71)  94-3-28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Эл. адрес</a:t>
            </a:r>
            <a:r>
              <a:rPr lang="en-US" sz="2000" dirty="0" smtClean="0"/>
              <a:t> </a:t>
            </a:r>
            <a:r>
              <a:rPr lang="ru-RU" sz="2000" dirty="0" smtClean="0"/>
              <a:t>:  </a:t>
            </a:r>
            <a:r>
              <a:rPr lang="en-US" sz="2000" dirty="0" err="1" smtClean="0">
                <a:solidFill>
                  <a:srgbClr val="FF0000"/>
                </a:solidFill>
                <a:hlinkClick r:id="rId2"/>
              </a:rPr>
              <a:t>finuprta@mail</a:t>
            </a:r>
            <a:r>
              <a:rPr lang="ru-RU" sz="2000" dirty="0" smtClean="0">
                <a:solidFill>
                  <a:srgbClr val="FF0000"/>
                </a:solidFill>
                <a:hlinkClick r:id="rId2"/>
              </a:rPr>
              <a:t>.</a:t>
            </a:r>
            <a:r>
              <a:rPr lang="en-US" sz="2000" dirty="0" err="1" smtClean="0">
                <a:solidFill>
                  <a:srgbClr val="FF0000"/>
                </a:solidFill>
                <a:hlinkClick r:id="rId2"/>
              </a:rPr>
              <a:t>ru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</a:t>
            </a:r>
            <a:r>
              <a:rPr lang="ru-RU" sz="2000" b="1" dirty="0" smtClean="0"/>
              <a:t>График работы: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понедельник, вторник, среда, четверг- с 9.00 до 18.00,</a:t>
            </a:r>
          </a:p>
          <a:p>
            <a:pPr marL="0" indent="0">
              <a:buNone/>
            </a:pPr>
            <a:r>
              <a:rPr lang="ru-RU" sz="2000" dirty="0" smtClean="0"/>
              <a:t>     пятница – с 9.00 до 17.00 Перерыв- с 13.00 до 13.48</a:t>
            </a:r>
          </a:p>
        </p:txBody>
      </p:sp>
    </p:spTree>
    <p:extLst>
      <p:ext uri="{BB962C8B-B14F-4D97-AF65-F5344CB8AC3E}">
        <p14:creationId xmlns:p14="http://schemas.microsoft.com/office/powerpoint/2010/main" val="1617708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90600"/>
            <a:ext cx="7086600" cy="685800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rgbClr val="000099"/>
                </a:solidFill>
              </a:rPr>
              <a:t>Отдельные показатели социально-экономического </a:t>
            </a:r>
            <a:r>
              <a:rPr lang="ru-RU" altLang="ru-RU" sz="1800" b="1" dirty="0" smtClean="0">
                <a:solidFill>
                  <a:srgbClr val="0033CC"/>
                </a:solidFill>
              </a:rPr>
              <a:t>развития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       </a:t>
            </a:r>
            <a:br>
              <a:rPr lang="ru-RU" altLang="ru-RU" sz="1800" b="1" dirty="0" smtClean="0">
                <a:solidFill>
                  <a:srgbClr val="000099"/>
                </a:solidFill>
              </a:rPr>
            </a:br>
            <a:r>
              <a:rPr lang="ru-RU" altLang="ru-RU" sz="1800" b="1" dirty="0" err="1" smtClean="0">
                <a:solidFill>
                  <a:srgbClr val="000099"/>
                </a:solidFill>
              </a:rPr>
              <a:t>Тахтамукайского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 района (продолжение)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82381611"/>
              </p:ext>
            </p:extLst>
          </p:nvPr>
        </p:nvGraphicFramePr>
        <p:xfrm>
          <a:off x="683568" y="1916832"/>
          <a:ext cx="7342682" cy="3657130"/>
        </p:xfrm>
        <a:graphic>
          <a:graphicData uri="http://schemas.openxmlformats.org/drawingml/2006/table">
            <a:tbl>
              <a:tblPr/>
              <a:tblGrid>
                <a:gridCol w="5097959"/>
                <a:gridCol w="721518"/>
                <a:gridCol w="801687"/>
                <a:gridCol w="721518"/>
              </a:tblGrid>
              <a:tr h="23474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2016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2017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2018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245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55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4.5 Оборот торговли и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общественного питания организаций,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млн.руб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56 894,80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50 304,68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63 014,50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4.6. Производство важнейших видов промышленной продукции: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гравий керамзитовый, тыс. куб. метров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115,60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1118,80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144,80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фруктовые напитки, туб.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75 280,3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127 004,4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101 632,0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кондитерские изделия, тонн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34 096,0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30 716,0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32 837,0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6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5. Численность  детей в дошкольных образовательных учреждениях, человек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4 286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4 441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 4 840  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6.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Численность учащихся в образовательных учреждениях</a:t>
                      </a:r>
                      <a:r>
                        <a:rPr lang="ru-RU" sz="1200" b="1" baseline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, человек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7 583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8 694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  9 727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4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7. Численность обучающихся в первую смену в дневных учреждениях общего образования, в % к общему числу обучающихся в этих учреждениях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72,60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74,65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76,60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2916238" y="4724400"/>
            <a:ext cx="3657600" cy="1800944"/>
          </a:xfrm>
          <a:prstGeom prst="flowChartTerminator">
            <a:avLst/>
          </a:prstGeom>
          <a:solidFill>
            <a:srgbClr val="FFFF0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-180975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942975" y="332656"/>
            <a:ext cx="8020050" cy="974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Основные параметры бюджета муниципального образования </a:t>
            </a:r>
            <a:r>
              <a:rPr lang="ru-RU" sz="1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Тахтамукайский</a:t>
            </a:r>
            <a:r>
              <a:rPr lang="ru-RU" sz="1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район за 2018 год </a:t>
            </a:r>
            <a:r>
              <a:rPr lang="ru-RU" sz="1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ru-RU" sz="1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тыс.рублей</a:t>
            </a:r>
            <a:r>
              <a:rPr lang="ru-RU" sz="1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11188" y="1557338"/>
            <a:ext cx="3744912" cy="1800225"/>
          </a:xfrm>
          <a:prstGeom prst="roundRect">
            <a:avLst>
              <a:gd name="adj" fmla="val 16667"/>
            </a:avLst>
          </a:prstGeom>
          <a:solidFill>
            <a:srgbClr val="FFFF00">
              <a:alpha val="50980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5076825" y="1484313"/>
            <a:ext cx="3382963" cy="1871662"/>
          </a:xfrm>
          <a:prstGeom prst="roundRect">
            <a:avLst>
              <a:gd name="adj" fmla="val 16667"/>
            </a:avLst>
          </a:prstGeom>
          <a:solidFill>
            <a:srgbClr val="FFFF00">
              <a:alpha val="58038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rot="10800000">
            <a:off x="3924300" y="2420144"/>
            <a:ext cx="1511300" cy="223299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333300">
              <a:alpha val="5490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1403350" y="1773238"/>
            <a:ext cx="24384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Доходы</a:t>
            </a:r>
          </a:p>
        </p:txBody>
      </p:sp>
      <p:sp>
        <p:nvSpPr>
          <p:cNvPr id="34825" name="WordArt 9"/>
          <p:cNvSpPr>
            <a:spLocks noChangeArrowheads="1" noChangeShapeType="1" noTextEdit="1"/>
          </p:cNvSpPr>
          <p:nvPr/>
        </p:nvSpPr>
        <p:spPr bwMode="auto">
          <a:xfrm>
            <a:off x="3347864" y="4854356"/>
            <a:ext cx="2808312" cy="648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84"/>
              </a:avLst>
            </a:prstTxWarp>
          </a:bodyPr>
          <a:lstStyle/>
          <a:p>
            <a:pPr algn="ctr"/>
            <a:r>
              <a:rPr lang="ru-RU" sz="2000" b="1" kern="10" dirty="0" smtClean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ДЕФИЦИТ</a:t>
            </a:r>
            <a:endParaRPr lang="ru-RU" sz="2000" b="1" kern="10" dirty="0">
              <a:ln w="38100">
                <a:solidFill>
                  <a:srgbClr val="993300"/>
                </a:solidFill>
                <a:miter lim="800000"/>
                <a:headEnd/>
                <a:tailEnd/>
              </a:ln>
              <a:solidFill>
                <a:srgbClr val="CC6600"/>
              </a:solidFill>
              <a:latin typeface="Bookman Old Style"/>
            </a:endParaRP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5364163" y="1700213"/>
            <a:ext cx="2735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Расходы</a:t>
            </a:r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1763713" y="2492375"/>
            <a:ext cx="20161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1 865 235,4</a:t>
            </a: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3924300" y="5589588"/>
            <a:ext cx="16557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17 877,4</a:t>
            </a:r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>
            <a:off x="5651500" y="2492375"/>
            <a:ext cx="25209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1 883 112,8</a:t>
            </a:r>
            <a:endParaRPr lang="ru-RU" sz="40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6556" y="692696"/>
            <a:ext cx="8370887" cy="77288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Основные параметры исполнения бюджета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МО «</a:t>
            </a:r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район»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 </a:t>
            </a:r>
            <a:b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за 2018 год в сравнении с 2017 годом 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(</a:t>
            </a:r>
            <a:r>
              <a:rPr lang="ru-RU" sz="1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тыс</a:t>
            </a:r>
            <a:r>
              <a:rPr lang="ru-RU" sz="1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.</a:t>
            </a:r>
            <a:r>
              <a:rPr lang="ru-RU" sz="1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рублей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)</a:t>
            </a:r>
            <a:r>
              <a:rPr lang="ru-RU" sz="1300" b="1" dirty="0" smtClean="0">
                <a:solidFill>
                  <a:srgbClr val="0000FF"/>
                </a:solidFill>
                <a:latin typeface="Garamond" pitchFamily="18" charset="0"/>
                <a:cs typeface="Arial" charset="0"/>
              </a:rPr>
              <a:t> </a:t>
            </a:r>
            <a:r>
              <a:rPr lang="ru-RU" sz="1300" dirty="0" smtClean="0">
                <a:solidFill>
                  <a:srgbClr val="0000FF"/>
                </a:solidFill>
                <a:latin typeface="Garamond" pitchFamily="18" charset="0"/>
              </a:rPr>
              <a:t/>
            </a:r>
            <a:br>
              <a:rPr lang="ru-RU" sz="1300" dirty="0" smtClean="0">
                <a:solidFill>
                  <a:srgbClr val="0000FF"/>
                </a:solidFill>
                <a:latin typeface="Garamond" pitchFamily="18" charset="0"/>
              </a:rPr>
            </a:br>
            <a:endParaRPr lang="ru-RU" sz="1300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graphicFrame>
        <p:nvGraphicFramePr>
          <p:cNvPr id="25731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045936"/>
              </p:ext>
            </p:extLst>
          </p:nvPr>
        </p:nvGraphicFramePr>
        <p:xfrm>
          <a:off x="179388" y="1412875"/>
          <a:ext cx="8566150" cy="4083918"/>
        </p:xfrm>
        <a:graphic>
          <a:graphicData uri="http://schemas.openxmlformats.org/drawingml/2006/table">
            <a:tbl>
              <a:tblPr/>
              <a:tblGrid>
                <a:gridCol w="3097212"/>
                <a:gridCol w="1366838"/>
                <a:gridCol w="1441450"/>
                <a:gridCol w="1295400"/>
                <a:gridCol w="1365250"/>
              </a:tblGrid>
              <a:tr h="546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 показателя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Исполнено 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Отклонение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(+,-)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к 2017 году (%)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год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год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Налоговые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510 581, 1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569 179, 3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+ 58 598, 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Неналоговые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61 178, 9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69 591, 7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+ 8 412, 8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74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1 120 865, 2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1 226 464, 4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+ 105 599, 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34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доходов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1 692 625, 2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1 865 235, 4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+ 172 610, 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расходов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1 710 976, 8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1 883 112, 8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+ 172 136,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Профицит (+), дефицит (-)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- 18 351, 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- 17 877, 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Основные характеристики бюджета муниципального образования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район за 2018 год 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(тыс.рублей)</a:t>
            </a:r>
            <a:endParaRPr lang="ru-RU" sz="1400" dirty="0" smtClean="0">
              <a:solidFill>
                <a:srgbClr val="00B050"/>
              </a:solidFill>
            </a:endParaRPr>
          </a:p>
        </p:txBody>
      </p:sp>
      <p:graphicFrame>
        <p:nvGraphicFramePr>
          <p:cNvPr id="36895" name="Group 3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4704423"/>
              </p:ext>
            </p:extLst>
          </p:nvPr>
        </p:nvGraphicFramePr>
        <p:xfrm>
          <a:off x="250825" y="1600200"/>
          <a:ext cx="8713788" cy="4464306"/>
        </p:xfrm>
        <a:graphic>
          <a:graphicData uri="http://schemas.openxmlformats.org/drawingml/2006/table">
            <a:tbl>
              <a:tblPr/>
              <a:tblGrid>
                <a:gridCol w="2178050"/>
                <a:gridCol w="2179638"/>
                <a:gridCol w="2124075"/>
                <a:gridCol w="2232025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Уточненные бюджетные назначения на 2018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Исполнение за 2018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Процент исполнения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1 874 684, 4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1 865 235, 4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99, 5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1 917 618,1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1 883 112, 8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98, 2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Дефицит (-),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- 42 933, 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- 17 877, 4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 бюджета муниципального образования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район»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 на 1 жителя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2601281"/>
              </p:ext>
            </p:extLst>
          </p:nvPr>
        </p:nvGraphicFramePr>
        <p:xfrm>
          <a:off x="1042988" y="1916112"/>
          <a:ext cx="7561461" cy="42491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1587"/>
                <a:gridCol w="2399310"/>
                <a:gridCol w="2180564"/>
              </a:tblGrid>
              <a:tr h="11107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3879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Доходы,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1 692 625,2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1 865 235,4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27268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населения на отчетную дату, чел.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82 737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85 809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57266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на 1 жителя,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20,5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21,7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Reporting Progress or Status 1">
    <a:dk1>
      <a:srgbClr val="333300"/>
    </a:dk1>
    <a:lt1>
      <a:srgbClr val="FFFFFF"/>
    </a:lt1>
    <a:dk2>
      <a:srgbClr val="000000"/>
    </a:dk2>
    <a:lt2>
      <a:srgbClr val="969696"/>
    </a:lt2>
    <a:accent1>
      <a:srgbClr val="E5D58A"/>
    </a:accent1>
    <a:accent2>
      <a:srgbClr val="CCCC00"/>
    </a:accent2>
    <a:accent3>
      <a:srgbClr val="FFFFFF"/>
    </a:accent3>
    <a:accent4>
      <a:srgbClr val="2A2A00"/>
    </a:accent4>
    <a:accent5>
      <a:srgbClr val="F0E7C4"/>
    </a:accent5>
    <a:accent6>
      <a:srgbClr val="B9B900"/>
    </a:accent6>
    <a:hlink>
      <a:srgbClr val="999933"/>
    </a:hlink>
    <a:folHlink>
      <a:srgbClr val="666633"/>
    </a:folHlink>
  </a:clrScheme>
  <a:fontScheme name="1_Reporting Progress or Status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19372</TotalTime>
  <Words>6437</Words>
  <Application>Microsoft Office PowerPoint</Application>
  <PresentationFormat>Экран (4:3)</PresentationFormat>
  <Paragraphs>1440</Paragraphs>
  <Slides>49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Поток</vt:lpstr>
      <vt:lpstr>Лист</vt:lpstr>
      <vt:lpstr>Бюджет для граждан – к Годовому Отчету об исполнении бюджета МО «Тахтамукайский район» за 2018 год</vt:lpstr>
      <vt:lpstr>Презентация PowerPoint</vt:lpstr>
      <vt:lpstr>БЮДЖЕТНЫЙ ПРОЦЕСС</vt:lpstr>
      <vt:lpstr>Отдельные показатели социально-экономического развития Тахтамукайского района </vt:lpstr>
      <vt:lpstr>Отдельные показатели социально-экономического развития        Тахтамукайского района (продолжение)</vt:lpstr>
      <vt:lpstr>Основные параметры бюджета муниципального образования Тахтамукайский район за 2018 год (тыс.рублей)</vt:lpstr>
      <vt:lpstr>Основные параметры исполнения бюджета МО «Тахтамукайский район»  за 2018 год в сравнении с 2017 годом (тыс.рублей)  </vt:lpstr>
      <vt:lpstr>Основные характеристики бюджета муниципального образования Тахтамукайский район за 2018 год (тыс.рублей)</vt:lpstr>
      <vt:lpstr>Доходы бюджета муниципального образования «Тахтамукайский район» район на 1 жителя</vt:lpstr>
      <vt:lpstr>Структура доходов бюджета муниципального образования Тахтамукайский район в 2018 году  </vt:lpstr>
      <vt:lpstr>  Изменения прогнозируемого объема доходов бюджета  в 2018 году  (тыс.рублей)</vt:lpstr>
      <vt:lpstr>Презентация PowerPoint</vt:lpstr>
      <vt:lpstr>  Структура налоговых доходов бюджета муниципального образования «Тахтамукайский» район в 2018 году </vt:lpstr>
      <vt:lpstr>Анализ основных налоговых доходов муниципального  образования «Тахтамукайский районрайон   в 2017 - 2018 гг.        (тыс. рублей)</vt:lpstr>
      <vt:lpstr>  Структура неналоговых доходов бюджета муниципального образования «Тахтамукайский район» в 2018 году </vt:lpstr>
      <vt:lpstr> Анализ безвозмездных поступлений из республиканского  бюджета в 2017-2018 годах (млн.рублей)</vt:lpstr>
      <vt:lpstr>Изменения прогнозируемого объема финансовой помощи из республиканского бюджета РА в 2018 году (тыс.рублей)</vt:lpstr>
      <vt:lpstr>Исполнение бюджета МО «Тахтамукайский район» по разделам и подразделам классификации расходов за 2018 год ( тыс. руб.)</vt:lpstr>
      <vt:lpstr>Исполнение бюджета МО «Тахтамукайский район» по разделам и подразделам классификации расходов за 2018 год  (тыс. руб.)      (продолжение)</vt:lpstr>
      <vt:lpstr>Исполнение бюджета МО «Тахтамукайский район» по программным и непрограммным  направлениям расходов за 2018 год      (тыс.руб.)</vt:lpstr>
      <vt:lpstr>Исполнение бюджета МО «Тахтамукайский район» по программным и непрограммным  направлениям расходов за 2018 год      (тыс.руб.) ( продолжение)</vt:lpstr>
      <vt:lpstr>МУНИЦИПАЛЬНАЯ ПРОГРАММА МО «ТАХТАМУКАЙСКИЙ РАЙОН» «УПРАВЛЕНИЕ МУНИЦИПАЛЬНЫМИ ФИНАНСАМИ И МУНИЦИПАЛЬНЫМ ДОЛГОМ» СРОК РЕАЛИЗАЦИИ :2015-2020 ГОДЫ  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муниципальных и ведомственных целевых   программ бюджета МО «Тахтамукайский район за 2018 год (тыс. руб.)     </vt:lpstr>
      <vt:lpstr>Исполнение муниципальных и ведомственных целевых  программ бюджета МО «Тахтамукайский район» за 2018 год      (продолжение)</vt:lpstr>
      <vt:lpstr>Исполнение муниципальных и ведомственных целевых  программ бюджета МО «Тахтамукайский район» за 2018 год      (продолжение)</vt:lpstr>
      <vt:lpstr>Исполнение муниципальных и ведомственных целевых  программ бюджета МО «Тахтамукайский район» за 2018 год      (продолжение)</vt:lpstr>
      <vt:lpstr>Основные направления расходов с учетом их удельного веса в общем объеме расходов за 2018 год </vt:lpstr>
      <vt:lpstr>Ведомственная структура расходов  за 2018 год</vt:lpstr>
      <vt:lpstr>Динамика расходов районного бюджета на социально-культурную сферу (тыс. рублей) </vt:lpstr>
      <vt:lpstr>Расходы на 1 жителя МО «Тахтамукайский район» в 2018  году по отдельным отраслям</vt:lpstr>
      <vt:lpstr>Расходы на образование в 2018 году</vt:lpstr>
      <vt:lpstr> Расходы на культуру в 2018 году</vt:lpstr>
      <vt:lpstr>Расходы на социальную политику в 2018 году 58 668 тыс. рублей  </vt:lpstr>
      <vt:lpstr>Презентация PowerPoint</vt:lpstr>
      <vt:lpstr>Презентация PowerPoint</vt:lpstr>
      <vt:lpstr>ОБЩЕСТВЕННО-ЗНАЧИМЫЕ ПРОЕКТЫ  </vt:lpstr>
      <vt:lpstr>Информация о расходах бюджета с учетом интересов целевых групп пользователей информации, содержащейся в отчете для граждан</vt:lpstr>
      <vt:lpstr>Презентация PowerPoint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Брошюра подготовлена:</vt:lpstr>
    </vt:vector>
  </TitlesOfParts>
  <Company>RIA Novosti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Valentina</cp:lastModifiedBy>
  <cp:revision>1473</cp:revision>
  <cp:lastPrinted>2019-05-31T06:54:35Z</cp:lastPrinted>
  <dcterms:created xsi:type="dcterms:W3CDTF">2006-07-06T13:04:56Z</dcterms:created>
  <dcterms:modified xsi:type="dcterms:W3CDTF">2019-06-17T14:08:53Z</dcterms:modified>
</cp:coreProperties>
</file>