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48"/>
  </p:notesMasterIdLst>
  <p:sldIdLst>
    <p:sldId id="256" r:id="rId2"/>
    <p:sldId id="299" r:id="rId3"/>
    <p:sldId id="301" r:id="rId4"/>
    <p:sldId id="276" r:id="rId5"/>
    <p:sldId id="283" r:id="rId6"/>
    <p:sldId id="258" r:id="rId7"/>
    <p:sldId id="259" r:id="rId8"/>
    <p:sldId id="260" r:id="rId9"/>
    <p:sldId id="274" r:id="rId10"/>
    <p:sldId id="261" r:id="rId11"/>
    <p:sldId id="262" r:id="rId12"/>
    <p:sldId id="263" r:id="rId13"/>
    <p:sldId id="300" r:id="rId14"/>
    <p:sldId id="265" r:id="rId15"/>
    <p:sldId id="297" r:id="rId16"/>
    <p:sldId id="284" r:id="rId17"/>
    <p:sldId id="275" r:id="rId18"/>
    <p:sldId id="296" r:id="rId19"/>
    <p:sldId id="281" r:id="rId20"/>
    <p:sldId id="282" r:id="rId21"/>
    <p:sldId id="269" r:id="rId22"/>
    <p:sldId id="302" r:id="rId23"/>
    <p:sldId id="303" r:id="rId24"/>
    <p:sldId id="304" r:id="rId25"/>
    <p:sldId id="305" r:id="rId26"/>
    <p:sldId id="306" r:id="rId27"/>
    <p:sldId id="272" r:id="rId28"/>
    <p:sldId id="273" r:id="rId29"/>
    <p:sldId id="279" r:id="rId30"/>
    <p:sldId id="267" r:id="rId31"/>
    <p:sldId id="278" r:id="rId32"/>
    <p:sldId id="280" r:id="rId33"/>
    <p:sldId id="298" r:id="rId34"/>
    <p:sldId id="270" r:id="rId35"/>
    <p:sldId id="285" r:id="rId36"/>
    <p:sldId id="286" r:id="rId37"/>
    <p:sldId id="287" r:id="rId38"/>
    <p:sldId id="288" r:id="rId39"/>
    <p:sldId id="289" r:id="rId40"/>
    <p:sldId id="290" r:id="rId41"/>
    <p:sldId id="291" r:id="rId42"/>
    <p:sldId id="292" r:id="rId43"/>
    <p:sldId id="293" r:id="rId44"/>
    <p:sldId id="294" r:id="rId45"/>
    <p:sldId id="295" r:id="rId46"/>
    <p:sldId id="271" r:id="rId47"/>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Office_Excel_2007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_Microsoft_Office_Excel_2007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Microsoft_Office_Excel_2007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Office_Excel_2007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Microsoft_Office_Excel_2007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Microsoft_Office_Excel_2007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Microsoft_Office_Excel_2007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Microsoft_Office_Excel_2007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Microsoft_Office_Excel_2007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Microsoft_Office_Excel_2007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Microsoft_Office_Excel_2007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2018</c:v>
                </c:pt>
                <c:pt idx="1">
                  <c:v>2019</c:v>
                </c:pt>
                <c:pt idx="2">
                  <c:v>2020</c:v>
                </c:pt>
              </c:numCache>
            </c:numRef>
          </c:cat>
          <c:val>
            <c:numRef>
              <c:f>Лист1!$B$2:$B$4</c:f>
              <c:numCache>
                <c:formatCode>General</c:formatCode>
                <c:ptCount val="3"/>
                <c:pt idx="0">
                  <c:v>1498525</c:v>
                </c:pt>
                <c:pt idx="1">
                  <c:v>963278</c:v>
                </c:pt>
                <c:pt idx="2">
                  <c:v>974329</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2018</c:v>
                </c:pt>
                <c:pt idx="1">
                  <c:v>2019</c:v>
                </c:pt>
                <c:pt idx="2">
                  <c:v>2020</c:v>
                </c:pt>
              </c:numCache>
            </c:numRef>
          </c:cat>
          <c:val>
            <c:numRef>
              <c:f>Лист1!$C$2:$C$4</c:f>
              <c:numCache>
                <c:formatCode>General</c:formatCode>
                <c:ptCount val="3"/>
                <c:pt idx="0">
                  <c:v>1519231</c:v>
                </c:pt>
                <c:pt idx="1">
                  <c:v>973790</c:v>
                </c:pt>
                <c:pt idx="2">
                  <c:v>984809</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2018</c:v>
                </c:pt>
                <c:pt idx="1">
                  <c:v>2019</c:v>
                </c:pt>
                <c:pt idx="2">
                  <c:v>2020</c:v>
                </c:pt>
              </c:numCache>
            </c:numRef>
          </c:cat>
          <c:val>
            <c:numRef>
              <c:f>Лист1!$D$2:$D$4</c:f>
              <c:numCache>
                <c:formatCode>General</c:formatCode>
                <c:ptCount val="3"/>
                <c:pt idx="0">
                  <c:v>11006</c:v>
                </c:pt>
                <c:pt idx="1">
                  <c:v>10512</c:v>
                </c:pt>
                <c:pt idx="2">
                  <c:v>10480</c:v>
                </c:pt>
              </c:numCache>
            </c:numRef>
          </c:val>
        </c:ser>
        <c:dLbls>
          <c:showLegendKey val="0"/>
          <c:showVal val="0"/>
          <c:showCatName val="0"/>
          <c:showSerName val="0"/>
          <c:showPercent val="0"/>
          <c:showBubbleSize val="0"/>
        </c:dLbls>
        <c:gapWidth val="150"/>
        <c:shape val="cylinder"/>
        <c:axId val="20870656"/>
        <c:axId val="20872192"/>
        <c:axId val="0"/>
      </c:bar3DChart>
      <c:catAx>
        <c:axId val="20870656"/>
        <c:scaling>
          <c:orientation val="minMax"/>
        </c:scaling>
        <c:delete val="0"/>
        <c:axPos val="b"/>
        <c:numFmt formatCode="General" sourceLinked="1"/>
        <c:majorTickMark val="out"/>
        <c:minorTickMark val="none"/>
        <c:tickLblPos val="nextTo"/>
        <c:crossAx val="20872192"/>
        <c:crosses val="autoZero"/>
        <c:auto val="1"/>
        <c:lblAlgn val="ctr"/>
        <c:lblOffset val="100"/>
        <c:noMultiLvlLbl val="0"/>
      </c:catAx>
      <c:valAx>
        <c:axId val="20872192"/>
        <c:scaling>
          <c:orientation val="minMax"/>
        </c:scaling>
        <c:delete val="0"/>
        <c:axPos val="l"/>
        <c:majorGridlines/>
        <c:numFmt formatCode="General" sourceLinked="1"/>
        <c:majorTickMark val="out"/>
        <c:minorTickMark val="none"/>
        <c:tickLblPos val="nextTo"/>
        <c:crossAx val="20870656"/>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- 1 336 401,0 тыс.руб. - 88%</c:v>
                </c:pt>
                <c:pt idx="1">
                  <c:v>Расходы в других отраслях - 182 830,0 тыс.руб. (12%)</c:v>
                </c:pt>
              </c:strCache>
            </c:strRef>
          </c:cat>
          <c:val>
            <c:numRef>
              <c:f>Лист1!$B$2:$B$3</c:f>
              <c:numCache>
                <c:formatCode>General</c:formatCode>
                <c:ptCount val="2"/>
                <c:pt idx="0">
                  <c:v>1336401</c:v>
                </c:pt>
                <c:pt idx="1">
                  <c:v>182830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- 4900,0 т.р.</c:v>
                </c:pt>
                <c:pt idx="1">
                  <c:v>Охрана семьи и детства - 34770,0 т.р.</c:v>
                </c:pt>
                <c:pt idx="2">
                  <c:v>Пенсионное обеспечение - 3037,0 т.р.</c:v>
                </c:pt>
                <c:pt idx="3">
                  <c:v>Другие вопросы -442,0 т.р.</c:v>
                </c:pt>
              </c:strCache>
            </c:strRef>
          </c:cat>
          <c:val>
            <c:numRef>
              <c:f>Лист1!$B$2:$B$5</c:f>
              <c:numCache>
                <c:formatCode>0.0</c:formatCode>
                <c:ptCount val="4"/>
                <c:pt idx="0">
                  <c:v>4900</c:v>
                </c:pt>
                <c:pt idx="1">
                  <c:v>34770</c:v>
                </c:pt>
                <c:pt idx="2">
                  <c:v>3037</c:v>
                </c:pt>
                <c:pt idx="3">
                  <c:v>442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8630131631464826E-2"/>
          <c:y val="0.17780949175581806"/>
          <c:w val="0.5449731408444326"/>
          <c:h val="0.69243646130822056"/>
        </c:manualLayout>
      </c:layout>
      <c:pieChart>
        <c:varyColors val="1"/>
        <c:ser>
          <c:idx val="0"/>
          <c:order val="0"/>
          <c:tx>
            <c:strRef>
              <c:f>Лист1!$B$1</c:f>
              <c:strCache>
                <c:ptCount val="1"/>
                <c:pt idx="0">
                  <c:v>Доходы бюджета - поступающие в бюджет денежные средства</c:v>
                </c:pt>
              </c:strCache>
            </c:strRef>
          </c:tx>
          <c:explosion val="26"/>
          <c:dPt>
            <c:idx val="0"/>
            <c:bubble3D val="0"/>
            <c:explosion val="9"/>
          </c:dPt>
          <c:dPt>
            <c:idx val="1"/>
            <c:bubble3D val="0"/>
            <c:explosion val="24"/>
          </c:dPt>
          <c:dLbls>
            <c:dLbl>
              <c:idx val="0"/>
              <c:layout/>
              <c:spPr/>
              <c:txPr>
                <a:bodyPr/>
                <a:lstStyle/>
                <a:p>
                  <a:pPr>
                    <a:defRPr/>
                  </a:pPr>
                  <a:endParaRPr lang="ru-RU"/>
                </a:p>
              </c:txPr>
              <c:showLegendKey val="1"/>
              <c:showVal val="1"/>
              <c:showCatName val="0"/>
              <c:showSerName val="0"/>
              <c:showPercent val="0"/>
              <c:showBubbleSize val="0"/>
            </c:dLbl>
            <c:dLbl>
              <c:idx val="1"/>
              <c:layout/>
              <c:spPr/>
              <c:txPr>
                <a:bodyPr/>
                <a:lstStyle/>
                <a:p>
                  <a:pPr>
                    <a:defRPr/>
                  </a:pPr>
                  <a:endParaRPr lang="ru-RU"/>
                </a:p>
              </c:txPr>
              <c:showLegendKey val="1"/>
              <c:showVal val="1"/>
              <c:showCatName val="0"/>
              <c:showSerName val="0"/>
              <c:showPercent val="0"/>
              <c:showBubbleSize val="0"/>
            </c:dLbl>
            <c:showLegendKey val="0"/>
            <c:showVal val="0"/>
            <c:showCatName val="0"/>
            <c:showSerName val="0"/>
            <c:showPercent val="0"/>
            <c:showBubbleSize val="0"/>
          </c:dLbls>
          <c:cat>
            <c:strRef>
              <c:f>Лист1!$A$2:$A$3</c:f>
              <c:strCache>
                <c:ptCount val="2"/>
                <c:pt idx="0">
                  <c:v>Налоговые и неналоговые доходы в 2018 году -  536 419,0 тыс.руб. (35%)</c:v>
                </c:pt>
                <c:pt idx="1">
                  <c:v>Безвозмездные поступления -         962 106 тыс.руб. (65%)</c:v>
                </c:pt>
              </c:strCache>
            </c:strRef>
          </c:cat>
          <c:val>
            <c:numRef>
              <c:f>Лист1!$B$2:$B$3</c:f>
              <c:numCache>
                <c:formatCode>0.0</c:formatCode>
                <c:ptCount val="2"/>
                <c:pt idx="0">
                  <c:v>536419</c:v>
                </c:pt>
                <c:pt idx="1">
                  <c:v>962106</c:v>
                </c:pt>
              </c:numCache>
            </c:numRef>
          </c:val>
        </c:ser>
        <c:dLbls>
          <c:showLegendKey val="0"/>
          <c:showVal val="0"/>
          <c:showCatName val="0"/>
          <c:showSerName val="0"/>
          <c:showPercent val="0"/>
          <c:showBubbleSize val="0"/>
          <c:showLeaderLines val="1"/>
        </c:dLbls>
        <c:firstSliceAng val="0"/>
      </c:pieChart>
      <c:spPr>
        <a:noFill/>
        <a:ln w="25394">
          <a:noFill/>
        </a:ln>
      </c:spPr>
    </c:plotArea>
    <c:legend>
      <c:legendPos val="r"/>
      <c:legendEntry>
        <c:idx val="0"/>
        <c:txPr>
          <a:bodyPr/>
          <a:lstStyle/>
          <a:p>
            <a:pPr>
              <a:defRPr sz="1400" baseline="0"/>
            </a:pPr>
            <a:endParaRPr lang="ru-RU"/>
          </a:p>
        </c:txPr>
      </c:legendEntry>
      <c:layout>
        <c:manualLayout>
          <c:xMode val="edge"/>
          <c:yMode val="edge"/>
          <c:x val="0.53532744924417697"/>
          <c:y val="0.36699357223204243"/>
          <c:w val="0.4532621149079461"/>
          <c:h val="0.36835780441908217"/>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Лист1!$B$2:$B$6</c:f>
              <c:numCache>
                <c:formatCode>General</c:formatCode>
                <c:ptCount val="5"/>
                <c:pt idx="0">
                  <c:v>51896</c:v>
                </c:pt>
                <c:pt idx="1">
                  <c:v>51133</c:v>
                </c:pt>
                <c:pt idx="2">
                  <c:v>50614</c:v>
                </c:pt>
                <c:pt idx="3">
                  <c:v>52177</c:v>
                </c:pt>
                <c:pt idx="4">
                  <c:v>54662</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Лист1!$C$2:$C$6</c:f>
              <c:numCache>
                <c:formatCode>General</c:formatCode>
                <c:ptCount val="5"/>
                <c:pt idx="0">
                  <c:v>455067</c:v>
                </c:pt>
                <c:pt idx="1">
                  <c:v>457006</c:v>
                </c:pt>
                <c:pt idx="2">
                  <c:v>485805</c:v>
                </c:pt>
                <c:pt idx="3">
                  <c:v>486146</c:v>
                </c:pt>
                <c:pt idx="4">
                  <c:v>498762</c:v>
                </c:pt>
              </c:numCache>
            </c:numRef>
          </c:val>
        </c:ser>
        <c:dLbls>
          <c:showLegendKey val="0"/>
          <c:showVal val="0"/>
          <c:showCatName val="0"/>
          <c:showSerName val="0"/>
          <c:showPercent val="0"/>
          <c:showBubbleSize val="0"/>
        </c:dLbls>
        <c:gapWidth val="150"/>
        <c:shape val="box"/>
        <c:axId val="73316608"/>
        <c:axId val="111018752"/>
        <c:axId val="0"/>
      </c:bar3DChart>
      <c:catAx>
        <c:axId val="73316608"/>
        <c:scaling>
          <c:orientation val="minMax"/>
        </c:scaling>
        <c:delete val="0"/>
        <c:axPos val="b"/>
        <c:numFmt formatCode="General" sourceLinked="1"/>
        <c:majorTickMark val="out"/>
        <c:minorTickMark val="none"/>
        <c:tickLblPos val="nextTo"/>
        <c:crossAx val="111018752"/>
        <c:crosses val="autoZero"/>
        <c:auto val="1"/>
        <c:lblAlgn val="ctr"/>
        <c:lblOffset val="100"/>
        <c:noMultiLvlLbl val="0"/>
      </c:catAx>
      <c:valAx>
        <c:axId val="111018752"/>
        <c:scaling>
          <c:orientation val="minMax"/>
        </c:scaling>
        <c:delete val="0"/>
        <c:axPos val="l"/>
        <c:majorGridlines/>
        <c:numFmt formatCode="General" sourceLinked="1"/>
        <c:majorTickMark val="out"/>
        <c:minorTickMark val="none"/>
        <c:tickLblPos val="nextTo"/>
        <c:crossAx val="73316608"/>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166</a:t>
                    </a:r>
                    <a:r>
                      <a:rPr lang="ru-RU" baseline="0" dirty="0" smtClean="0"/>
                      <a:t> 399</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420673474"/>
                  <c:y val="0.16391689842279486"/>
                </c:manualLayout>
              </c:layout>
              <c:tx>
                <c:rich>
                  <a:bodyPr/>
                  <a:lstStyle/>
                  <a:p>
                    <a:pPr>
                      <a:defRPr/>
                    </a:pPr>
                    <a:r>
                      <a:rPr lang="ru-RU" dirty="0" smtClean="0"/>
                      <a:t>5881</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43</a:t>
                    </a:r>
                    <a:r>
                      <a:rPr lang="ru-RU" baseline="0" dirty="0" smtClean="0"/>
                      <a:t> 287</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96</a:t>
                    </a:r>
                    <a:r>
                      <a:rPr lang="ru-RU" baseline="0" dirty="0" smtClean="0"/>
                      <a:t> 378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161</a:t>
                    </a:r>
                    <a:r>
                      <a:rPr lang="ru-RU" baseline="0" dirty="0" smtClean="0"/>
                      <a:t> 350</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12</a:t>
                    </a:r>
                    <a:r>
                      <a:rPr lang="ru-RU" baseline="0" dirty="0" smtClean="0"/>
                      <a:t> 510</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34,3%</c:v>
                </c:pt>
                <c:pt idx="1">
                  <c:v>Единый сельхозналог -уд.вес 1,2%</c:v>
                </c:pt>
                <c:pt idx="2">
                  <c:v>Единый налог на вменненый  доход - уд.вес 8,9%</c:v>
                </c:pt>
                <c:pt idx="3">
                  <c:v>Налог, взимаемый в связи с применением  упрощенной системы налогооблажения - уд.вес 19,8%</c:v>
                </c:pt>
                <c:pt idx="4">
                  <c:v>Налог на имущество организаций - уд.вес 33,2%</c:v>
                </c:pt>
                <c:pt idx="5">
                  <c:v>Причие - уд.вес 2,6%</c:v>
                </c:pt>
              </c:strCache>
            </c:strRef>
          </c:cat>
          <c:val>
            <c:numRef>
              <c:f>Лист1!$B$2:$B$7</c:f>
              <c:numCache>
                <c:formatCode>0.0</c:formatCode>
                <c:ptCount val="6"/>
                <c:pt idx="0" formatCode="#,##0.0">
                  <c:v>166399</c:v>
                </c:pt>
                <c:pt idx="1">
                  <c:v>5881</c:v>
                </c:pt>
                <c:pt idx="2">
                  <c:v>43287</c:v>
                </c:pt>
                <c:pt idx="3">
                  <c:v>96378</c:v>
                </c:pt>
                <c:pt idx="4">
                  <c:v>161350</c:v>
                </c:pt>
                <c:pt idx="5">
                  <c:v>12510</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51591305221385042"/>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Лист1!$A$2:$A$4</c:f>
              <c:strCache>
                <c:ptCount val="3"/>
                <c:pt idx="0">
                  <c:v>2018</c:v>
                </c:pt>
                <c:pt idx="1">
                  <c:v>2019</c:v>
                </c:pt>
                <c:pt idx="2">
                  <c:v>2020</c:v>
                </c:pt>
              </c:strCache>
            </c:strRef>
          </c:cat>
          <c:val>
            <c:numRef>
              <c:f>Лист1!$B$2:$B$4</c:f>
              <c:numCache>
                <c:formatCode>General</c:formatCode>
                <c:ptCount val="3"/>
                <c:pt idx="0">
                  <c:v>962106</c:v>
                </c:pt>
                <c:pt idx="1">
                  <c:v>424956</c:v>
                </c:pt>
                <c:pt idx="2">
                  <c:v>420905</c:v>
                </c:pt>
              </c:numCache>
            </c:numRef>
          </c:val>
        </c:ser>
        <c:ser>
          <c:idx val="1"/>
          <c:order val="1"/>
          <c:tx>
            <c:strRef>
              <c:f>Лист1!$C$1</c:f>
              <c:strCache>
                <c:ptCount val="1"/>
                <c:pt idx="0">
                  <c:v>Столбец2</c:v>
                </c:pt>
              </c:strCache>
            </c:strRef>
          </c:tx>
          <c:spPr>
            <a:ln w="28540">
              <a:noFill/>
            </a:ln>
          </c:spPr>
          <c:invertIfNegative val="0"/>
          <c:cat>
            <c:strRef>
              <c:f>Лист1!$A$2:$A$4</c:f>
              <c:strCache>
                <c:ptCount val="3"/>
                <c:pt idx="0">
                  <c:v>2018</c:v>
                </c:pt>
                <c:pt idx="1">
                  <c:v>2019</c:v>
                </c:pt>
                <c:pt idx="2">
                  <c:v>2020</c:v>
                </c:pt>
              </c:strCache>
            </c:strRef>
          </c:cat>
          <c:val>
            <c:numRef>
              <c:f>Лист1!$C$2:$C$4</c:f>
              <c:numCache>
                <c:formatCode>General</c:formatCode>
                <c:ptCount val="3"/>
              </c:numCache>
            </c:numRef>
          </c:val>
        </c:ser>
        <c:ser>
          <c:idx val="2"/>
          <c:order val="2"/>
          <c:tx>
            <c:strRef>
              <c:f>Лист1!$D$1</c:f>
              <c:strCache>
                <c:ptCount val="1"/>
                <c:pt idx="0">
                  <c:v>Столбец3</c:v>
                </c:pt>
              </c:strCache>
            </c:strRef>
          </c:tx>
          <c:spPr>
            <a:ln w="28540">
              <a:noFill/>
            </a:ln>
          </c:spPr>
          <c:invertIfNegative val="0"/>
          <c:cat>
            <c:strRef>
              <c:f>Лист1!$A$2:$A$4</c:f>
              <c:strCache>
                <c:ptCount val="3"/>
                <c:pt idx="0">
                  <c:v>2018</c:v>
                </c:pt>
                <c:pt idx="1">
                  <c:v>2019</c:v>
                </c:pt>
                <c:pt idx="2">
                  <c:v>2020</c:v>
                </c:pt>
              </c:strCache>
            </c:strRef>
          </c:cat>
          <c:val>
            <c:numRef>
              <c:f>Лист1!$D$2:$D$4</c:f>
              <c:numCache>
                <c:formatCode>General</c:formatCode>
                <c:ptCount val="3"/>
              </c:numCache>
            </c:numRef>
          </c:val>
        </c:ser>
        <c:ser>
          <c:idx val="3"/>
          <c:order val="3"/>
          <c:tx>
            <c:strRef>
              <c:f>Лист1!$E$1</c:f>
              <c:strCache>
                <c:ptCount val="1"/>
                <c:pt idx="0">
                  <c:v>Столбец4</c:v>
                </c:pt>
              </c:strCache>
            </c:strRef>
          </c:tx>
          <c:spPr>
            <a:ln w="28540">
              <a:noFill/>
            </a:ln>
          </c:spPr>
          <c:invertIfNegative val="0"/>
          <c:cat>
            <c:strRef>
              <c:f>Лист1!$A$2:$A$4</c:f>
              <c:strCache>
                <c:ptCount val="3"/>
                <c:pt idx="0">
                  <c:v>2018</c:v>
                </c:pt>
                <c:pt idx="1">
                  <c:v>2019</c:v>
                </c:pt>
                <c:pt idx="2">
                  <c:v>2020</c:v>
                </c:pt>
              </c:strCache>
            </c:strRef>
          </c:cat>
          <c:val>
            <c:numRef>
              <c:f>Лист1!$E$2:$E$4</c:f>
              <c:numCache>
                <c:formatCode>General</c:formatCode>
                <c:ptCount val="3"/>
              </c:numCache>
            </c:numRef>
          </c:val>
        </c:ser>
        <c:dLbls>
          <c:showLegendKey val="0"/>
          <c:showVal val="0"/>
          <c:showCatName val="0"/>
          <c:showSerName val="0"/>
          <c:showPercent val="0"/>
          <c:showBubbleSize val="0"/>
        </c:dLbls>
        <c:gapWidth val="150"/>
        <c:shape val="cylinder"/>
        <c:axId val="112412544"/>
        <c:axId val="112439296"/>
        <c:axId val="0"/>
      </c:bar3DChart>
      <c:catAx>
        <c:axId val="112412544"/>
        <c:scaling>
          <c:orientation val="minMax"/>
        </c:scaling>
        <c:delete val="0"/>
        <c:axPos val="b"/>
        <c:numFmt formatCode="@" sourceLinked="1"/>
        <c:majorTickMark val="out"/>
        <c:minorTickMark val="none"/>
        <c:tickLblPos val="nextTo"/>
        <c:crossAx val="112439296"/>
        <c:crosses val="autoZero"/>
        <c:auto val="1"/>
        <c:lblAlgn val="ctr"/>
        <c:lblOffset val="100"/>
        <c:noMultiLvlLbl val="0"/>
      </c:catAx>
      <c:valAx>
        <c:axId val="112439296"/>
        <c:scaling>
          <c:orientation val="minMax"/>
        </c:scaling>
        <c:delete val="0"/>
        <c:axPos val="l"/>
        <c:majorGridlines/>
        <c:numFmt formatCode="General" sourceLinked="1"/>
        <c:majorTickMark val="out"/>
        <c:minorTickMark val="none"/>
        <c:tickLblPos val="nextTo"/>
        <c:crossAx val="112412544"/>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dLbl>
              <c:idx val="0"/>
              <c:layout/>
              <c:tx>
                <c:rich>
                  <a:bodyPr/>
                  <a:lstStyle/>
                  <a:p>
                    <a:r>
                      <a:rPr lang="ru-RU" smtClean="0"/>
                      <a:t>6389</a:t>
                    </a:r>
                    <a:r>
                      <a:rPr lang="en-US" smtClean="0"/>
                      <a:t>,0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- 65%</c:v>
                </c:pt>
                <c:pt idx="1">
                  <c:v>районный фонд финансовой поддержки поселений - 35%</c:v>
                </c:pt>
              </c:strCache>
            </c:strRef>
          </c:cat>
          <c:val>
            <c:numRef>
              <c:f>Лист1!$B$2:$B$3</c:f>
              <c:numCache>
                <c:formatCode>0.0</c:formatCode>
                <c:ptCount val="2"/>
                <c:pt idx="0">
                  <c:v>6389</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2018</c:v>
                </c:pt>
                <c:pt idx="1">
                  <c:v>2019</c:v>
                </c:pt>
                <c:pt idx="2">
                  <c:v>2020</c:v>
                </c:pt>
              </c:numCache>
            </c:numRef>
          </c:cat>
          <c:val>
            <c:numRef>
              <c:f>Лист1!$B$2:$B$4</c:f>
              <c:numCache>
                <c:formatCode>0.0</c:formatCode>
                <c:ptCount val="3"/>
                <c:pt idx="0">
                  <c:v>1509531</c:v>
                </c:pt>
                <c:pt idx="1">
                  <c:v>973790</c:v>
                </c:pt>
                <c:pt idx="2">
                  <c:v>984809</c:v>
                </c:pt>
              </c:numCache>
            </c:numRef>
          </c:val>
        </c:ser>
        <c:dLbls>
          <c:showLegendKey val="0"/>
          <c:showVal val="0"/>
          <c:showCatName val="0"/>
          <c:showSerName val="0"/>
          <c:showPercent val="0"/>
          <c:showBubbleSize val="0"/>
        </c:dLbls>
        <c:gapWidth val="150"/>
        <c:shape val="cylinder"/>
        <c:axId val="110516480"/>
        <c:axId val="110670208"/>
        <c:axId val="0"/>
      </c:bar3DChart>
      <c:catAx>
        <c:axId val="110516480"/>
        <c:scaling>
          <c:orientation val="minMax"/>
        </c:scaling>
        <c:delete val="0"/>
        <c:axPos val="b"/>
        <c:numFmt formatCode="General" sourceLinked="1"/>
        <c:majorTickMark val="out"/>
        <c:minorTickMark val="none"/>
        <c:tickLblPos val="nextTo"/>
        <c:crossAx val="110670208"/>
        <c:crosses val="autoZero"/>
        <c:auto val="1"/>
        <c:lblAlgn val="ctr"/>
        <c:lblOffset val="100"/>
        <c:noMultiLvlLbl val="0"/>
      </c:catAx>
      <c:valAx>
        <c:axId val="110670208"/>
        <c:scaling>
          <c:orientation val="minMax"/>
        </c:scaling>
        <c:delete val="1"/>
        <c:axPos val="l"/>
        <c:numFmt formatCode="0.0" sourceLinked="1"/>
        <c:majorTickMark val="out"/>
        <c:minorTickMark val="none"/>
        <c:tickLblPos val="nextTo"/>
        <c:crossAx val="11051648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5.7603772045380496E-2"/>
          <c:y val="7.7953408334333974E-4"/>
          <c:w val="0.92770718313208567"/>
          <c:h val="0.98805793940301667"/>
        </c:manualLayout>
      </c:layout>
      <c:pie3DChart>
        <c:varyColors val="1"/>
        <c:ser>
          <c:idx val="0"/>
          <c:order val="0"/>
          <c:tx>
            <c:strRef>
              <c:f>Лист1!$B$1</c:f>
              <c:strCache>
                <c:ptCount val="1"/>
                <c:pt idx="0">
                  <c:v>Столбец1</c:v>
                </c:pt>
              </c:strCache>
            </c:strRef>
          </c:tx>
          <c:explosion val="4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0.1170076603058797"/>
                  <c:y val="2.6295948429086606E-2"/>
                </c:manualLayout>
              </c:layout>
              <c:tx>
                <c:rich>
                  <a:bodyPr/>
                  <a:lstStyle/>
                  <a:p>
                    <a:pPr>
                      <a:defRPr sz="1400"/>
                    </a:pPr>
                    <a:r>
                      <a:rPr lang="ru-RU" sz="1400" dirty="0" smtClean="0"/>
                      <a:t>Общегосударственные вопросы – 146239,0 (9,6</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5.7591986007098063E-2"/>
                  <c:y val="-0.16552870243025361"/>
                </c:manualLayout>
              </c:layout>
              <c:tx>
                <c:rich>
                  <a:bodyPr/>
                  <a:lstStyle/>
                  <a:p>
                    <a:pPr>
                      <a:defRPr sz="1400"/>
                    </a:pPr>
                    <a:r>
                      <a:rPr lang="ru-RU" sz="1400" dirty="0" smtClean="0"/>
                      <a:t>Национальная оборона – 1 766,0 (</a:t>
                    </a:r>
                    <a:r>
                      <a:rPr lang="en-US" sz="1400" dirty="0" smtClean="0"/>
                      <a:t>0,</a:t>
                    </a:r>
                    <a:r>
                      <a:rPr lang="ru-RU" sz="1400" dirty="0" smtClean="0"/>
                      <a:t>1</a:t>
                    </a:r>
                    <a:r>
                      <a:rPr lang="en-US" sz="1400" dirty="0" smtClean="0"/>
                      <a:t>%</a:t>
                    </a:r>
                    <a:r>
                      <a:rPr lang="ru-RU" sz="1400" dirty="0" smtClean="0"/>
                      <a:t>)</a:t>
                    </a:r>
                  </a:p>
                  <a:p>
                    <a:pPr>
                      <a:defRPr sz="1400"/>
                    </a:pPr>
                    <a:endParaRPr lang="en-US" dirty="0"/>
                  </a:p>
                </c:rich>
              </c:tx>
              <c:spPr/>
              <c:dLblPos val="bestFit"/>
              <c:showLegendKey val="0"/>
              <c:showVal val="0"/>
              <c:showCatName val="0"/>
              <c:showSerName val="0"/>
              <c:showPercent val="0"/>
              <c:showBubbleSize val="0"/>
            </c:dLbl>
            <c:dLbl>
              <c:idx val="2"/>
              <c:layout>
                <c:manualLayout>
                  <c:x val="2.5695716454854817E-2"/>
                  <c:y val="-5.4303145931628494E-2"/>
                </c:manualLayout>
              </c:layout>
              <c:tx>
                <c:rich>
                  <a:bodyPr/>
                  <a:lstStyle/>
                  <a:p>
                    <a:pPr>
                      <a:defRPr sz="1400"/>
                    </a:pPr>
                    <a:r>
                      <a:rPr lang="ru-RU" sz="1400" dirty="0" smtClean="0"/>
                      <a:t>Межбюджетные</a:t>
                    </a:r>
                    <a:r>
                      <a:rPr lang="ru-RU" sz="1400" baseline="0" dirty="0" smtClean="0"/>
                      <a:t> трансферты</a:t>
                    </a:r>
                    <a:r>
                      <a:rPr lang="ru-RU" sz="1400" dirty="0" smtClean="0"/>
                      <a:t> – 9889,0 (</a:t>
                    </a:r>
                    <a:r>
                      <a:rPr lang="en-US" sz="1400" dirty="0" smtClean="0"/>
                      <a:t>0,</a:t>
                    </a:r>
                    <a:r>
                      <a:rPr lang="ru-RU" sz="1400" dirty="0" smtClean="0"/>
                      <a:t>7</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3.496172215364008E-2"/>
                  <c:y val="8.9636222702022664E-2"/>
                </c:manualLayout>
              </c:layout>
              <c:tx>
                <c:rich>
                  <a:bodyPr/>
                  <a:lstStyle/>
                  <a:p>
                    <a:pPr>
                      <a:defRPr sz="1400"/>
                    </a:pPr>
                    <a:r>
                      <a:rPr lang="ru-RU" sz="1400" dirty="0" smtClean="0"/>
                      <a:t>Национальная экономика – 11536,0 (0,8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1.4427710936702951E-2"/>
                  <c:y val="0.34839266365952398"/>
                </c:manualLayout>
              </c:layout>
              <c:tx>
                <c:rich>
                  <a:bodyPr/>
                  <a:lstStyle/>
                  <a:p>
                    <a:pPr>
                      <a:defRPr sz="1400"/>
                    </a:pPr>
                    <a:r>
                      <a:rPr lang="ru-RU" sz="1400" dirty="0" smtClean="0"/>
                      <a:t>Жилищно-коммунальное</a:t>
                    </a:r>
                    <a:r>
                      <a:rPr lang="ru-RU" sz="1400" baseline="0" dirty="0" smtClean="0"/>
                      <a:t> хозяйство – 3700,0 (0,3</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2.4133477097036702E-2"/>
                  <c:y val="-0.18952789967781364"/>
                </c:manualLayout>
              </c:layout>
              <c:tx>
                <c:rich>
                  <a:bodyPr/>
                  <a:lstStyle/>
                  <a:p>
                    <a:pPr>
                      <a:defRPr sz="1400"/>
                    </a:pPr>
                    <a:r>
                      <a:rPr lang="ru-RU" sz="1400" dirty="0" smtClean="0"/>
                      <a:t>Образование  - 1165947,0 (</a:t>
                    </a:r>
                    <a:r>
                      <a:rPr lang="en-US" sz="1400" dirty="0" smtClean="0"/>
                      <a:t>7</a:t>
                    </a:r>
                    <a:r>
                      <a:rPr lang="ru-RU" sz="1400" dirty="0" smtClean="0"/>
                      <a:t>7,2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3.5333890993663263E-2"/>
                  <c:y val="0.13890562486407815"/>
                </c:manualLayout>
              </c:layout>
              <c:tx>
                <c:rich>
                  <a:bodyPr/>
                  <a:lstStyle/>
                  <a:p>
                    <a:pPr>
                      <a:defRPr sz="1400"/>
                    </a:pPr>
                    <a:r>
                      <a:rPr lang="ru-RU" sz="1400" dirty="0" smtClean="0"/>
                      <a:t>Культура – 60769,0 (4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1628769897926861"/>
                  <c:y val="5.9175312332115301E-3"/>
                </c:manualLayout>
              </c:layout>
              <c:tx>
                <c:rich>
                  <a:bodyPr/>
                  <a:lstStyle/>
                  <a:p>
                    <a:pPr>
                      <a:defRPr sz="1400"/>
                    </a:pPr>
                    <a:r>
                      <a:rPr lang="ru-RU" sz="1400" dirty="0" smtClean="0"/>
                      <a:t>Социальная политика – 43149,0 (2,8</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52067,0 (3,5</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14469,0 (</a:t>
                    </a:r>
                    <a:r>
                      <a:rPr lang="en-US" sz="1400" dirty="0" smtClean="0"/>
                      <a:t>1%</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Лист1!$A$2:$A$11</c:f>
              <c:strCache>
                <c:ptCount val="10"/>
                <c:pt idx="0">
                  <c:v>Общегосударственные расходы -146239,0 т.р.</c:v>
                </c:pt>
                <c:pt idx="1">
                  <c:v>Национальная оборона - 1766,0 т.р.</c:v>
                </c:pt>
                <c:pt idx="2">
                  <c:v>Межбюджетные трансферты - 9889,0т.р.</c:v>
                </c:pt>
                <c:pt idx="3">
                  <c:v>Национальная экономика - 11536,0 т.р.</c:v>
                </c:pt>
                <c:pt idx="4">
                  <c:v>Жилищно-коммунальное хозяйство - 3700,0 т.р.</c:v>
                </c:pt>
                <c:pt idx="5">
                  <c:v>Образование - 1165947,0 т.р.</c:v>
                </c:pt>
                <c:pt idx="6">
                  <c:v>Культура - 60769,0 т.р</c:v>
                </c:pt>
                <c:pt idx="7">
                  <c:v>Социальная политика - 43149,0 т.р.</c:v>
                </c:pt>
                <c:pt idx="8">
                  <c:v>Физическая культура и спорт - 52067,0 т.о.</c:v>
                </c:pt>
                <c:pt idx="9">
                  <c:v>Средства массовой информации - 14469,0 т.р.</c:v>
                </c:pt>
              </c:strCache>
            </c:strRef>
          </c:cat>
          <c:val>
            <c:numRef>
              <c:f>Лист1!$B$2:$B$11</c:f>
              <c:numCache>
                <c:formatCode>0.00%</c:formatCode>
                <c:ptCount val="10"/>
                <c:pt idx="0">
                  <c:v>9.6000000000000002E-2</c:v>
                </c:pt>
                <c:pt idx="1">
                  <c:v>1E-3</c:v>
                </c:pt>
                <c:pt idx="2">
                  <c:v>7.0000000000000001E-3</c:v>
                </c:pt>
                <c:pt idx="3">
                  <c:v>8.0000000000000002E-3</c:v>
                </c:pt>
                <c:pt idx="4">
                  <c:v>3.0000000000000001E-3</c:v>
                </c:pt>
                <c:pt idx="5">
                  <c:v>0.77200000000000002</c:v>
                </c:pt>
                <c:pt idx="6">
                  <c:v>0.04</c:v>
                </c:pt>
                <c:pt idx="7">
                  <c:v>2.8000000000000001E-2</c:v>
                </c:pt>
                <c:pt idx="8">
                  <c:v>3.5000000000000003E-2</c:v>
                </c:pt>
                <c:pt idx="9">
                  <c:v>0.01</c:v>
                </c:pt>
              </c:numCache>
            </c:numRef>
          </c:val>
        </c:ser>
        <c:dLbls>
          <c:showLegendKey val="0"/>
          <c:showVal val="0"/>
          <c:showCatName val="0"/>
          <c:showSerName val="0"/>
          <c:showPercent val="0"/>
          <c:showBubbleSize val="0"/>
          <c:showLeaderLines val="1"/>
        </c:dLbls>
      </c:pie3DChart>
      <c:spPr>
        <a:noFill/>
        <a:ln w="25399">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2.4999999999999963E-2"/>
                  <c:y val="2.1874999999999999E-2"/>
                </c:manualLayout>
              </c:layout>
              <c:tx>
                <c:rich>
                  <a:bodyPr/>
                  <a:lstStyle/>
                  <a:p>
                    <a:pPr>
                      <a:defRPr/>
                    </a:pPr>
                    <a:r>
                      <a:rPr lang="ru-RU" dirty="0" smtClean="0"/>
                      <a:t>1350320</a:t>
                    </a:r>
                    <a:r>
                      <a:rPr lang="en-US" dirty="0" smtClean="0"/>
                      <a:t>,0</a:t>
                    </a:r>
                    <a:r>
                      <a:rPr lang="ru-RU" dirty="0" smtClean="0"/>
                      <a:t> </a:t>
                    </a:r>
                    <a:endParaRPr lang="en-US" dirty="0"/>
                  </a:p>
                </c:rich>
              </c:tx>
              <c:spPr/>
              <c:showLegendKey val="0"/>
              <c:showVal val="0"/>
              <c:showCatName val="0"/>
              <c:showSerName val="0"/>
              <c:showPercent val="0"/>
              <c:showBubbleSize val="0"/>
            </c:dLbl>
            <c:dLbl>
              <c:idx val="2"/>
              <c:layout>
                <c:manualLayout>
                  <c:x val="4.583333333333333E-2"/>
                  <c:y val="-5.3124999999999999E-2"/>
                </c:manualLayout>
              </c:layout>
              <c:tx>
                <c:rich>
                  <a:bodyPr/>
                  <a:lstStyle/>
                  <a:p>
                    <a:r>
                      <a:rPr lang="ru-RU" dirty="0" smtClean="0"/>
                      <a:t>151889</a:t>
                    </a:r>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- 89%</c:v>
                </c:pt>
                <c:pt idx="1">
                  <c:v>Ведомственные целевые программы - 1,1 %</c:v>
                </c:pt>
                <c:pt idx="2">
                  <c:v>Иные расходы - 9,9%</c:v>
                </c:pt>
              </c:strCache>
            </c:strRef>
          </c:cat>
          <c:val>
            <c:numRef>
              <c:f>Лист1!$B$2:$B$4</c:f>
              <c:numCache>
                <c:formatCode>0.0</c:formatCode>
                <c:ptCount val="3"/>
                <c:pt idx="0">
                  <c:v>1350320</c:v>
                </c:pt>
                <c:pt idx="1">
                  <c:v>17022</c:v>
                </c:pt>
                <c:pt idx="2">
                  <c:v>151889</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42527"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6" y="792088"/>
          <a:ext cx="3886607" cy="12286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1"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569795" y="863015"/>
          <a:ext cx="2010623" cy="16583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607958" y="901178"/>
        <a:ext cx="1934297" cy="1226658"/>
      </dsp:txXfrm>
    </dsp:sp>
    <dsp:sp modelId="{0F0DDA91-7B1F-4086-BA22-2612ABDE1692}">
      <dsp:nvSpPr>
        <dsp:cNvPr id="0" name=""/>
        <dsp:cNvSpPr/>
      </dsp:nvSpPr>
      <dsp:spPr>
        <a:xfrm>
          <a:off x="1743480" y="1325183"/>
          <a:ext cx="2351908" cy="2351908"/>
        </a:xfrm>
        <a:prstGeom prst="leftCircularArrow">
          <a:avLst>
            <a:gd name="adj1" fmla="val 3890"/>
            <a:gd name="adj2" fmla="val 487179"/>
            <a:gd name="adj3" fmla="val 2813439"/>
            <a:gd name="adj4" fmla="val 9575239"/>
            <a:gd name="adj5" fmla="val 45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1016601" y="2166000"/>
          <a:ext cx="1787221" cy="7107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1037417" y="2186816"/>
        <a:ext cx="1745589" cy="669086"/>
      </dsp:txXfrm>
    </dsp:sp>
    <dsp:sp modelId="{5263AC0C-57E2-4B7E-9482-C55B560B3D6E}">
      <dsp:nvSpPr>
        <dsp:cNvPr id="0" name=""/>
        <dsp:cNvSpPr/>
      </dsp:nvSpPr>
      <dsp:spPr>
        <a:xfrm>
          <a:off x="3189325" y="804105"/>
          <a:ext cx="2010623" cy="23635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243718" y="1364981"/>
        <a:ext cx="1901837" cy="1748319"/>
      </dsp:txXfrm>
    </dsp:sp>
    <dsp:sp modelId="{9F92F024-5E80-4186-9995-DBDD6A91B4C7}">
      <dsp:nvSpPr>
        <dsp:cNvPr id="0" name=""/>
        <dsp:cNvSpPr/>
      </dsp:nvSpPr>
      <dsp:spPr>
        <a:xfrm rot="20289698">
          <a:off x="4146782" y="-193638"/>
          <a:ext cx="2610474" cy="2610474"/>
        </a:xfrm>
        <a:prstGeom prst="circularArrow">
          <a:avLst>
            <a:gd name="adj1" fmla="val 3505"/>
            <a:gd name="adj2" fmla="val 434885"/>
            <a:gd name="adj3" fmla="val 19681654"/>
            <a:gd name="adj4" fmla="val 12867561"/>
            <a:gd name="adj5" fmla="val 40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686276" y="505137"/>
          <a:ext cx="1787221" cy="7107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707092" y="525953"/>
        <a:ext cx="1745589" cy="669086"/>
      </dsp:txXfrm>
    </dsp:sp>
    <dsp:sp modelId="{25E57405-2AE0-4827-8187-88AAC89AFD81}">
      <dsp:nvSpPr>
        <dsp:cNvPr id="0" name=""/>
        <dsp:cNvSpPr/>
      </dsp:nvSpPr>
      <dsp:spPr>
        <a:xfrm>
          <a:off x="5876855" y="370302"/>
          <a:ext cx="2010623" cy="30140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5935744" y="429191"/>
        <a:ext cx="1892845" cy="2250422"/>
      </dsp:txXfrm>
    </dsp:sp>
    <dsp:sp modelId="{CB28327E-CD5A-4BFF-A781-EBBC375FC581}">
      <dsp:nvSpPr>
        <dsp:cNvPr id="0" name=""/>
        <dsp:cNvSpPr/>
      </dsp:nvSpPr>
      <dsp:spPr>
        <a:xfrm>
          <a:off x="6026458" y="2366167"/>
          <a:ext cx="1787221" cy="7107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047274" y="2386983"/>
        <a:ext cx="1745589" cy="669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0.10607</cdr:x>
      <cdr:y>0.0339</cdr:y>
    </cdr:from>
    <cdr:to>
      <cdr:x>0.34576</cdr:x>
      <cdr:y>0.14627</cdr:y>
    </cdr:to>
    <cdr:sp macro="" textlink="">
      <cdr:nvSpPr>
        <cdr:cNvPr id="2" name="TextBox 1"/>
        <cdr:cNvSpPr txBox="1"/>
      </cdr:nvSpPr>
      <cdr:spPr>
        <a:xfrm xmlns:a="http://schemas.openxmlformats.org/drawingml/2006/main">
          <a:off x="792088" y="144016"/>
          <a:ext cx="1789881" cy="477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1 519 231т.р.</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0.20661</cdr:x>
      <cdr:y>0.34175</cdr:y>
    </cdr:from>
    <cdr:to>
      <cdr:x>0.30577</cdr:x>
      <cdr:y>0.37973</cdr:y>
    </cdr:to>
    <cdr:cxnSp macro="">
      <cdr:nvCxnSpPr>
        <cdr:cNvPr id="3" name="Прямая соединительная линия 2"/>
        <cdr:cNvCxnSpPr/>
      </cdr:nvCxnSpPr>
      <cdr:spPr>
        <a:xfrm xmlns:a="http://schemas.openxmlformats.org/drawingml/2006/main" flipH="1">
          <a:off x="1800324" y="1943869"/>
          <a:ext cx="864096"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0.20661</cdr:x>
      <cdr:y>0.18983</cdr:y>
    </cdr:from>
    <cdr:to>
      <cdr:x>0.35535</cdr:x>
      <cdr:y>0.25313</cdr:y>
    </cdr:to>
    <cdr:cxnSp macro="">
      <cdr:nvCxnSpPr>
        <cdr:cNvPr id="6" name="Прямая соединительная линия 5"/>
        <cdr:cNvCxnSpPr/>
      </cdr:nvCxnSpPr>
      <cdr:spPr>
        <a:xfrm xmlns:a="http://schemas.openxmlformats.org/drawingml/2006/main">
          <a:off x="1800324" y="1079773"/>
          <a:ext cx="1296144" cy="3600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0.34709</cdr:x>
      <cdr:y>0.10122</cdr:y>
    </cdr:from>
    <cdr:to>
      <cdr:x>0.42973</cdr:x>
      <cdr:y>0.25313</cdr:y>
    </cdr:to>
    <cdr:cxnSp macro="">
      <cdr:nvCxnSpPr>
        <cdr:cNvPr id="9" name="Прямая соединительная линия 8"/>
        <cdr:cNvCxnSpPr/>
      </cdr:nvCxnSpPr>
      <cdr:spPr>
        <a:xfrm xmlns:a="http://schemas.openxmlformats.org/drawingml/2006/main">
          <a:off x="3024460" y="575717"/>
          <a:ext cx="720080" cy="8640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0.5041</cdr:x>
      <cdr:y>0.16451</cdr:y>
    </cdr:from>
    <cdr:to>
      <cdr:x>0.5041</cdr:x>
      <cdr:y>0.24047</cdr:y>
    </cdr:to>
    <cdr:cxnSp macro="">
      <cdr:nvCxnSpPr>
        <cdr:cNvPr id="11" name="Прямая соединительная линия 10"/>
        <cdr:cNvCxnSpPr/>
      </cdr:nvCxnSpPr>
      <cdr:spPr>
        <a:xfrm xmlns:a="http://schemas.openxmlformats.org/drawingml/2006/main">
          <a:off x="4392612" y="935757"/>
          <a:ext cx="0" cy="4320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0.76027</cdr:x>
      <cdr:y>0.08856</cdr:y>
    </cdr:from>
    <cdr:to>
      <cdr:x>0.78506</cdr:x>
      <cdr:y>0.27845</cdr:y>
    </cdr:to>
    <cdr:cxnSp macro="">
      <cdr:nvCxnSpPr>
        <cdr:cNvPr id="13" name="Прямая соединительная линия 12"/>
        <cdr:cNvCxnSpPr/>
      </cdr:nvCxnSpPr>
      <cdr:spPr>
        <a:xfrm xmlns:a="http://schemas.openxmlformats.org/drawingml/2006/main" flipH="1">
          <a:off x="6624860" y="503709"/>
          <a:ext cx="216024" cy="10801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0.7768</cdr:x>
      <cdr:y>0.17717</cdr:y>
    </cdr:from>
    <cdr:to>
      <cdr:x>0.81812</cdr:x>
      <cdr:y>0.26579</cdr:y>
    </cdr:to>
    <cdr:cxnSp macro="">
      <cdr:nvCxnSpPr>
        <cdr:cNvPr id="17" name="Прямая соединительная линия 16"/>
        <cdr:cNvCxnSpPr/>
      </cdr:nvCxnSpPr>
      <cdr:spPr>
        <a:xfrm xmlns:a="http://schemas.openxmlformats.org/drawingml/2006/main" flipH="1">
          <a:off x="6768876" y="1007765"/>
          <a:ext cx="360040" cy="5040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0.80986</cdr:x>
      <cdr:y>0.36707</cdr:y>
    </cdr:from>
    <cdr:to>
      <cdr:x>0.91479</cdr:x>
      <cdr:y>0.52783</cdr:y>
    </cdr:to>
    <cdr:cxnSp macro="">
      <cdr:nvCxnSpPr>
        <cdr:cNvPr id="22" name="Прямая соединительная линия 21"/>
        <cdr:cNvCxnSpPr/>
      </cdr:nvCxnSpPr>
      <cdr:spPr>
        <a:xfrm xmlns:a="http://schemas.openxmlformats.org/drawingml/2006/main">
          <a:off x="7056908" y="2087885"/>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0.79333</cdr:x>
      <cdr:y>0.27845</cdr:y>
    </cdr:from>
    <cdr:to>
      <cdr:x>0.87596</cdr:x>
      <cdr:y>0.29111</cdr:y>
    </cdr:to>
    <cdr:cxnSp macro="">
      <cdr:nvCxnSpPr>
        <cdr:cNvPr id="24" name="Прямая соединительная линия 23"/>
        <cdr:cNvCxnSpPr/>
      </cdr:nvCxnSpPr>
      <cdr:spPr>
        <a:xfrm xmlns:a="http://schemas.openxmlformats.org/drawingml/2006/main">
          <a:off x="6912892" y="1583829"/>
          <a:ext cx="720080"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29.01.2018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18</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09BD795-D448-4A3F-A00A-84326D04F6C5}" type="datetimeFigureOut">
              <a:rPr lang="ru-RU" smtClean="0"/>
              <a:pPr>
                <a:defRPr/>
              </a:pPr>
              <a:t>29.01.2018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B8B13FA-52F1-4330-8C7A-7B395E7A0853}"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386E72E9-0073-416F-96FD-E125D3E2F58A}" type="datetimeFigureOut">
              <a:rPr lang="ru-RU" smtClean="0"/>
              <a:pPr>
                <a:defRPr/>
              </a:pPr>
              <a:t>29.01.2018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7EA03C3D-A8F4-4838-823F-BB8E199FFE03}" type="datetimeFigureOut">
              <a:rPr lang="ru-RU" smtClean="0"/>
              <a:pPr>
                <a:defRPr/>
              </a:pPr>
              <a:t>29.01.2018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E47F05A-E00B-4E36-BA99-02540FC9A48E}" type="datetimeFigureOut">
              <a:rPr lang="ru-RU" smtClean="0"/>
              <a:pPr>
                <a:defRPr/>
              </a:pPr>
              <a:t>29.01.2018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31B28E2-EDC7-410C-A794-E6551B396A75}"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17050665-8D58-46AF-BE46-03C231992A2F}" type="datetimeFigureOut">
              <a:rPr lang="ru-RU" smtClean="0"/>
              <a:pPr>
                <a:defRPr/>
              </a:pPr>
              <a:t>29.01.2018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ACC79D77-351F-44DA-A01B-7056FAB89389}" type="datetimeFigureOut">
              <a:rPr lang="ru-RU" smtClean="0"/>
              <a:pPr>
                <a:defRPr/>
              </a:pPr>
              <a:t>29.01.2018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F721027D-4059-469F-8F00-9787C8EF1CA2}" type="datetimeFigureOut">
              <a:rPr lang="ru-RU" smtClean="0"/>
              <a:pPr>
                <a:defRPr/>
              </a:pPr>
              <a:t>29.01.2018</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3BD102C-F4C8-4B06-BCC2-639851A0F63E}"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966DB77F-2089-43E4-9221-E830DB73F88D}" type="datetimeFigureOut">
              <a:rPr lang="ru-RU" smtClean="0"/>
              <a:pPr>
                <a:defRPr/>
              </a:pPr>
              <a:t>29.01.2018</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5933479-A60A-480E-8C6B-268551222AF2}" type="datetimeFigureOut">
              <a:rPr lang="ru-RU" smtClean="0"/>
              <a:pPr>
                <a:defRPr/>
              </a:pPr>
              <a:t>29.01.2018</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49DAFFF-998B-4488-923B-0AB275EDB2BC}" type="datetimeFigureOut">
              <a:rPr lang="ru-RU" smtClean="0"/>
              <a:pPr>
                <a:defRPr/>
              </a:pPr>
              <a:t>29.01.2018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6F6BB943-E027-4F80-893C-9071788449DC}" type="datetimeFigureOut">
              <a:rPr lang="ru-RU" smtClean="0"/>
              <a:pPr>
                <a:defRPr/>
              </a:pPr>
              <a:t>29.01.2018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078A734A-18AB-4DE1-A352-32BB22A22F73}" type="datetimeFigureOut">
              <a:rPr lang="ru-RU" smtClean="0"/>
              <a:pPr>
                <a:defRPr/>
              </a:pPr>
              <a:t>29.01.2018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EC6A9F3C-A00C-4BF5-8980-103AC1BA867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350" y="6093296"/>
            <a:ext cx="6841058" cy="648072"/>
          </a:xfrm>
        </p:spPr>
        <p:txBody>
          <a:bodyPr rtlCol="0">
            <a:normAutofit fontScale="70000" lnSpcReduction="20000"/>
          </a:bodyPr>
          <a:lstStyle/>
          <a:p>
            <a:pPr algn="ctr" fontAlgn="auto">
              <a:buClr>
                <a:schemeClr val="accent6">
                  <a:lumMod val="75000"/>
                </a:schemeClr>
              </a:buClr>
              <a:defRPr/>
            </a:pPr>
            <a:r>
              <a:rPr lang="ru-RU" dirty="0" smtClean="0"/>
              <a:t>К решению о бюджете муниципального образования «</a:t>
            </a:r>
            <a:r>
              <a:rPr lang="ru-RU" dirty="0" err="1" smtClean="0"/>
              <a:t>Тахтамукайский</a:t>
            </a:r>
            <a:r>
              <a:rPr lang="ru-RU" dirty="0" smtClean="0"/>
              <a:t> район» на 2018 год и плановый период 2019 и 2020 годов</a:t>
            </a:r>
            <a:r>
              <a:rPr lang="en-US" dirty="0" smtClean="0"/>
              <a:t> </a:t>
            </a:r>
            <a:r>
              <a:rPr lang="ru-RU" dirty="0" smtClean="0"/>
              <a:t>№9 от 12.12.2018г.</a:t>
            </a:r>
            <a:endParaRPr lang="ru-RU" dirty="0"/>
          </a:p>
        </p:txBody>
      </p:sp>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544" y="4502440"/>
            <a:ext cx="26460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761" y="2780557"/>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24797"/>
            <a:ext cx="2808312"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1" y="4485645"/>
            <a:ext cx="2879048" cy="1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1016610"/>
            <a:ext cx="2659023" cy="17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1021218"/>
            <a:ext cx="3312368" cy="175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4502440"/>
            <a:ext cx="28083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1016610"/>
            <a:ext cx="2568759" cy="176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(2016-2020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623791544"/>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2018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1830793494"/>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08912" cy="1863080"/>
          </a:xfrm>
        </p:spPr>
        <p:txBody>
          <a:bodyPr>
            <a:normAutofit fontScale="90000"/>
          </a:bodyPr>
          <a:lstStyle/>
          <a:p>
            <a:pPr marL="320040" indent="-320040" algn="ctr"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бюджете МО «</a:t>
            </a:r>
            <a:r>
              <a:rPr lang="ru-RU" sz="1800" dirty="0" err="1" smtClean="0"/>
              <a:t>Тахтамукайский</a:t>
            </a:r>
            <a:r>
              <a:rPr lang="ru-RU" sz="1800" dirty="0" smtClean="0"/>
              <a:t> район» на 2018-2020 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83589948"/>
              </p:ext>
            </p:extLst>
          </p:nvPr>
        </p:nvGraphicFramePr>
        <p:xfrm>
          <a:off x="900113" y="2997200"/>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493420" y="2133600"/>
            <a:ext cx="1798660" cy="21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2018 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3647612229"/>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76864" cy="1143000"/>
          </a:xfrm>
        </p:spPr>
        <p:txBody>
          <a:bodyPr/>
          <a:lstStyle/>
          <a:p>
            <a:pPr algn="just"/>
            <a:r>
              <a:rPr lang="ru-RU" sz="1400" dirty="0" smtClean="0"/>
              <a:t>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2018 ГОД</a:t>
            </a:r>
            <a:endParaRPr lang="ru-RU" sz="14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414905722"/>
              </p:ext>
            </p:extLst>
          </p:nvPr>
        </p:nvGraphicFramePr>
        <p:xfrm>
          <a:off x="827088" y="1341438"/>
          <a:ext cx="7705726" cy="3337560"/>
        </p:xfrm>
        <a:graphic>
          <a:graphicData uri="http://schemas.openxmlformats.org/drawingml/2006/table">
            <a:tbl>
              <a:tblPr firstRow="1" bandRow="1">
                <a:tableStyleId>{5C22544A-7EE6-4342-B048-85BDC9FD1C3A}</a:tableStyleId>
              </a:tblPr>
              <a:tblGrid>
                <a:gridCol w="5617120"/>
                <a:gridCol w="2088606"/>
              </a:tblGrid>
              <a:tr h="370840">
                <a:tc>
                  <a:txBody>
                    <a:bodyPr/>
                    <a:lstStyle/>
                    <a:p>
                      <a:r>
                        <a:rPr lang="ru-RU" sz="1400" dirty="0" smtClean="0"/>
                        <a:t>Наименование </a:t>
                      </a:r>
                      <a:endParaRPr lang="ru-RU" sz="1400" dirty="0"/>
                    </a:p>
                  </a:txBody>
                  <a:tcPr/>
                </a:tc>
                <a:tc>
                  <a:txBody>
                    <a:bodyPr/>
                    <a:lstStyle/>
                    <a:p>
                      <a:r>
                        <a:rPr lang="ru-RU" sz="1400" dirty="0" smtClean="0"/>
                        <a:t> Сумма (</a:t>
                      </a:r>
                      <a:r>
                        <a:rPr lang="ru-RU" sz="1400" dirty="0" err="1" smtClean="0"/>
                        <a:t>тыс.руб</a:t>
                      </a:r>
                      <a:r>
                        <a:rPr lang="ru-RU" sz="1400" dirty="0" smtClean="0"/>
                        <a:t>.)</a:t>
                      </a:r>
                      <a:endParaRPr lang="ru-RU" sz="1400" dirty="0"/>
                    </a:p>
                  </a:txBody>
                  <a:tcPr/>
                </a:tc>
              </a:tr>
              <a:tr h="370840">
                <a:tc>
                  <a:txBody>
                    <a:bodyPr/>
                    <a:lstStyle/>
                    <a:p>
                      <a:r>
                        <a:rPr lang="ru-RU" sz="1400" dirty="0" err="1" smtClean="0"/>
                        <a:t>Яблоновское</a:t>
                      </a:r>
                      <a:r>
                        <a:rPr lang="ru-RU" sz="1400" dirty="0" smtClean="0"/>
                        <a:t> городское поселение</a:t>
                      </a:r>
                      <a:endParaRPr lang="ru-RU" sz="1400" dirty="0"/>
                    </a:p>
                  </a:txBody>
                  <a:tcPr/>
                </a:tc>
                <a:tc>
                  <a:txBody>
                    <a:bodyPr/>
                    <a:lstStyle/>
                    <a:p>
                      <a:r>
                        <a:rPr lang="ru-RU" sz="1400" dirty="0" smtClean="0"/>
                        <a:t>2 809</a:t>
                      </a:r>
                      <a:endParaRPr lang="ru-RU" sz="1400" dirty="0"/>
                    </a:p>
                  </a:txBody>
                  <a:tcPr/>
                </a:tc>
              </a:tr>
              <a:tr h="370840">
                <a:tc>
                  <a:txBody>
                    <a:bodyPr/>
                    <a:lstStyle/>
                    <a:p>
                      <a:r>
                        <a:rPr lang="ru-RU" sz="1400" dirty="0" err="1" smtClean="0"/>
                        <a:t>Энемское</a:t>
                      </a:r>
                      <a:r>
                        <a:rPr lang="ru-RU" sz="1400" dirty="0" smtClean="0"/>
                        <a:t> городское поселение</a:t>
                      </a:r>
                      <a:endParaRPr lang="ru-RU" sz="1400" dirty="0"/>
                    </a:p>
                  </a:txBody>
                  <a:tcPr/>
                </a:tc>
                <a:tc>
                  <a:txBody>
                    <a:bodyPr/>
                    <a:lstStyle/>
                    <a:p>
                      <a:r>
                        <a:rPr lang="ru-RU" sz="1400" dirty="0" smtClean="0"/>
                        <a:t>4</a:t>
                      </a:r>
                      <a:r>
                        <a:rPr lang="ru-RU" sz="1400" baseline="0" dirty="0" smtClean="0"/>
                        <a:t> 430</a:t>
                      </a:r>
                      <a:endParaRPr lang="ru-RU" sz="1400" dirty="0"/>
                    </a:p>
                  </a:txBody>
                  <a:tcPr/>
                </a:tc>
              </a:tr>
              <a:tr h="370840">
                <a:tc>
                  <a:txBody>
                    <a:bodyPr/>
                    <a:lstStyle/>
                    <a:p>
                      <a:r>
                        <a:rPr lang="ru-RU" sz="1400" dirty="0" err="1" smtClean="0"/>
                        <a:t>Тахтамукайское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425</a:t>
                      </a:r>
                      <a:endParaRPr lang="ru-RU" sz="1400" dirty="0"/>
                    </a:p>
                  </a:txBody>
                  <a:tcPr/>
                </a:tc>
              </a:tr>
              <a:tr h="370840">
                <a:tc>
                  <a:txBody>
                    <a:bodyPr/>
                    <a:lstStyle/>
                    <a:p>
                      <a:r>
                        <a:rPr lang="ru-RU" sz="1400" dirty="0" err="1" smtClean="0"/>
                        <a:t>Старобжегокайское</a:t>
                      </a:r>
                      <a:r>
                        <a:rPr lang="ru-RU" sz="1400" dirty="0" smtClean="0"/>
                        <a:t> сельское поселение</a:t>
                      </a:r>
                      <a:endParaRPr lang="ru-RU" sz="1400" dirty="0"/>
                    </a:p>
                  </a:txBody>
                  <a:tcPr/>
                </a:tc>
                <a:tc>
                  <a:txBody>
                    <a:bodyPr/>
                    <a:lstStyle/>
                    <a:p>
                      <a:r>
                        <a:rPr lang="ru-RU" sz="1400" dirty="0" smtClean="0"/>
                        <a:t>498</a:t>
                      </a:r>
                      <a:endParaRPr lang="ru-RU" sz="1400" dirty="0"/>
                    </a:p>
                  </a:txBody>
                  <a:tcPr/>
                </a:tc>
              </a:tr>
              <a:tr h="370840">
                <a:tc>
                  <a:txBody>
                    <a:bodyPr/>
                    <a:lstStyle/>
                    <a:p>
                      <a:r>
                        <a:rPr lang="ru-RU" sz="1400" dirty="0" err="1" smtClean="0"/>
                        <a:t>Афипсипское</a:t>
                      </a:r>
                      <a:r>
                        <a:rPr lang="ru-RU" sz="1400" dirty="0" smtClean="0"/>
                        <a:t> сельское поселение</a:t>
                      </a:r>
                      <a:endParaRPr lang="ru-RU" sz="1400" dirty="0"/>
                    </a:p>
                  </a:txBody>
                  <a:tcPr/>
                </a:tc>
                <a:tc>
                  <a:txBody>
                    <a:bodyPr/>
                    <a:lstStyle/>
                    <a:p>
                      <a:r>
                        <a:rPr lang="ru-RU" sz="1400" dirty="0" smtClean="0"/>
                        <a:t>398</a:t>
                      </a:r>
                      <a:endParaRPr lang="ru-RU" sz="1400" dirty="0"/>
                    </a:p>
                  </a:txBody>
                  <a:tcPr/>
                </a:tc>
              </a:tr>
              <a:tr h="370840">
                <a:tc>
                  <a:txBody>
                    <a:bodyPr/>
                    <a:lstStyle/>
                    <a:p>
                      <a:r>
                        <a:rPr lang="ru-RU" sz="1400" dirty="0" err="1" smtClean="0"/>
                        <a:t>Шенджийское</a:t>
                      </a:r>
                      <a:r>
                        <a:rPr lang="ru-RU" sz="1400" baseline="0" dirty="0" smtClean="0"/>
                        <a:t> сельское поселение</a:t>
                      </a:r>
                      <a:endParaRPr lang="ru-RU" sz="1400" dirty="0"/>
                    </a:p>
                  </a:txBody>
                  <a:tcPr/>
                </a:tc>
                <a:tc>
                  <a:txBody>
                    <a:bodyPr/>
                    <a:lstStyle/>
                    <a:p>
                      <a:r>
                        <a:rPr lang="ru-RU" sz="1400" dirty="0" smtClean="0"/>
                        <a:t>161</a:t>
                      </a:r>
                      <a:endParaRPr lang="ru-RU" sz="1400" dirty="0"/>
                    </a:p>
                  </a:txBody>
                  <a:tcPr/>
                </a:tc>
              </a:tr>
              <a:tr h="370840">
                <a:tc>
                  <a:txBody>
                    <a:bodyPr/>
                    <a:lstStyle/>
                    <a:p>
                      <a:r>
                        <a:rPr lang="ru-RU" sz="1400" dirty="0" err="1" smtClean="0"/>
                        <a:t>Козетское</a:t>
                      </a:r>
                      <a:r>
                        <a:rPr lang="ru-RU" sz="1400" dirty="0" smtClean="0"/>
                        <a:t> сельское поселение</a:t>
                      </a:r>
                      <a:endParaRPr lang="ru-RU" sz="1400" dirty="0"/>
                    </a:p>
                  </a:txBody>
                  <a:tcPr/>
                </a:tc>
                <a:tc>
                  <a:txBody>
                    <a:bodyPr/>
                    <a:lstStyle/>
                    <a:p>
                      <a:r>
                        <a:rPr lang="ru-RU" sz="1400" dirty="0" smtClean="0"/>
                        <a:t>168</a:t>
                      </a:r>
                      <a:endParaRPr lang="ru-RU" sz="1400" dirty="0"/>
                    </a:p>
                  </a:txBody>
                  <a:tcPr/>
                </a:tc>
              </a:tr>
              <a:tr h="370840">
                <a:tc>
                  <a:txBody>
                    <a:bodyPr/>
                    <a:lstStyle/>
                    <a:p>
                      <a:r>
                        <a:rPr lang="ru-RU" sz="1400" b="1" dirty="0" smtClean="0"/>
                        <a:t>ВСЕГО:</a:t>
                      </a:r>
                      <a:endParaRPr lang="ru-RU" sz="1400" b="1" dirty="0"/>
                    </a:p>
                  </a:txBody>
                  <a:tcPr/>
                </a:tc>
                <a:tc>
                  <a:txBody>
                    <a:bodyPr/>
                    <a:lstStyle/>
                    <a:p>
                      <a:r>
                        <a:rPr lang="ru-RU" sz="1400" b="1" dirty="0" smtClean="0"/>
                        <a:t>9</a:t>
                      </a:r>
                      <a:r>
                        <a:rPr lang="ru-RU" sz="1400" b="1" baseline="0" dirty="0" smtClean="0"/>
                        <a:t> 889</a:t>
                      </a:r>
                      <a:endParaRPr lang="ru-RU" sz="1400" b="1" dirty="0"/>
                    </a:p>
                  </a:txBody>
                  <a:tcPr/>
                </a:tc>
              </a:tr>
            </a:tbl>
          </a:graphicData>
        </a:graphic>
      </p:graphicFrame>
    </p:spTree>
    <p:extLst>
      <p:ext uri="{BB962C8B-B14F-4D97-AF65-F5344CB8AC3E}">
        <p14:creationId xmlns:p14="http://schemas.microsoft.com/office/powerpoint/2010/main" val="6551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772025178"/>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2019г.</a:t>
                      </a:r>
                      <a:endParaRPr lang="ru-RU" sz="1400" dirty="0"/>
                    </a:p>
                  </a:txBody>
                  <a:tcPr/>
                </a:tc>
                <a:tc>
                  <a:txBody>
                    <a:bodyPr/>
                    <a:lstStyle/>
                    <a:p>
                      <a:pPr algn="ctr"/>
                      <a:r>
                        <a:rPr lang="ru-RU" sz="1400" dirty="0" smtClean="0"/>
                        <a:t>1 января 2020г.</a:t>
                      </a:r>
                      <a:endParaRPr lang="ru-RU" sz="1400" dirty="0"/>
                    </a:p>
                  </a:txBody>
                  <a:tcPr/>
                </a:tc>
                <a:tc>
                  <a:txBody>
                    <a:bodyPr/>
                    <a:lstStyle/>
                    <a:p>
                      <a:pPr algn="ctr"/>
                      <a:r>
                        <a:rPr lang="ru-RU" sz="1400" dirty="0" smtClean="0"/>
                        <a:t>1 января 2021г.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dirty="0" smtClean="0"/>
                        <a:t>260</a:t>
                      </a:r>
                      <a:r>
                        <a:rPr lang="ru-RU" sz="1400" baseline="0" dirty="0" smtClean="0"/>
                        <a:t> 710 руб.</a:t>
                      </a:r>
                      <a:endParaRPr lang="ru-RU" sz="1400" dirty="0"/>
                    </a:p>
                  </a:txBody>
                  <a:tcPr/>
                </a:tc>
                <a:tc>
                  <a:txBody>
                    <a:bodyPr/>
                    <a:lstStyle/>
                    <a:p>
                      <a:r>
                        <a:rPr lang="ru-RU" sz="1400" dirty="0" smtClean="0"/>
                        <a:t>269</a:t>
                      </a:r>
                      <a:r>
                        <a:rPr lang="ru-RU" sz="1400" baseline="0" dirty="0" smtClean="0"/>
                        <a:t> 161 руб.</a:t>
                      </a:r>
                      <a:endParaRPr lang="ru-RU" sz="1400" dirty="0"/>
                    </a:p>
                  </a:txBody>
                  <a:tcPr/>
                </a:tc>
                <a:tc>
                  <a:txBody>
                    <a:bodyPr/>
                    <a:lstStyle/>
                    <a:p>
                      <a:r>
                        <a:rPr lang="ru-RU" sz="1400" dirty="0" smtClean="0"/>
                        <a:t>276</a:t>
                      </a:r>
                      <a:r>
                        <a:rPr lang="ru-RU" sz="1400" baseline="0" dirty="0" smtClean="0"/>
                        <a:t> 712 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ОБЪЕМА РАСХОДОВ </a:t>
            </a:r>
            <a:r>
              <a:rPr lang="ru-RU" sz="1600" b="1" dirty="0"/>
              <a:t> </a:t>
            </a:r>
            <a:r>
              <a:rPr lang="ru-RU" sz="1600" b="1" dirty="0" smtClean="0"/>
              <a:t>В  БЮДЖЕТЕ МО «ТАХТАМУКАЙСКИЙ РАЙОН» НА 2018-2020 ГГ.</a:t>
            </a:r>
            <a:endParaRPr lang="ru-RU" sz="1600" b="1" dirty="0"/>
          </a:p>
        </p:txBody>
      </p:sp>
      <p:graphicFrame>
        <p:nvGraphicFramePr>
          <p:cNvPr id="11" name="Объект 10"/>
          <p:cNvGraphicFramePr>
            <a:graphicFrameLocks noGrp="1"/>
          </p:cNvGraphicFramePr>
          <p:nvPr>
            <p:ph sz="quarter" idx="13"/>
            <p:extLst>
              <p:ext uri="{D42A27DB-BD31-4B8C-83A1-F6EECF244321}">
                <p14:modId xmlns:p14="http://schemas.microsoft.com/office/powerpoint/2010/main" val="3885480611"/>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75856" y="3026094"/>
            <a:ext cx="1296144" cy="307777"/>
          </a:xfrm>
          <a:prstGeom prst="rect">
            <a:avLst/>
          </a:prstGeom>
          <a:noFill/>
        </p:spPr>
        <p:txBody>
          <a:bodyPr wrap="square" rtlCol="0">
            <a:spAutoFit/>
          </a:bodyPr>
          <a:lstStyle/>
          <a:p>
            <a:r>
              <a:rPr lang="ru-RU" sz="1400" b="1" dirty="0" smtClean="0">
                <a:latin typeface="+mn-lt"/>
              </a:rPr>
              <a:t>973 790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36096" y="2872205"/>
            <a:ext cx="1440160" cy="307777"/>
          </a:xfrm>
          <a:prstGeom prst="rect">
            <a:avLst/>
          </a:prstGeom>
          <a:noFill/>
        </p:spPr>
        <p:txBody>
          <a:bodyPr wrap="square" rtlCol="0">
            <a:spAutoFit/>
          </a:bodyPr>
          <a:lstStyle/>
          <a:p>
            <a:r>
              <a:rPr lang="ru-RU" sz="1400" b="1" dirty="0" smtClean="0">
                <a:latin typeface="+mn-lt"/>
              </a:rPr>
              <a:t>984 809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496944" cy="576064"/>
          </a:xfrm>
        </p:spPr>
        <p:txBody>
          <a:bodyPr>
            <a:normAutofit fontScale="90000"/>
          </a:bodyPr>
          <a:lstStyle/>
          <a:p>
            <a:pPr marL="0" indent="0" fontAlgn="auto">
              <a:spcAft>
                <a:spcPts val="0"/>
              </a:spcAft>
              <a:buClr>
                <a:schemeClr val="accent6">
                  <a:lumMod val="75000"/>
                </a:schemeClr>
              </a:buClr>
              <a:buFont typeface="Georgia" pitchFamily="18" charset="0"/>
              <a:buNone/>
              <a:defRPr/>
            </a:pPr>
            <a:r>
              <a:rPr lang="ru-RU" sz="1800" dirty="0" smtClean="0"/>
              <a:t>Основные направления расходов в  бюджете МО «</a:t>
            </a:r>
            <a:r>
              <a:rPr lang="ru-RU" sz="1800" dirty="0" err="1" smtClean="0"/>
              <a:t>Тахтамукайский</a:t>
            </a:r>
            <a:r>
              <a:rPr lang="ru-RU" sz="1800" dirty="0" smtClean="0"/>
              <a:t> район» на 2018 г. (</a:t>
            </a:r>
            <a:r>
              <a:rPr lang="ru-RU" sz="1800" dirty="0" err="1" smtClean="0"/>
              <a:t>тыс.руб</a:t>
            </a:r>
            <a:r>
              <a:rPr lang="ru-RU" sz="1800" dirty="0" smtClean="0"/>
              <a:t>.)</a:t>
            </a:r>
            <a:endParaRPr lang="ru-RU" sz="1800" dirty="0"/>
          </a:p>
        </p:txBody>
      </p:sp>
      <p:graphicFrame>
        <p:nvGraphicFramePr>
          <p:cNvPr id="3" name="Диаграмма 2"/>
          <p:cNvGraphicFramePr>
            <a:graphicFrameLocks/>
          </p:cNvGraphicFramePr>
          <p:nvPr>
            <p:extLst>
              <p:ext uri="{D42A27DB-BD31-4B8C-83A1-F6EECF244321}">
                <p14:modId xmlns:p14="http://schemas.microsoft.com/office/powerpoint/2010/main" val="1710068638"/>
              </p:ext>
            </p:extLst>
          </p:nvPr>
        </p:nvGraphicFramePr>
        <p:xfrm>
          <a:off x="179388" y="981075"/>
          <a:ext cx="8713787" cy="5688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dirty="0" smtClean="0"/>
              <a:t>Распределение расходов в  бюджете МО «</a:t>
            </a:r>
            <a:r>
              <a:rPr lang="ru-RU" sz="1600" dirty="0" err="1" smtClean="0"/>
              <a:t>Тахтамукайский</a:t>
            </a:r>
            <a:r>
              <a:rPr lang="ru-RU" sz="1600" dirty="0" smtClean="0"/>
              <a:t> район» на 2018 год на плановый период 2019-2020 гг. по разделам и подразделам классификаций расходов бюджетов Российской Федерации (</a:t>
            </a:r>
            <a:r>
              <a:rPr lang="ru-RU" sz="1600" dirty="0" err="1" smtClean="0"/>
              <a:t>тыс.руб</a:t>
            </a:r>
            <a:r>
              <a:rPr lang="ru-RU" sz="1600" dirty="0" smtClean="0"/>
              <a:t>.)</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1617326012"/>
              </p:ext>
            </p:extLst>
          </p:nvPr>
        </p:nvGraphicFramePr>
        <p:xfrm>
          <a:off x="179514" y="764702"/>
          <a:ext cx="8784974" cy="6028826"/>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2018 г.</a:t>
                      </a:r>
                      <a:endParaRPr lang="ru-RU" sz="1100" dirty="0"/>
                    </a:p>
                  </a:txBody>
                  <a:tcPr/>
                </a:tc>
                <a:tc>
                  <a:txBody>
                    <a:bodyPr/>
                    <a:lstStyle/>
                    <a:p>
                      <a:pPr algn="ctr"/>
                      <a:r>
                        <a:rPr lang="ru-RU" sz="1100" dirty="0" smtClean="0"/>
                        <a:t>2019 г.</a:t>
                      </a:r>
                      <a:endParaRPr lang="ru-RU" sz="1100" dirty="0"/>
                    </a:p>
                  </a:txBody>
                  <a:tcPr/>
                </a:tc>
                <a:tc>
                  <a:txBody>
                    <a:bodyPr/>
                    <a:lstStyle/>
                    <a:p>
                      <a:pPr algn="ctr"/>
                      <a:r>
                        <a:rPr lang="ru-RU" sz="1100" dirty="0" smtClean="0"/>
                        <a:t>2020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146</a:t>
                      </a:r>
                      <a:r>
                        <a:rPr lang="ru-RU" sz="1100" b="1" baseline="0" dirty="0" smtClean="0"/>
                        <a:t> 439</a:t>
                      </a:r>
                      <a:endParaRPr lang="ru-RU" sz="1100" b="1" dirty="0"/>
                    </a:p>
                  </a:txBody>
                  <a:tcPr/>
                </a:tc>
                <a:tc>
                  <a:txBody>
                    <a:bodyPr/>
                    <a:lstStyle/>
                    <a:p>
                      <a:pPr algn="l"/>
                      <a:r>
                        <a:rPr lang="ru-RU" sz="1100" b="1" dirty="0" smtClean="0"/>
                        <a:t>146 442</a:t>
                      </a:r>
                      <a:endParaRPr lang="ru-RU" sz="1100" b="1" dirty="0"/>
                    </a:p>
                  </a:txBody>
                  <a:tcPr/>
                </a:tc>
                <a:tc>
                  <a:txBody>
                    <a:bodyPr/>
                    <a:lstStyle/>
                    <a:p>
                      <a:r>
                        <a:rPr lang="ru-RU" sz="1100" b="1" dirty="0" smtClean="0"/>
                        <a:t>157 135</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1 340</a:t>
                      </a:r>
                      <a:endParaRPr lang="ru-RU" sz="1100" dirty="0"/>
                    </a:p>
                  </a:txBody>
                  <a:tcPr/>
                </a:tc>
                <a:tc>
                  <a:txBody>
                    <a:bodyPr/>
                    <a:lstStyle/>
                    <a:p>
                      <a:r>
                        <a:rPr lang="ru-RU" sz="1100" dirty="0" smtClean="0"/>
                        <a:t>1 352</a:t>
                      </a:r>
                      <a:endParaRPr lang="ru-RU" sz="1100" dirty="0"/>
                    </a:p>
                  </a:txBody>
                  <a:tcPr/>
                </a:tc>
                <a:tc>
                  <a:txBody>
                    <a:bodyPr/>
                    <a:lstStyle/>
                    <a:p>
                      <a:r>
                        <a:rPr lang="ru-RU" sz="1100" dirty="0" smtClean="0"/>
                        <a:t>1 355</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5 429</a:t>
                      </a:r>
                    </a:p>
                    <a:p>
                      <a:endParaRPr lang="ru-RU" sz="1100" dirty="0"/>
                    </a:p>
                  </a:txBody>
                  <a:tcPr/>
                </a:tc>
                <a:tc>
                  <a:txBody>
                    <a:bodyPr/>
                    <a:lstStyle/>
                    <a:p>
                      <a:pPr algn="l"/>
                      <a:r>
                        <a:rPr lang="ru-RU" sz="1100" b="0" dirty="0" smtClean="0"/>
                        <a:t>5</a:t>
                      </a:r>
                      <a:r>
                        <a:rPr lang="ru-RU" sz="1100" b="0" baseline="0" dirty="0" smtClean="0"/>
                        <a:t> 341</a:t>
                      </a:r>
                      <a:endParaRPr lang="ru-RU" sz="1100" b="0" dirty="0"/>
                    </a:p>
                  </a:txBody>
                  <a:tcPr/>
                </a:tc>
                <a:tc>
                  <a:txBody>
                    <a:bodyPr/>
                    <a:lstStyle/>
                    <a:p>
                      <a:pPr algn="l"/>
                      <a:r>
                        <a:rPr lang="ru-RU" sz="1100" b="0" dirty="0" smtClean="0"/>
                        <a:t>5 481</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71</a:t>
                      </a:r>
                      <a:r>
                        <a:rPr lang="ru-RU" sz="1100" baseline="0" dirty="0" smtClean="0"/>
                        <a:t> 604</a:t>
                      </a:r>
                      <a:endParaRPr lang="ru-RU" sz="1100" dirty="0"/>
                    </a:p>
                  </a:txBody>
                  <a:tcPr/>
                </a:tc>
                <a:tc>
                  <a:txBody>
                    <a:bodyPr/>
                    <a:lstStyle/>
                    <a:p>
                      <a:r>
                        <a:rPr lang="ru-RU" sz="1100" dirty="0" smtClean="0"/>
                        <a:t>72 446</a:t>
                      </a:r>
                      <a:endParaRPr lang="ru-RU" sz="1100" dirty="0"/>
                    </a:p>
                  </a:txBody>
                  <a:tcPr/>
                </a:tc>
                <a:tc>
                  <a:txBody>
                    <a:bodyPr/>
                    <a:lstStyle/>
                    <a:p>
                      <a:r>
                        <a:rPr lang="ru-RU" sz="1100" dirty="0" smtClean="0"/>
                        <a:t>73</a:t>
                      </a:r>
                      <a:r>
                        <a:rPr lang="ru-RU" sz="1100" baseline="0" dirty="0" smtClean="0"/>
                        <a:t> 161</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17</a:t>
                      </a:r>
                      <a:r>
                        <a:rPr lang="ru-RU" sz="1100" baseline="0" dirty="0" smtClean="0"/>
                        <a:t> 682</a:t>
                      </a:r>
                      <a:endParaRPr lang="ru-RU" sz="1100" dirty="0"/>
                    </a:p>
                  </a:txBody>
                  <a:tcPr/>
                </a:tc>
                <a:tc>
                  <a:txBody>
                    <a:bodyPr/>
                    <a:lstStyle/>
                    <a:p>
                      <a:pPr algn="l"/>
                      <a:r>
                        <a:rPr lang="ru-RU" sz="1100" b="0" dirty="0" smtClean="0"/>
                        <a:t>17</a:t>
                      </a:r>
                      <a:r>
                        <a:rPr lang="ru-RU" sz="1100" b="0" baseline="0" dirty="0" smtClean="0"/>
                        <a:t> 840</a:t>
                      </a:r>
                      <a:endParaRPr lang="ru-RU" sz="1100" b="0" dirty="0"/>
                    </a:p>
                  </a:txBody>
                  <a:tcPr/>
                </a:tc>
                <a:tc>
                  <a:txBody>
                    <a:bodyPr/>
                    <a:lstStyle/>
                    <a:p>
                      <a:pPr algn="l"/>
                      <a:r>
                        <a:rPr lang="ru-RU" sz="1100" b="0" dirty="0" smtClean="0"/>
                        <a:t>18</a:t>
                      </a:r>
                      <a:r>
                        <a:rPr lang="ru-RU" sz="1100" b="0" baseline="0" dirty="0" smtClean="0"/>
                        <a:t> 074</a:t>
                      </a:r>
                      <a:endParaRPr lang="ru-RU" sz="1100" b="0" dirty="0"/>
                    </a:p>
                  </a:txBody>
                  <a:tcPr/>
                </a:tc>
              </a:tr>
              <a:tr h="345720">
                <a:tc>
                  <a:txBody>
                    <a:bodyPr/>
                    <a:lstStyle/>
                    <a:p>
                      <a:r>
                        <a:rPr lang="ru-RU" sz="1100" dirty="0" smtClean="0"/>
                        <a:t>Обеспечение проведения референдумов и выборов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20</a:t>
                      </a:r>
                      <a:endParaRPr lang="ru-RU" sz="1100" dirty="0"/>
                    </a:p>
                  </a:txBody>
                  <a:tcPr/>
                </a:tc>
                <a:tc>
                  <a:txBody>
                    <a:bodyPr/>
                    <a:lstStyle/>
                    <a:p>
                      <a:r>
                        <a:rPr lang="ru-RU" sz="1100" dirty="0" smtClean="0"/>
                        <a:t>-</a:t>
                      </a:r>
                      <a:endParaRPr lang="ru-RU" sz="1100" dirty="0"/>
                    </a:p>
                  </a:txBody>
                  <a:tcPr/>
                </a:tc>
                <a:tc>
                  <a:txBody>
                    <a:bodyPr/>
                    <a:lstStyle/>
                    <a:p>
                      <a:r>
                        <a:rPr lang="ru-RU" sz="1100" dirty="0" smtClean="0"/>
                        <a:t>-</a:t>
                      </a:r>
                      <a:endParaRPr lang="ru-RU" sz="110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15950</a:t>
                      </a:r>
                      <a:endParaRPr lang="ru-RU" sz="1100" dirty="0"/>
                    </a:p>
                  </a:txBody>
                  <a:tcPr/>
                </a:tc>
                <a:tc>
                  <a:txBody>
                    <a:bodyPr/>
                    <a:lstStyle/>
                    <a:p>
                      <a:r>
                        <a:rPr lang="ru-RU" sz="1100" dirty="0" smtClean="0"/>
                        <a:t>10</a:t>
                      </a:r>
                      <a:r>
                        <a:rPr lang="ru-RU" sz="1100" baseline="0" dirty="0" smtClean="0"/>
                        <a:t> 950</a:t>
                      </a:r>
                      <a:endParaRPr lang="ru-RU" sz="1100" dirty="0"/>
                    </a:p>
                  </a:txBody>
                  <a:tcPr/>
                </a:tc>
                <a:tc>
                  <a:txBody>
                    <a:bodyPr/>
                    <a:lstStyle/>
                    <a:p>
                      <a:r>
                        <a:rPr lang="ru-RU" sz="1100" dirty="0" smtClean="0"/>
                        <a:t>10</a:t>
                      </a:r>
                      <a:r>
                        <a:rPr lang="ru-RU" sz="1100" baseline="0" dirty="0" smtClean="0"/>
                        <a:t> 950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34414</a:t>
                      </a:r>
                      <a:endParaRPr lang="ru-RU" sz="1100" dirty="0"/>
                    </a:p>
                  </a:txBody>
                  <a:tcPr/>
                </a:tc>
                <a:tc>
                  <a:txBody>
                    <a:bodyPr/>
                    <a:lstStyle/>
                    <a:p>
                      <a:pPr algn="l"/>
                      <a:r>
                        <a:rPr lang="ru-RU" sz="1100" dirty="0" smtClean="0"/>
                        <a:t>38</a:t>
                      </a:r>
                      <a:r>
                        <a:rPr lang="ru-RU" sz="1100" baseline="0" dirty="0" smtClean="0"/>
                        <a:t> 513</a:t>
                      </a:r>
                      <a:endParaRPr lang="ru-RU" sz="1100" dirty="0" smtClean="0"/>
                    </a:p>
                  </a:txBody>
                  <a:tcPr/>
                </a:tc>
                <a:tc>
                  <a:txBody>
                    <a:bodyPr/>
                    <a:lstStyle/>
                    <a:p>
                      <a:r>
                        <a:rPr lang="ru-RU" sz="1100" b="0" dirty="0" smtClean="0"/>
                        <a:t>48</a:t>
                      </a:r>
                      <a:r>
                        <a:rPr lang="ru-RU" sz="1100" b="0" baseline="0" dirty="0" smtClean="0"/>
                        <a:t> 114</a:t>
                      </a:r>
                      <a:endParaRPr lang="ru-RU" sz="1100" b="0" dirty="0"/>
                    </a:p>
                  </a:txBody>
                  <a:tcPr/>
                </a:tc>
              </a:tr>
              <a:tr h="320390">
                <a:tc>
                  <a:txBody>
                    <a:bodyPr/>
                    <a:lstStyle/>
                    <a:p>
                      <a:r>
                        <a:rPr lang="ru-RU" sz="1100" b="1" dirty="0" smtClean="0"/>
                        <a:t>НАЦИОНАЛЬНАЯ</a:t>
                      </a:r>
                      <a:r>
                        <a:rPr lang="ru-RU" sz="1100" b="1" baseline="0" dirty="0" smtClean="0"/>
                        <a:t> ОБОРОНА</a:t>
                      </a:r>
                      <a:endParaRPr lang="ru-RU" sz="1100" b="1" dirty="0"/>
                    </a:p>
                  </a:txBody>
                  <a:tcPr/>
                </a:tc>
                <a:tc>
                  <a:txBody>
                    <a:bodyPr/>
                    <a:lstStyle/>
                    <a:p>
                      <a:r>
                        <a:rPr lang="ru-RU" sz="1100" b="1" dirty="0" smtClean="0"/>
                        <a:t>02</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1 766</a:t>
                      </a:r>
                      <a:endParaRPr lang="ru-RU" sz="1100" b="1" dirty="0"/>
                    </a:p>
                  </a:txBody>
                  <a:tcPr/>
                </a:tc>
                <a:tc>
                  <a:txBody>
                    <a:bodyPr/>
                    <a:lstStyle/>
                    <a:p>
                      <a:pPr algn="l"/>
                      <a:r>
                        <a:rPr lang="ru-RU" sz="1100" b="1" dirty="0" smtClean="0"/>
                        <a:t>1</a:t>
                      </a:r>
                      <a:r>
                        <a:rPr lang="ru-RU" sz="1100" b="1" baseline="0" dirty="0" smtClean="0"/>
                        <a:t> 786</a:t>
                      </a:r>
                      <a:endParaRPr lang="ru-RU" sz="1100" b="1" dirty="0" smtClean="0"/>
                    </a:p>
                  </a:txBody>
                  <a:tcPr/>
                </a:tc>
                <a:tc>
                  <a:txBody>
                    <a:bodyPr/>
                    <a:lstStyle/>
                    <a:p>
                      <a:r>
                        <a:rPr lang="ru-RU" sz="1100" b="1" dirty="0" smtClean="0"/>
                        <a:t>1 849</a:t>
                      </a:r>
                      <a:endParaRPr lang="ru-RU" sz="1100" b="1" dirty="0"/>
                    </a:p>
                  </a:txBody>
                  <a:tcPr/>
                </a:tc>
              </a:tr>
              <a:tr h="290087">
                <a:tc>
                  <a:txBody>
                    <a:bodyPr/>
                    <a:lstStyle/>
                    <a:p>
                      <a:r>
                        <a:rPr lang="ru-RU" sz="1100" dirty="0" smtClean="0"/>
                        <a:t>Мобилизация и вневойсковая подготовка</a:t>
                      </a:r>
                      <a:endParaRPr lang="ru-RU" sz="1100" dirty="0"/>
                    </a:p>
                  </a:txBody>
                  <a:tcPr/>
                </a:tc>
                <a:tc>
                  <a:txBody>
                    <a:bodyPr/>
                    <a:lstStyle/>
                    <a:p>
                      <a:r>
                        <a:rPr lang="ru-RU" sz="1100" dirty="0" smtClean="0"/>
                        <a:t>02</a:t>
                      </a:r>
                      <a:endParaRPr lang="ru-RU" sz="1100" dirty="0"/>
                    </a:p>
                  </a:txBody>
                  <a:tcPr/>
                </a:tc>
                <a:tc>
                  <a:txBody>
                    <a:bodyPr/>
                    <a:lstStyle/>
                    <a:p>
                      <a:r>
                        <a:rPr lang="ru-RU" sz="1100" dirty="0" smtClean="0"/>
                        <a:t>03</a:t>
                      </a:r>
                      <a:endParaRPr lang="ru-RU" sz="1100" dirty="0"/>
                    </a:p>
                  </a:txBody>
                  <a:tcPr/>
                </a:tc>
                <a:tc>
                  <a:txBody>
                    <a:bodyPr/>
                    <a:lstStyle/>
                    <a:p>
                      <a:r>
                        <a:rPr lang="ru-RU" sz="1100" dirty="0" smtClean="0"/>
                        <a:t>1766</a:t>
                      </a:r>
                      <a:endParaRPr lang="ru-RU" sz="1100" dirty="0"/>
                    </a:p>
                  </a:txBody>
                  <a:tcPr/>
                </a:tc>
                <a:tc>
                  <a:txBody>
                    <a:bodyPr/>
                    <a:lstStyle/>
                    <a:p>
                      <a:r>
                        <a:rPr lang="ru-RU" sz="1100" dirty="0" smtClean="0"/>
                        <a:t>1 786</a:t>
                      </a:r>
                      <a:endParaRPr lang="ru-RU" sz="1100" dirty="0"/>
                    </a:p>
                  </a:txBody>
                  <a:tcPr/>
                </a:tc>
                <a:tc>
                  <a:txBody>
                    <a:bodyPr/>
                    <a:lstStyle/>
                    <a:p>
                      <a:r>
                        <a:rPr lang="ru-RU" sz="1100" dirty="0" smtClean="0"/>
                        <a:t>1 849</a:t>
                      </a:r>
                      <a:endParaRPr lang="ru-RU" sz="110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11</a:t>
                      </a:r>
                      <a:r>
                        <a:rPr lang="ru-RU" sz="1100" b="1" baseline="0" dirty="0" smtClean="0"/>
                        <a:t> 536</a:t>
                      </a:r>
                      <a:endParaRPr lang="ru-RU" sz="1100" b="1" dirty="0"/>
                    </a:p>
                  </a:txBody>
                  <a:tcPr/>
                </a:tc>
                <a:tc>
                  <a:txBody>
                    <a:bodyPr/>
                    <a:lstStyle/>
                    <a:p>
                      <a:r>
                        <a:rPr lang="ru-RU" sz="1100" b="1" dirty="0" smtClean="0"/>
                        <a:t>11</a:t>
                      </a:r>
                      <a:r>
                        <a:rPr lang="ru-RU" sz="1100" b="1" baseline="0" dirty="0" smtClean="0"/>
                        <a:t> 700</a:t>
                      </a:r>
                      <a:endParaRPr lang="ru-RU" sz="1100" b="1" dirty="0"/>
                    </a:p>
                  </a:txBody>
                  <a:tcPr/>
                </a:tc>
                <a:tc>
                  <a:txBody>
                    <a:bodyPr/>
                    <a:lstStyle/>
                    <a:p>
                      <a:r>
                        <a:rPr lang="ru-RU" sz="1100" b="1" dirty="0" smtClean="0"/>
                        <a:t>7</a:t>
                      </a:r>
                      <a:r>
                        <a:rPr lang="ru-RU" sz="1100" b="1" baseline="0" dirty="0" smtClean="0"/>
                        <a:t> 421</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3</a:t>
                      </a:r>
                      <a:r>
                        <a:rPr lang="ru-RU" sz="1100" baseline="0" dirty="0" smtClean="0"/>
                        <a:t> 415</a:t>
                      </a:r>
                      <a:endParaRPr lang="ru-RU" sz="1100" dirty="0"/>
                    </a:p>
                  </a:txBody>
                  <a:tcPr/>
                </a:tc>
                <a:tc>
                  <a:txBody>
                    <a:bodyPr/>
                    <a:lstStyle/>
                    <a:p>
                      <a:r>
                        <a:rPr lang="ru-RU" sz="1100" dirty="0" smtClean="0"/>
                        <a:t>3</a:t>
                      </a:r>
                      <a:r>
                        <a:rPr lang="ru-RU" sz="1100" baseline="0" dirty="0" smtClean="0"/>
                        <a:t> 520</a:t>
                      </a:r>
                      <a:endParaRPr lang="ru-RU" sz="1100" dirty="0"/>
                    </a:p>
                  </a:txBody>
                  <a:tcPr/>
                </a:tc>
                <a:tc>
                  <a:txBody>
                    <a:bodyPr/>
                    <a:lstStyle/>
                    <a:p>
                      <a:r>
                        <a:rPr lang="ru-RU" sz="1100" dirty="0" smtClean="0"/>
                        <a:t>3 633</a:t>
                      </a:r>
                      <a:endParaRPr lang="ru-RU" sz="1100" dirty="0"/>
                    </a:p>
                  </a:txBody>
                  <a:tcPr/>
                </a:tc>
              </a:tr>
              <a:tr h="289733">
                <a:tc>
                  <a:txBody>
                    <a:bodyPr/>
                    <a:lstStyle/>
                    <a:p>
                      <a:r>
                        <a:rPr lang="ru-RU" sz="1100" dirty="0" smtClean="0"/>
                        <a:t>Дорожное хозяйство (дорожные фонды)</a:t>
                      </a:r>
                      <a:endParaRPr lang="ru-RU" sz="1100" dirty="0"/>
                    </a:p>
                  </a:txBody>
                  <a:tcPr/>
                </a:tc>
                <a:tc>
                  <a:txBody>
                    <a:bodyPr/>
                    <a:lstStyle/>
                    <a:p>
                      <a:r>
                        <a:rPr lang="ru-RU" sz="1100" dirty="0" smtClean="0"/>
                        <a:t>04</a:t>
                      </a:r>
                      <a:endParaRPr lang="ru-RU" sz="1100" dirty="0"/>
                    </a:p>
                  </a:txBody>
                  <a:tcPr/>
                </a:tc>
                <a:tc>
                  <a:txBody>
                    <a:bodyPr/>
                    <a:lstStyle/>
                    <a:p>
                      <a:r>
                        <a:rPr lang="ru-RU" sz="1100" dirty="0" smtClean="0"/>
                        <a:t>09</a:t>
                      </a:r>
                      <a:endParaRPr lang="ru-RU" sz="1100" dirty="0"/>
                    </a:p>
                  </a:txBody>
                  <a:tcPr/>
                </a:tc>
                <a:tc>
                  <a:txBody>
                    <a:bodyPr/>
                    <a:lstStyle/>
                    <a:p>
                      <a:r>
                        <a:rPr lang="ru-RU" sz="1100" dirty="0" smtClean="0"/>
                        <a:t>121</a:t>
                      </a:r>
                      <a:endParaRPr lang="ru-RU" sz="1100" dirty="0"/>
                    </a:p>
                  </a:txBody>
                  <a:tcPr/>
                </a:tc>
                <a:tc>
                  <a:txBody>
                    <a:bodyPr/>
                    <a:lstStyle/>
                    <a:p>
                      <a:r>
                        <a:rPr lang="ru-RU" sz="1100" dirty="0" smtClean="0"/>
                        <a:t>130</a:t>
                      </a:r>
                      <a:endParaRPr lang="ru-RU" sz="1100" dirty="0"/>
                    </a:p>
                  </a:txBody>
                  <a:tcPr/>
                </a:tc>
                <a:tc>
                  <a:txBody>
                    <a:bodyPr/>
                    <a:lstStyle/>
                    <a:p>
                      <a:r>
                        <a:rPr lang="ru-RU" sz="1100" dirty="0" smtClean="0"/>
                        <a:t>138</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8 000</a:t>
                      </a:r>
                      <a:endParaRPr lang="ru-RU" sz="1100" dirty="0"/>
                    </a:p>
                  </a:txBody>
                  <a:tcPr/>
                </a:tc>
                <a:tc>
                  <a:txBody>
                    <a:bodyPr/>
                    <a:lstStyle/>
                    <a:p>
                      <a:r>
                        <a:rPr lang="ru-RU" sz="1100" dirty="0" smtClean="0"/>
                        <a:t>8</a:t>
                      </a:r>
                      <a:r>
                        <a:rPr lang="ru-RU" sz="1100" baseline="0" dirty="0" smtClean="0"/>
                        <a:t> 050</a:t>
                      </a:r>
                      <a:endParaRPr lang="ru-RU" sz="1100" dirty="0"/>
                    </a:p>
                  </a:txBody>
                  <a:tcPr/>
                </a:tc>
                <a:tc>
                  <a:txBody>
                    <a:bodyPr/>
                    <a:lstStyle/>
                    <a:p>
                      <a:r>
                        <a:rPr lang="ru-RU" sz="1100" dirty="0" smtClean="0"/>
                        <a:t>3</a:t>
                      </a:r>
                      <a:r>
                        <a:rPr lang="ru-RU" sz="1100" baseline="0" dirty="0" smtClean="0"/>
                        <a:t> 650</a:t>
                      </a:r>
                      <a:endParaRPr lang="ru-RU" sz="1100" dirty="0"/>
                    </a:p>
                  </a:txBody>
                  <a:tcPr/>
                </a:tc>
              </a:tr>
              <a:tr h="361465">
                <a:tc>
                  <a:txBody>
                    <a:bodyPr/>
                    <a:lstStyle/>
                    <a:p>
                      <a:r>
                        <a:rPr lang="ru-RU" sz="1100" b="0" dirty="0" smtClean="0"/>
                        <a:t>ЖИЛИЩНО_КОММУНАЛЬНОЕ ХОЗЯЙСТВО</a:t>
                      </a:r>
                      <a:endParaRPr lang="ru-RU" sz="1100" b="0" dirty="0"/>
                    </a:p>
                  </a:txBody>
                  <a:tcPr/>
                </a:tc>
                <a:tc>
                  <a:txBody>
                    <a:bodyPr/>
                    <a:lstStyle/>
                    <a:p>
                      <a:r>
                        <a:rPr lang="ru-RU" sz="1100" b="0" dirty="0" smtClean="0"/>
                        <a:t>05</a:t>
                      </a:r>
                      <a:endParaRPr lang="ru-RU" sz="1100" b="0" dirty="0"/>
                    </a:p>
                  </a:txBody>
                  <a:tcPr/>
                </a:tc>
                <a:tc>
                  <a:txBody>
                    <a:bodyPr/>
                    <a:lstStyle/>
                    <a:p>
                      <a:endParaRPr lang="ru-RU" sz="1100" b="0" dirty="0"/>
                    </a:p>
                  </a:txBody>
                  <a:tcPr/>
                </a:tc>
                <a:tc>
                  <a:txBody>
                    <a:bodyPr/>
                    <a:lstStyle/>
                    <a:p>
                      <a:r>
                        <a:rPr lang="ru-RU" sz="1100" b="0" dirty="0" smtClean="0"/>
                        <a:t>3</a:t>
                      </a:r>
                      <a:r>
                        <a:rPr lang="ru-RU" sz="1100" b="0" baseline="0" dirty="0" smtClean="0"/>
                        <a:t> 700</a:t>
                      </a:r>
                      <a:endParaRPr lang="ru-RU" sz="1100" b="0" dirty="0"/>
                    </a:p>
                  </a:txBody>
                  <a:tcPr/>
                </a:tc>
                <a:tc>
                  <a:txBody>
                    <a:bodyPr/>
                    <a:lstStyle/>
                    <a:p>
                      <a:pPr algn="l"/>
                      <a:r>
                        <a:rPr lang="ru-RU" sz="1100" b="0" dirty="0" smtClean="0"/>
                        <a:t>0</a:t>
                      </a:r>
                      <a:endParaRPr lang="ru-RU" sz="1100" b="0" dirty="0"/>
                    </a:p>
                  </a:txBody>
                  <a:tcPr/>
                </a:tc>
                <a:tc>
                  <a:txBody>
                    <a:bodyPr/>
                    <a:lstStyle/>
                    <a:p>
                      <a:pPr algn="l"/>
                      <a:r>
                        <a:rPr lang="ru-RU" sz="1100" b="0" dirty="0" smtClean="0"/>
                        <a:t>0</a:t>
                      </a:r>
                      <a:endParaRPr lang="ru-RU" sz="1100" b="0" dirty="0"/>
                    </a:p>
                  </a:txBody>
                  <a:tcPr/>
                </a:tc>
              </a:tr>
              <a:tr h="361465">
                <a:tc>
                  <a:txBody>
                    <a:bodyPr/>
                    <a:lstStyle/>
                    <a:p>
                      <a:r>
                        <a:rPr lang="ru-RU" sz="1100" b="0" dirty="0" smtClean="0"/>
                        <a:t>Жилищно-коммунальное хозяйство</a:t>
                      </a:r>
                      <a:endParaRPr lang="ru-RU" sz="1100" b="0" dirty="0"/>
                    </a:p>
                  </a:txBody>
                  <a:tcPr/>
                </a:tc>
                <a:tc>
                  <a:txBody>
                    <a:bodyPr/>
                    <a:lstStyle/>
                    <a:p>
                      <a:r>
                        <a:rPr lang="ru-RU" sz="1100" b="0" dirty="0" smtClean="0"/>
                        <a:t>05</a:t>
                      </a:r>
                      <a:endParaRPr lang="ru-RU" sz="1100" b="0" dirty="0"/>
                    </a:p>
                  </a:txBody>
                  <a:tcPr/>
                </a:tc>
                <a:tc>
                  <a:txBody>
                    <a:bodyPr/>
                    <a:lstStyle/>
                    <a:p>
                      <a:r>
                        <a:rPr lang="ru-RU" sz="1100" b="0" dirty="0" smtClean="0"/>
                        <a:t>01</a:t>
                      </a:r>
                      <a:endParaRPr lang="ru-RU" sz="1100" b="0" dirty="0"/>
                    </a:p>
                  </a:txBody>
                  <a:tcPr/>
                </a:tc>
                <a:tc>
                  <a:txBody>
                    <a:bodyPr/>
                    <a:lstStyle/>
                    <a:p>
                      <a:r>
                        <a:rPr lang="ru-RU" sz="1100" b="0" dirty="0" smtClean="0"/>
                        <a:t>3</a:t>
                      </a:r>
                      <a:r>
                        <a:rPr lang="ru-RU" sz="1100" b="0" baseline="0" dirty="0" smtClean="0"/>
                        <a:t> 700</a:t>
                      </a:r>
                      <a:endParaRPr lang="ru-RU" sz="1100" b="0" dirty="0"/>
                    </a:p>
                  </a:txBody>
                  <a:tcPr/>
                </a:tc>
                <a:tc>
                  <a:txBody>
                    <a:bodyPr/>
                    <a:lstStyle/>
                    <a:p>
                      <a:pPr algn="l"/>
                      <a:r>
                        <a:rPr lang="ru-RU" sz="1100" b="0" dirty="0" smtClean="0"/>
                        <a:t>0</a:t>
                      </a:r>
                      <a:endParaRPr lang="ru-RU" sz="1100" b="0" dirty="0"/>
                    </a:p>
                  </a:txBody>
                  <a:tcPr/>
                </a:tc>
                <a:tc>
                  <a:txBody>
                    <a:bodyPr/>
                    <a:lstStyle/>
                    <a:p>
                      <a:pPr algn="l"/>
                      <a:r>
                        <a:rPr lang="ru-RU" sz="1100" b="0" dirty="0" smtClean="0"/>
                        <a:t>0</a:t>
                      </a:r>
                      <a:endParaRPr lang="ru-RU" sz="1100" b="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sz="quarter" idx="13"/>
          </p:nvPr>
        </p:nvSpPr>
        <p:spPr>
          <a:xfrm>
            <a:off x="539552" y="620688"/>
            <a:ext cx="8352928" cy="5976664"/>
          </a:xfrm>
        </p:spPr>
        <p:txBody>
          <a:bodyPr>
            <a:normAutofit/>
          </a:bodyPr>
          <a:lstStyle/>
          <a:p>
            <a:r>
              <a:rPr lang="ru-RU" sz="1400" b="1" dirty="0" smtClean="0"/>
              <a:t>Введение……………………………………………………………………………………………………………………………….………3</a:t>
            </a:r>
          </a:p>
          <a:p>
            <a:r>
              <a:rPr lang="ru-RU" sz="1400" dirty="0" smtClean="0"/>
              <a:t>Основные показатели социально-экономического развития………………………………………….………..3</a:t>
            </a:r>
          </a:p>
          <a:p>
            <a:r>
              <a:rPr lang="ru-RU" sz="1400" dirty="0" smtClean="0"/>
              <a:t>Стадии бюджета……………………………………………………………………………………………………………….……………4</a:t>
            </a:r>
          </a:p>
          <a:p>
            <a:r>
              <a:rPr lang="ru-RU" sz="1400" dirty="0" smtClean="0"/>
              <a:t>Основные термины……………………………………………………………………………………………………….…………….…5</a:t>
            </a:r>
          </a:p>
          <a:p>
            <a:r>
              <a:rPr lang="ru-RU" sz="1400" dirty="0" smtClean="0"/>
              <a:t>Основные параметры бюджета МО «</a:t>
            </a:r>
            <a:r>
              <a:rPr lang="ru-RU" sz="1400" dirty="0" err="1" smtClean="0"/>
              <a:t>Тахтамукайский</a:t>
            </a:r>
            <a:r>
              <a:rPr lang="ru-RU" sz="1400" dirty="0" smtClean="0"/>
              <a:t> район»……………………………….………………….6</a:t>
            </a:r>
          </a:p>
          <a:p>
            <a:r>
              <a:rPr lang="ru-RU" sz="1400" b="1" dirty="0" smtClean="0"/>
              <a:t>Доходы бюджета МО «</a:t>
            </a:r>
            <a:r>
              <a:rPr lang="ru-RU" sz="1400" b="1" dirty="0" err="1" smtClean="0"/>
              <a:t>Тахтамукайский</a:t>
            </a:r>
            <a:r>
              <a:rPr lang="ru-RU" sz="1400" b="1" dirty="0" smtClean="0"/>
              <a:t> район»……………………………………………….…………………….7</a:t>
            </a:r>
          </a:p>
          <a:p>
            <a:r>
              <a:rPr lang="ru-RU" sz="1400" dirty="0" smtClean="0"/>
              <a:t>Структура доходов ……………………………………………………………………………………………….………………….7-12</a:t>
            </a:r>
          </a:p>
          <a:p>
            <a:r>
              <a:rPr lang="ru-RU" sz="1400" dirty="0" smtClean="0"/>
              <a:t>Межбюджетные трансферты. Распределение дотаций………………………………….………………...14-15</a:t>
            </a:r>
          </a:p>
          <a:p>
            <a:r>
              <a:rPr lang="ru-RU" sz="1400" dirty="0" smtClean="0"/>
              <a:t>Муниципальный долг……………………………………………………………………………………………………………….…16</a:t>
            </a:r>
          </a:p>
          <a:p>
            <a:r>
              <a:rPr lang="ru-RU" sz="1400" b="1" dirty="0" smtClean="0"/>
              <a:t>Расходы бюджета МО «</a:t>
            </a:r>
            <a:r>
              <a:rPr lang="ru-RU" sz="1400" b="1" dirty="0" err="1" smtClean="0"/>
              <a:t>Тахтамукайский</a:t>
            </a:r>
            <a:r>
              <a:rPr lang="ru-RU" sz="1400" b="1" dirty="0" smtClean="0"/>
              <a:t> район»…………………………………………………………….…..17</a:t>
            </a:r>
          </a:p>
          <a:p>
            <a:r>
              <a:rPr lang="ru-RU" sz="1400" dirty="0" smtClean="0"/>
              <a:t>Динамика объема расходов  бюджета ……..……………………………………………………………………………..17</a:t>
            </a:r>
          </a:p>
          <a:p>
            <a:r>
              <a:rPr lang="ru-RU" sz="1400" dirty="0" smtClean="0"/>
              <a:t>Основные направления расходов бюджета……………………………………………………………………………...18</a:t>
            </a:r>
          </a:p>
          <a:p>
            <a:r>
              <a:rPr lang="ru-RU" sz="1400" dirty="0" smtClean="0"/>
              <a:t>Распределение расходов бюджета…………………………………………………………………………….………..19-20</a:t>
            </a:r>
          </a:p>
          <a:p>
            <a:r>
              <a:rPr lang="ru-RU" sz="1400" dirty="0" smtClean="0"/>
              <a:t>Соотношение программных и непрограммных расходов бюджета………………………………………..21</a:t>
            </a:r>
          </a:p>
          <a:p>
            <a:r>
              <a:rPr lang="ru-RU" sz="1400" dirty="0" smtClean="0"/>
              <a:t>Перечень муниципальных программ……………………………………………………………………….…………..</a:t>
            </a:r>
            <a:r>
              <a:rPr lang="ru-RU" sz="1400" dirty="0" smtClean="0"/>
              <a:t>22-29</a:t>
            </a:r>
            <a:endParaRPr lang="ru-RU" sz="1400" dirty="0" smtClean="0"/>
          </a:p>
          <a:p>
            <a:r>
              <a:rPr lang="ru-RU" sz="1400" dirty="0" smtClean="0"/>
              <a:t>Перечень ведомственных программ</a:t>
            </a:r>
            <a:r>
              <a:rPr lang="ru-RU" sz="1400" dirty="0" smtClean="0"/>
              <a:t>…………………………………………………………………………….………</a:t>
            </a:r>
            <a:r>
              <a:rPr lang="ru-RU" sz="1400" dirty="0" smtClean="0"/>
              <a:t>30</a:t>
            </a:r>
            <a:r>
              <a:rPr lang="ru-RU" sz="1400" dirty="0" smtClean="0"/>
              <a:t>-31</a:t>
            </a:r>
            <a:endParaRPr lang="ru-RU" sz="1400" dirty="0" smtClean="0"/>
          </a:p>
          <a:p>
            <a:r>
              <a:rPr lang="ru-RU" sz="1400" dirty="0" smtClean="0"/>
              <a:t>Общественно-значимые проекты</a:t>
            </a:r>
            <a:r>
              <a:rPr lang="ru-RU" sz="1400" dirty="0" smtClean="0"/>
              <a:t>……………………………………………………………………………………….………</a:t>
            </a:r>
            <a:r>
              <a:rPr lang="ru-RU" sz="1400" dirty="0" smtClean="0"/>
              <a:t>32</a:t>
            </a:r>
            <a:endParaRPr lang="ru-RU" sz="1400" dirty="0" smtClean="0"/>
          </a:p>
          <a:p>
            <a:r>
              <a:rPr lang="ru-RU" sz="1400" dirty="0" smtClean="0"/>
              <a:t>Объем социальных расходов бюджета</a:t>
            </a:r>
            <a:r>
              <a:rPr lang="ru-RU" sz="1400" dirty="0" smtClean="0"/>
              <a:t>………………………………………………………………………………………</a:t>
            </a:r>
            <a:r>
              <a:rPr lang="ru-RU" sz="1400" dirty="0" smtClean="0"/>
              <a:t>33</a:t>
            </a:r>
            <a:endParaRPr lang="ru-RU" sz="1400" dirty="0" smtClean="0"/>
          </a:p>
          <a:p>
            <a:r>
              <a:rPr lang="ru-RU" sz="1400" dirty="0" smtClean="0"/>
              <a:t>Информация о расходах бюджета с учетом интересов  целевых групп…………………………………</a:t>
            </a:r>
            <a:r>
              <a:rPr lang="ru-RU" sz="1400" dirty="0" smtClean="0"/>
              <a:t>34</a:t>
            </a:r>
            <a:endParaRPr lang="ru-RU" sz="1400" dirty="0" smtClean="0"/>
          </a:p>
          <a:p>
            <a:r>
              <a:rPr lang="ru-RU" sz="1400" dirty="0" smtClean="0"/>
              <a:t>Глоссарий…………………………………………………………………………………………………………………………...….</a:t>
            </a:r>
            <a:r>
              <a:rPr lang="ru-RU" sz="1400" dirty="0" smtClean="0"/>
              <a:t>35-45</a:t>
            </a:r>
            <a:endParaRPr lang="ru-RU" sz="1400" dirty="0" smtClean="0"/>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08239559"/>
              </p:ext>
            </p:extLst>
          </p:nvPr>
        </p:nvGraphicFramePr>
        <p:xfrm>
          <a:off x="107504" y="33214"/>
          <a:ext cx="8784976" cy="6708154"/>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2018 г.</a:t>
                      </a:r>
                      <a:endParaRPr lang="ru-RU" sz="1100" dirty="0"/>
                    </a:p>
                  </a:txBody>
                  <a:tcPr/>
                </a:tc>
                <a:tc>
                  <a:txBody>
                    <a:bodyPr/>
                    <a:lstStyle/>
                    <a:p>
                      <a:pPr algn="ctr"/>
                      <a:r>
                        <a:rPr lang="ru-RU" sz="1100" dirty="0" smtClean="0"/>
                        <a:t>2018 г.</a:t>
                      </a:r>
                      <a:endParaRPr lang="ru-RU" sz="1100" dirty="0"/>
                    </a:p>
                  </a:txBody>
                  <a:tcPr/>
                </a:tc>
                <a:tc>
                  <a:txBody>
                    <a:bodyPr/>
                    <a:lstStyle/>
                    <a:p>
                      <a:pPr algn="ctr"/>
                      <a:r>
                        <a:rPr lang="ru-RU" sz="1100" dirty="0" smtClean="0"/>
                        <a:t>2019 г.</a:t>
                      </a:r>
                      <a:endParaRPr lang="ru-RU" sz="1100" dirty="0"/>
                    </a:p>
                  </a:txBody>
                  <a:tcPr/>
                </a:tc>
              </a:tr>
              <a:tr h="288032">
                <a:tc>
                  <a:txBody>
                    <a:bodyPr/>
                    <a:lstStyle/>
                    <a:p>
                      <a:r>
                        <a:rPr lang="ru-RU" sz="1100" b="1" dirty="0" smtClean="0"/>
                        <a:t>ОБРАЗОВАНИЕ</a:t>
                      </a:r>
                      <a:endParaRPr lang="ru-RU" sz="1100" b="1" dirty="0"/>
                    </a:p>
                  </a:txBody>
                  <a:tcPr/>
                </a:tc>
                <a:tc>
                  <a:txBody>
                    <a:bodyPr/>
                    <a:lstStyle/>
                    <a:p>
                      <a:r>
                        <a:rPr lang="ru-RU" sz="1100" b="1" dirty="0" smtClean="0"/>
                        <a:t>07</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a:t>
                      </a:r>
                      <a:r>
                        <a:rPr lang="ru-RU" sz="1100" b="1" baseline="0" dirty="0" smtClean="0"/>
                        <a:t> 167 967</a:t>
                      </a:r>
                      <a:endParaRPr lang="ru-RU" sz="1100" b="1" dirty="0"/>
                    </a:p>
                  </a:txBody>
                  <a:tcPr/>
                </a:tc>
                <a:tc>
                  <a:txBody>
                    <a:bodyPr/>
                    <a:lstStyle/>
                    <a:p>
                      <a:pPr algn="l"/>
                      <a:r>
                        <a:rPr lang="ru-RU" sz="1100" b="1" dirty="0" smtClean="0"/>
                        <a:t>629</a:t>
                      </a:r>
                      <a:r>
                        <a:rPr lang="ru-RU" sz="1100" b="1" baseline="0" dirty="0" smtClean="0"/>
                        <a:t> 588</a:t>
                      </a:r>
                      <a:endParaRPr lang="ru-RU" sz="1100" b="1" dirty="0"/>
                    </a:p>
                  </a:txBody>
                  <a:tcPr/>
                </a:tc>
                <a:tc>
                  <a:txBody>
                    <a:bodyPr/>
                    <a:lstStyle/>
                    <a:p>
                      <a:pPr algn="l"/>
                      <a:r>
                        <a:rPr lang="ru-RU" sz="1100" b="1" dirty="0" smtClean="0"/>
                        <a:t>643 961</a:t>
                      </a:r>
                      <a:endParaRPr lang="ru-RU" sz="1100" b="1" dirty="0"/>
                    </a:p>
                  </a:txBody>
                  <a:tcPr/>
                </a:tc>
              </a:tr>
              <a:tr h="216024">
                <a:tc>
                  <a:txBody>
                    <a:bodyPr/>
                    <a:lstStyle/>
                    <a:p>
                      <a:r>
                        <a:rPr lang="ru-RU" sz="1100" b="0" dirty="0" smtClean="0"/>
                        <a:t>Дошкольное</a:t>
                      </a:r>
                      <a:r>
                        <a:rPr lang="ru-RU" sz="1100" b="0" baseline="0" dirty="0" smtClean="0"/>
                        <a:t> образование</a:t>
                      </a:r>
                      <a:endParaRPr lang="ru-RU" sz="1100" b="0" dirty="0"/>
                    </a:p>
                  </a:txBody>
                  <a:tcPr/>
                </a:tc>
                <a:tc>
                  <a:txBody>
                    <a:bodyPr/>
                    <a:lstStyle/>
                    <a:p>
                      <a:r>
                        <a:rPr lang="ru-RU" sz="1100" dirty="0" smtClean="0"/>
                        <a:t>07</a:t>
                      </a:r>
                      <a:endParaRPr lang="ru-RU" sz="1100" dirty="0"/>
                    </a:p>
                  </a:txBody>
                  <a:tcPr/>
                </a:tc>
                <a:tc>
                  <a:txBody>
                    <a:bodyPr/>
                    <a:lstStyle/>
                    <a:p>
                      <a:r>
                        <a:rPr lang="ru-RU" sz="1100" dirty="0" smtClean="0"/>
                        <a:t>01</a:t>
                      </a:r>
                      <a:endParaRPr lang="ru-RU" sz="1100" dirty="0"/>
                    </a:p>
                  </a:txBody>
                  <a:tcPr/>
                </a:tc>
                <a:tc>
                  <a:txBody>
                    <a:bodyPr/>
                    <a:lstStyle/>
                    <a:p>
                      <a:r>
                        <a:rPr lang="ru-RU" sz="1100" dirty="0" smtClean="0"/>
                        <a:t>205</a:t>
                      </a:r>
                      <a:r>
                        <a:rPr lang="ru-RU" sz="1100" baseline="0" dirty="0" smtClean="0"/>
                        <a:t> 208</a:t>
                      </a:r>
                      <a:endParaRPr lang="ru-RU" sz="1100" dirty="0"/>
                    </a:p>
                  </a:txBody>
                  <a:tcPr/>
                </a:tc>
                <a:tc>
                  <a:txBody>
                    <a:bodyPr/>
                    <a:lstStyle/>
                    <a:p>
                      <a:pPr algn="l"/>
                      <a:r>
                        <a:rPr lang="ru-RU" sz="1100" dirty="0" smtClean="0"/>
                        <a:t>200</a:t>
                      </a:r>
                      <a:r>
                        <a:rPr lang="ru-RU" sz="1100" baseline="0" dirty="0" smtClean="0"/>
                        <a:t> 268</a:t>
                      </a:r>
                      <a:endParaRPr lang="ru-RU" sz="1100" dirty="0"/>
                    </a:p>
                  </a:txBody>
                  <a:tcPr/>
                </a:tc>
                <a:tc>
                  <a:txBody>
                    <a:bodyPr/>
                    <a:lstStyle/>
                    <a:p>
                      <a:pPr algn="l"/>
                      <a:r>
                        <a:rPr lang="ru-RU" sz="1100" dirty="0" smtClean="0"/>
                        <a:t>206</a:t>
                      </a:r>
                      <a:r>
                        <a:rPr lang="ru-RU" sz="1100" baseline="0" dirty="0" smtClean="0"/>
                        <a:t> 119</a:t>
                      </a:r>
                      <a:endParaRPr lang="ru-RU" sz="1100" dirty="0"/>
                    </a:p>
                  </a:txBody>
                  <a:tcPr/>
                </a:tc>
              </a:tr>
              <a:tr h="244976">
                <a:tc>
                  <a:txBody>
                    <a:bodyPr/>
                    <a:lstStyle/>
                    <a:p>
                      <a:r>
                        <a:rPr lang="ru-RU" sz="1100" dirty="0" smtClean="0"/>
                        <a:t>Общее образование</a:t>
                      </a:r>
                      <a:endParaRPr lang="ru-RU" sz="1100" dirty="0"/>
                    </a:p>
                  </a:txBody>
                  <a:tcPr/>
                </a:tc>
                <a:tc>
                  <a:txBody>
                    <a:bodyPr/>
                    <a:lstStyle/>
                    <a:p>
                      <a:r>
                        <a:rPr lang="ru-RU" sz="1100" dirty="0" smtClean="0"/>
                        <a:t>07</a:t>
                      </a:r>
                      <a:endParaRPr lang="ru-RU" sz="1100" dirty="0"/>
                    </a:p>
                  </a:txBody>
                  <a:tcPr/>
                </a:tc>
                <a:tc>
                  <a:txBody>
                    <a:bodyPr/>
                    <a:lstStyle/>
                    <a:p>
                      <a:r>
                        <a:rPr lang="ru-RU" sz="1100" dirty="0" smtClean="0"/>
                        <a:t>02</a:t>
                      </a:r>
                      <a:endParaRPr lang="ru-RU" sz="1100" dirty="0"/>
                    </a:p>
                  </a:txBody>
                  <a:tcPr/>
                </a:tc>
                <a:tc>
                  <a:txBody>
                    <a:bodyPr/>
                    <a:lstStyle/>
                    <a:p>
                      <a:r>
                        <a:rPr lang="ru-RU" sz="1100" dirty="0" smtClean="0"/>
                        <a:t>928</a:t>
                      </a:r>
                      <a:r>
                        <a:rPr lang="ru-RU" sz="1100" baseline="0" dirty="0" smtClean="0"/>
                        <a:t> 232</a:t>
                      </a:r>
                      <a:endParaRPr lang="ru-RU" sz="1100" dirty="0"/>
                    </a:p>
                  </a:txBody>
                  <a:tcPr/>
                </a:tc>
                <a:tc>
                  <a:txBody>
                    <a:bodyPr/>
                    <a:lstStyle/>
                    <a:p>
                      <a:pPr algn="l"/>
                      <a:r>
                        <a:rPr lang="ru-RU" sz="1100" b="0" dirty="0" smtClean="0"/>
                        <a:t>396 252</a:t>
                      </a:r>
                      <a:endParaRPr lang="ru-RU" sz="1100" b="0" dirty="0"/>
                    </a:p>
                  </a:txBody>
                  <a:tcPr/>
                </a:tc>
                <a:tc>
                  <a:txBody>
                    <a:bodyPr/>
                    <a:lstStyle/>
                    <a:p>
                      <a:pPr algn="l"/>
                      <a:r>
                        <a:rPr lang="ru-RU" sz="1100" b="0" dirty="0" smtClean="0"/>
                        <a:t>403</a:t>
                      </a:r>
                      <a:r>
                        <a:rPr lang="ru-RU" sz="1100" b="0" baseline="0" dirty="0" smtClean="0"/>
                        <a:t> 592</a:t>
                      </a:r>
                      <a:endParaRPr lang="ru-RU" sz="1100" b="0" dirty="0"/>
                    </a:p>
                  </a:txBody>
                  <a:tcPr/>
                </a:tc>
              </a:tr>
              <a:tr h="201920">
                <a:tc>
                  <a:txBody>
                    <a:bodyPr/>
                    <a:lstStyle/>
                    <a:p>
                      <a:r>
                        <a:rPr lang="ru-RU" sz="1100" dirty="0" smtClean="0"/>
                        <a:t>Молодежная</a:t>
                      </a:r>
                      <a:r>
                        <a:rPr lang="ru-RU" sz="1100" baseline="0" dirty="0" smtClean="0"/>
                        <a:t> политика и оздоровление детей</a:t>
                      </a:r>
                      <a:endParaRPr lang="ru-RU" sz="1100" dirty="0"/>
                    </a:p>
                  </a:txBody>
                  <a:tcPr/>
                </a:tc>
                <a:tc>
                  <a:txBody>
                    <a:bodyPr/>
                    <a:lstStyle/>
                    <a:p>
                      <a:r>
                        <a:rPr lang="ru-RU" sz="1100" dirty="0" smtClean="0"/>
                        <a:t>07</a:t>
                      </a:r>
                      <a:endParaRPr lang="ru-RU" sz="1100" dirty="0"/>
                    </a:p>
                  </a:txBody>
                  <a:tcPr/>
                </a:tc>
                <a:tc>
                  <a:txBody>
                    <a:bodyPr/>
                    <a:lstStyle/>
                    <a:p>
                      <a:r>
                        <a:rPr lang="ru-RU" sz="1100" dirty="0" smtClean="0"/>
                        <a:t>07</a:t>
                      </a:r>
                      <a:endParaRPr lang="ru-RU" sz="1100" dirty="0"/>
                    </a:p>
                  </a:txBody>
                  <a:tcPr/>
                </a:tc>
                <a:tc>
                  <a:txBody>
                    <a:bodyPr/>
                    <a:lstStyle/>
                    <a:p>
                      <a:r>
                        <a:rPr lang="ru-RU" sz="1100" dirty="0" smtClean="0"/>
                        <a:t>500</a:t>
                      </a:r>
                      <a:endParaRPr lang="ru-RU" sz="1100" dirty="0"/>
                    </a:p>
                  </a:txBody>
                  <a:tcPr/>
                </a:tc>
                <a:tc>
                  <a:txBody>
                    <a:bodyPr/>
                    <a:lstStyle/>
                    <a:p>
                      <a:r>
                        <a:rPr lang="ru-RU" sz="1100" dirty="0" smtClean="0"/>
                        <a:t>500</a:t>
                      </a:r>
                      <a:endParaRPr lang="ru-RU" sz="1100" dirty="0"/>
                    </a:p>
                  </a:txBody>
                  <a:tcPr/>
                </a:tc>
                <a:tc>
                  <a:txBody>
                    <a:bodyPr/>
                    <a:lstStyle/>
                    <a:p>
                      <a:r>
                        <a:rPr lang="ru-RU" sz="1100" dirty="0" smtClean="0"/>
                        <a:t>500</a:t>
                      </a:r>
                      <a:endParaRPr lang="ru-RU" sz="1100" dirty="0"/>
                    </a:p>
                  </a:txBody>
                  <a:tcPr/>
                </a:tc>
              </a:tr>
              <a:tr h="230872">
                <a:tc>
                  <a:txBody>
                    <a:bodyPr/>
                    <a:lstStyle/>
                    <a:p>
                      <a:r>
                        <a:rPr lang="ru-RU" sz="1100" dirty="0" smtClean="0"/>
                        <a:t>Другие вопросы в области образования</a:t>
                      </a:r>
                      <a:endParaRPr lang="ru-RU" sz="1100" dirty="0"/>
                    </a:p>
                  </a:txBody>
                  <a:tcPr/>
                </a:tc>
                <a:tc>
                  <a:txBody>
                    <a:bodyPr/>
                    <a:lstStyle/>
                    <a:p>
                      <a:r>
                        <a:rPr lang="ru-RU" sz="1100" dirty="0" smtClean="0"/>
                        <a:t>07</a:t>
                      </a:r>
                      <a:endParaRPr lang="ru-RU" sz="1100" dirty="0"/>
                    </a:p>
                  </a:txBody>
                  <a:tcPr/>
                </a:tc>
                <a:tc>
                  <a:txBody>
                    <a:bodyPr/>
                    <a:lstStyle/>
                    <a:p>
                      <a:r>
                        <a:rPr lang="ru-RU" sz="1100" dirty="0" smtClean="0"/>
                        <a:t>09</a:t>
                      </a:r>
                      <a:endParaRPr lang="ru-RU" sz="1100" dirty="0"/>
                    </a:p>
                  </a:txBody>
                  <a:tcPr/>
                </a:tc>
                <a:tc>
                  <a:txBody>
                    <a:bodyPr/>
                    <a:lstStyle/>
                    <a:p>
                      <a:r>
                        <a:rPr lang="ru-RU" sz="1100" dirty="0" smtClean="0"/>
                        <a:t>34 027</a:t>
                      </a:r>
                      <a:endParaRPr lang="ru-RU" sz="1100" dirty="0"/>
                    </a:p>
                  </a:txBody>
                  <a:tcPr/>
                </a:tc>
                <a:tc>
                  <a:txBody>
                    <a:bodyPr/>
                    <a:lstStyle/>
                    <a:p>
                      <a:r>
                        <a:rPr lang="ru-RU" sz="1100" dirty="0" smtClean="0"/>
                        <a:t>32</a:t>
                      </a:r>
                      <a:r>
                        <a:rPr lang="ru-RU" sz="1100" baseline="0" dirty="0" smtClean="0"/>
                        <a:t> 568</a:t>
                      </a:r>
                      <a:endParaRPr lang="ru-RU" sz="1100" dirty="0"/>
                    </a:p>
                  </a:txBody>
                  <a:tcPr/>
                </a:tc>
                <a:tc>
                  <a:txBody>
                    <a:bodyPr/>
                    <a:lstStyle/>
                    <a:p>
                      <a:r>
                        <a:rPr lang="ru-RU" sz="1100" dirty="0" smtClean="0"/>
                        <a:t>33 750</a:t>
                      </a:r>
                      <a:endParaRPr lang="ru-RU" sz="1100" dirty="0"/>
                    </a:p>
                  </a:txBody>
                  <a:tcPr/>
                </a:tc>
              </a:tr>
              <a:tr h="187816">
                <a:tc>
                  <a:txBody>
                    <a:bodyPr/>
                    <a:lstStyle/>
                    <a:p>
                      <a:r>
                        <a:rPr lang="ru-RU" sz="1100" b="1" dirty="0" smtClean="0"/>
                        <a:t>КУЛЬТУРА</a:t>
                      </a:r>
                      <a:endParaRPr lang="ru-RU" sz="1100" b="1" dirty="0"/>
                    </a:p>
                  </a:txBody>
                  <a:tcPr/>
                </a:tc>
                <a:tc>
                  <a:txBody>
                    <a:bodyPr/>
                    <a:lstStyle/>
                    <a:p>
                      <a:r>
                        <a:rPr lang="ru-RU" sz="1100" b="1" dirty="0" smtClean="0"/>
                        <a:t>08</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60</a:t>
                      </a:r>
                      <a:r>
                        <a:rPr lang="ru-RU" sz="1100" b="1" baseline="0" dirty="0" smtClean="0"/>
                        <a:t> 819</a:t>
                      </a:r>
                      <a:endParaRPr lang="ru-RU" sz="1100" b="1" dirty="0"/>
                    </a:p>
                  </a:txBody>
                  <a:tcPr/>
                </a:tc>
                <a:tc>
                  <a:txBody>
                    <a:bodyPr/>
                    <a:lstStyle/>
                    <a:p>
                      <a:pPr algn="l"/>
                      <a:r>
                        <a:rPr lang="ru-RU" sz="1100" b="1" dirty="0" smtClean="0"/>
                        <a:t>71</a:t>
                      </a:r>
                      <a:r>
                        <a:rPr lang="ru-RU" sz="1100" b="1" baseline="0" dirty="0" smtClean="0"/>
                        <a:t> 076</a:t>
                      </a:r>
                      <a:endParaRPr lang="ru-RU" sz="1100" b="1" dirty="0"/>
                    </a:p>
                  </a:txBody>
                  <a:tcPr/>
                </a:tc>
                <a:tc>
                  <a:txBody>
                    <a:bodyPr/>
                    <a:lstStyle/>
                    <a:p>
                      <a:pPr algn="l"/>
                      <a:r>
                        <a:rPr lang="ru-RU" sz="1100" b="1" dirty="0" smtClean="0"/>
                        <a:t>65</a:t>
                      </a:r>
                      <a:r>
                        <a:rPr lang="ru-RU" sz="1100" b="1" baseline="0" dirty="0" smtClean="0"/>
                        <a:t> 042</a:t>
                      </a:r>
                      <a:endParaRPr lang="ru-RU" sz="1100" b="1" dirty="0"/>
                    </a:p>
                  </a:txBody>
                  <a:tcPr/>
                </a:tc>
              </a:tr>
              <a:tr h="216768">
                <a:tc>
                  <a:txBody>
                    <a:bodyPr/>
                    <a:lstStyle/>
                    <a:p>
                      <a:r>
                        <a:rPr lang="ru-RU" sz="1100" dirty="0" smtClean="0"/>
                        <a:t>Культура</a:t>
                      </a:r>
                      <a:endParaRPr lang="ru-RU" sz="1100" dirty="0"/>
                    </a:p>
                  </a:txBody>
                  <a:tcPr/>
                </a:tc>
                <a:tc>
                  <a:txBody>
                    <a:bodyPr/>
                    <a:lstStyle/>
                    <a:p>
                      <a:r>
                        <a:rPr lang="ru-RU" sz="1100" dirty="0" smtClean="0"/>
                        <a:t>08</a:t>
                      </a:r>
                      <a:endParaRPr lang="ru-RU" sz="1100" dirty="0"/>
                    </a:p>
                  </a:txBody>
                  <a:tcPr/>
                </a:tc>
                <a:tc>
                  <a:txBody>
                    <a:bodyPr/>
                    <a:lstStyle/>
                    <a:p>
                      <a:r>
                        <a:rPr lang="ru-RU" sz="1100" dirty="0" smtClean="0"/>
                        <a:t>01</a:t>
                      </a:r>
                      <a:endParaRPr lang="ru-RU" sz="1100" dirty="0"/>
                    </a:p>
                  </a:txBody>
                  <a:tcPr/>
                </a:tc>
                <a:tc>
                  <a:txBody>
                    <a:bodyPr/>
                    <a:lstStyle/>
                    <a:p>
                      <a:r>
                        <a:rPr lang="ru-RU" sz="1100" dirty="0" smtClean="0"/>
                        <a:t>41</a:t>
                      </a:r>
                      <a:r>
                        <a:rPr lang="ru-RU" sz="1100" baseline="0" dirty="0" smtClean="0"/>
                        <a:t> 003</a:t>
                      </a:r>
                      <a:endParaRPr lang="ru-RU" sz="1100" dirty="0"/>
                    </a:p>
                  </a:txBody>
                  <a:tcPr/>
                </a:tc>
                <a:tc>
                  <a:txBody>
                    <a:bodyPr/>
                    <a:lstStyle/>
                    <a:p>
                      <a:r>
                        <a:rPr lang="ru-RU" sz="1100" dirty="0" smtClean="0"/>
                        <a:t>40</a:t>
                      </a:r>
                      <a:r>
                        <a:rPr lang="ru-RU" sz="1100" baseline="0" dirty="0" smtClean="0"/>
                        <a:t> 813</a:t>
                      </a:r>
                      <a:endParaRPr lang="ru-RU" sz="1100" dirty="0"/>
                    </a:p>
                  </a:txBody>
                  <a:tcPr/>
                </a:tc>
                <a:tc>
                  <a:txBody>
                    <a:bodyPr/>
                    <a:lstStyle/>
                    <a:p>
                      <a:r>
                        <a:rPr lang="ru-RU" sz="1100" dirty="0" smtClean="0"/>
                        <a:t>41</a:t>
                      </a:r>
                      <a:r>
                        <a:rPr lang="ru-RU" sz="1100" baseline="0" dirty="0" smtClean="0"/>
                        <a:t> 953</a:t>
                      </a:r>
                      <a:endParaRPr lang="ru-RU" sz="1100" dirty="0"/>
                    </a:p>
                  </a:txBody>
                  <a:tcPr/>
                </a:tc>
              </a:tr>
              <a:tr h="173712">
                <a:tc>
                  <a:txBody>
                    <a:bodyPr/>
                    <a:lstStyle/>
                    <a:p>
                      <a:r>
                        <a:rPr lang="ru-RU" sz="1100" dirty="0" smtClean="0"/>
                        <a:t>Другие вопросы в области культуры</a:t>
                      </a:r>
                      <a:endParaRPr lang="ru-RU" sz="1100" dirty="0"/>
                    </a:p>
                  </a:txBody>
                  <a:tcPr/>
                </a:tc>
                <a:tc>
                  <a:txBody>
                    <a:bodyPr/>
                    <a:lstStyle/>
                    <a:p>
                      <a:r>
                        <a:rPr lang="ru-RU" sz="1100" dirty="0" smtClean="0"/>
                        <a:t>08</a:t>
                      </a:r>
                      <a:endParaRPr lang="ru-RU" sz="1100" dirty="0"/>
                    </a:p>
                  </a:txBody>
                  <a:tcPr/>
                </a:tc>
                <a:tc>
                  <a:txBody>
                    <a:bodyPr/>
                    <a:lstStyle/>
                    <a:p>
                      <a:r>
                        <a:rPr lang="ru-RU" sz="1100" dirty="0" smtClean="0"/>
                        <a:t>04</a:t>
                      </a:r>
                      <a:endParaRPr lang="ru-RU" sz="1100" dirty="0"/>
                    </a:p>
                  </a:txBody>
                  <a:tcPr/>
                </a:tc>
                <a:tc>
                  <a:txBody>
                    <a:bodyPr/>
                    <a:lstStyle/>
                    <a:p>
                      <a:r>
                        <a:rPr lang="ru-RU" sz="1100" dirty="0" smtClean="0"/>
                        <a:t>19 816</a:t>
                      </a:r>
                      <a:endParaRPr lang="ru-RU" sz="1100" dirty="0"/>
                    </a:p>
                  </a:txBody>
                  <a:tcPr/>
                </a:tc>
                <a:tc>
                  <a:txBody>
                    <a:bodyPr/>
                    <a:lstStyle/>
                    <a:p>
                      <a:pPr algn="l"/>
                      <a:r>
                        <a:rPr lang="ru-RU" sz="1100" dirty="0" smtClean="0"/>
                        <a:t>30</a:t>
                      </a:r>
                      <a:r>
                        <a:rPr lang="ru-RU" sz="1100" baseline="0" dirty="0" smtClean="0"/>
                        <a:t> 263</a:t>
                      </a:r>
                      <a:endParaRPr lang="ru-RU" sz="1100" dirty="0" smtClean="0"/>
                    </a:p>
                  </a:txBody>
                  <a:tcPr/>
                </a:tc>
                <a:tc>
                  <a:txBody>
                    <a:bodyPr/>
                    <a:lstStyle/>
                    <a:p>
                      <a:r>
                        <a:rPr lang="ru-RU" sz="1100" b="0" dirty="0" smtClean="0"/>
                        <a:t>23</a:t>
                      </a:r>
                      <a:r>
                        <a:rPr lang="ru-RU" sz="1100" b="0" baseline="0" dirty="0" smtClean="0"/>
                        <a:t> 089</a:t>
                      </a:r>
                      <a:endParaRPr lang="ru-RU" sz="1100" b="0" dirty="0"/>
                    </a:p>
                  </a:txBody>
                  <a:tcPr/>
                </a:tc>
              </a:tr>
              <a:tr h="202664">
                <a:tc>
                  <a:txBody>
                    <a:bodyPr/>
                    <a:lstStyle/>
                    <a:p>
                      <a:r>
                        <a:rPr lang="ru-RU" sz="1100" b="1" dirty="0" smtClean="0"/>
                        <a:t>СОЦИАЛЬНАЯ ПОЛИТИКА</a:t>
                      </a:r>
                      <a:endParaRPr lang="ru-RU" sz="1100" b="1" dirty="0"/>
                    </a:p>
                  </a:txBody>
                  <a:tcPr/>
                </a:tc>
                <a:tc>
                  <a:txBody>
                    <a:bodyPr/>
                    <a:lstStyle/>
                    <a:p>
                      <a:r>
                        <a:rPr lang="ru-RU" sz="1100" b="1" dirty="0" smtClean="0"/>
                        <a:t>10</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43</a:t>
                      </a:r>
                      <a:r>
                        <a:rPr lang="ru-RU" sz="1100" b="1" baseline="0" dirty="0" smtClean="0"/>
                        <a:t> 149</a:t>
                      </a:r>
                      <a:endParaRPr lang="ru-RU" sz="1100" b="1" dirty="0"/>
                    </a:p>
                  </a:txBody>
                  <a:tcPr/>
                </a:tc>
                <a:tc>
                  <a:txBody>
                    <a:bodyPr/>
                    <a:lstStyle/>
                    <a:p>
                      <a:pPr algn="l"/>
                      <a:r>
                        <a:rPr lang="ru-RU" sz="1100" b="1" dirty="0" smtClean="0"/>
                        <a:t>38</a:t>
                      </a:r>
                      <a:r>
                        <a:rPr lang="ru-RU" sz="1100" b="1" baseline="0" dirty="0" smtClean="0"/>
                        <a:t> 534</a:t>
                      </a:r>
                      <a:endParaRPr lang="ru-RU" sz="1100" b="1" dirty="0" smtClean="0"/>
                    </a:p>
                  </a:txBody>
                  <a:tcPr/>
                </a:tc>
                <a:tc>
                  <a:txBody>
                    <a:bodyPr/>
                    <a:lstStyle/>
                    <a:p>
                      <a:r>
                        <a:rPr lang="ru-RU" sz="1100" b="1" dirty="0" smtClean="0"/>
                        <a:t>31</a:t>
                      </a:r>
                      <a:r>
                        <a:rPr lang="ru-RU" sz="1100" b="1" baseline="0" dirty="0" smtClean="0"/>
                        <a:t> 542</a:t>
                      </a:r>
                      <a:endParaRPr lang="ru-RU" sz="1100" b="1" dirty="0"/>
                    </a:p>
                  </a:txBody>
                  <a:tcPr/>
                </a:tc>
              </a:tr>
              <a:tr h="231616">
                <a:tc>
                  <a:txBody>
                    <a:bodyPr/>
                    <a:lstStyle/>
                    <a:p>
                      <a:r>
                        <a:rPr lang="ru-RU" sz="1100" dirty="0" smtClean="0"/>
                        <a:t>Пенсионное обеспечение</a:t>
                      </a:r>
                      <a:endParaRPr lang="ru-RU" sz="1100" dirty="0"/>
                    </a:p>
                  </a:txBody>
                  <a:tcPr/>
                </a:tc>
                <a:tc>
                  <a:txBody>
                    <a:bodyPr/>
                    <a:lstStyle/>
                    <a:p>
                      <a:r>
                        <a:rPr lang="ru-RU" sz="1100" dirty="0" smtClean="0"/>
                        <a:t>10</a:t>
                      </a:r>
                      <a:endParaRPr lang="ru-RU" sz="1100" dirty="0"/>
                    </a:p>
                  </a:txBody>
                  <a:tcPr/>
                </a:tc>
                <a:tc>
                  <a:txBody>
                    <a:bodyPr/>
                    <a:lstStyle/>
                    <a:p>
                      <a:r>
                        <a:rPr lang="ru-RU" sz="1100" dirty="0" smtClean="0"/>
                        <a:t>01</a:t>
                      </a:r>
                      <a:endParaRPr lang="ru-RU" sz="1100" dirty="0"/>
                    </a:p>
                  </a:txBody>
                  <a:tcPr/>
                </a:tc>
                <a:tc>
                  <a:txBody>
                    <a:bodyPr/>
                    <a:lstStyle/>
                    <a:p>
                      <a:r>
                        <a:rPr lang="ru-RU" sz="1100" dirty="0" smtClean="0"/>
                        <a:t>3</a:t>
                      </a:r>
                      <a:r>
                        <a:rPr lang="ru-RU" sz="1100" baseline="0" dirty="0" smtClean="0"/>
                        <a:t> 037</a:t>
                      </a:r>
                      <a:endParaRPr lang="ru-RU" sz="1100" dirty="0"/>
                    </a:p>
                  </a:txBody>
                  <a:tcPr/>
                </a:tc>
                <a:tc>
                  <a:txBody>
                    <a:bodyPr/>
                    <a:lstStyle/>
                    <a:p>
                      <a:r>
                        <a:rPr lang="ru-RU" sz="1100" dirty="0" smtClean="0"/>
                        <a:t>3</a:t>
                      </a:r>
                      <a:r>
                        <a:rPr lang="ru-RU" sz="1100" baseline="0" dirty="0" smtClean="0"/>
                        <a:t> 150</a:t>
                      </a:r>
                      <a:endParaRPr lang="ru-RU" sz="1100" dirty="0"/>
                    </a:p>
                  </a:txBody>
                  <a:tcPr/>
                </a:tc>
                <a:tc>
                  <a:txBody>
                    <a:bodyPr/>
                    <a:lstStyle/>
                    <a:p>
                      <a:r>
                        <a:rPr lang="ru-RU" sz="1100" dirty="0" smtClean="0"/>
                        <a:t>3</a:t>
                      </a:r>
                      <a:r>
                        <a:rPr lang="ru-RU" sz="1100" baseline="0" dirty="0" smtClean="0"/>
                        <a:t> 250</a:t>
                      </a:r>
                      <a:endParaRPr lang="ru-RU" sz="1100" dirty="0"/>
                    </a:p>
                  </a:txBody>
                  <a:tcPr/>
                </a:tc>
              </a:tr>
              <a:tr h="260568">
                <a:tc>
                  <a:txBody>
                    <a:bodyPr/>
                    <a:lstStyle/>
                    <a:p>
                      <a:r>
                        <a:rPr lang="ru-RU" sz="1100" b="0" dirty="0" smtClean="0"/>
                        <a:t>Социальное обеспечение население</a:t>
                      </a:r>
                      <a:endParaRPr lang="ru-RU" sz="1100" b="0" dirty="0"/>
                    </a:p>
                  </a:txBody>
                  <a:tcPr/>
                </a:tc>
                <a:tc>
                  <a:txBody>
                    <a:bodyPr/>
                    <a:lstStyle/>
                    <a:p>
                      <a:r>
                        <a:rPr lang="ru-RU" sz="1100" b="0" dirty="0" smtClean="0"/>
                        <a:t>10</a:t>
                      </a:r>
                      <a:endParaRPr lang="ru-RU" sz="1100" b="0" dirty="0"/>
                    </a:p>
                  </a:txBody>
                  <a:tcPr/>
                </a:tc>
                <a:tc>
                  <a:txBody>
                    <a:bodyPr/>
                    <a:lstStyle/>
                    <a:p>
                      <a:r>
                        <a:rPr lang="ru-RU" sz="1100" dirty="0" smtClean="0"/>
                        <a:t>03</a:t>
                      </a:r>
                      <a:endParaRPr lang="ru-RU" sz="1100" dirty="0"/>
                    </a:p>
                  </a:txBody>
                  <a:tcPr/>
                </a:tc>
                <a:tc>
                  <a:txBody>
                    <a:bodyPr/>
                    <a:lstStyle/>
                    <a:p>
                      <a:r>
                        <a:rPr lang="ru-RU" sz="1100" dirty="0" smtClean="0"/>
                        <a:t>4</a:t>
                      </a:r>
                      <a:r>
                        <a:rPr lang="ru-RU" sz="1100" baseline="0" dirty="0" smtClean="0"/>
                        <a:t> 900</a:t>
                      </a:r>
                      <a:endParaRPr lang="ru-RU" sz="1100" dirty="0"/>
                    </a:p>
                  </a:txBody>
                  <a:tcPr/>
                </a:tc>
                <a:tc>
                  <a:txBody>
                    <a:bodyPr/>
                    <a:lstStyle/>
                    <a:p>
                      <a:r>
                        <a:rPr lang="ru-RU" sz="1100" b="0" dirty="0" smtClean="0"/>
                        <a:t>4</a:t>
                      </a:r>
                      <a:r>
                        <a:rPr lang="ru-RU" sz="1100" b="0" baseline="0" dirty="0" smtClean="0"/>
                        <a:t> 300</a:t>
                      </a:r>
                      <a:endParaRPr lang="ru-RU" sz="1100" b="0" dirty="0"/>
                    </a:p>
                  </a:txBody>
                  <a:tcPr/>
                </a:tc>
                <a:tc>
                  <a:txBody>
                    <a:bodyPr/>
                    <a:lstStyle/>
                    <a:p>
                      <a:r>
                        <a:rPr lang="ru-RU" sz="1100" b="0" dirty="0" smtClean="0"/>
                        <a:t>1</a:t>
                      </a:r>
                      <a:r>
                        <a:rPr lang="ru-RU" sz="1100" b="0" baseline="0" dirty="0" smtClean="0"/>
                        <a:t> 400</a:t>
                      </a:r>
                      <a:endParaRPr lang="ru-RU" sz="1100" b="0" dirty="0"/>
                    </a:p>
                  </a:txBody>
                  <a:tcPr/>
                </a:tc>
              </a:tr>
              <a:tr h="216024">
                <a:tc>
                  <a:txBody>
                    <a:bodyPr/>
                    <a:lstStyle/>
                    <a:p>
                      <a:r>
                        <a:rPr lang="ru-RU" sz="1100" b="0" dirty="0" smtClean="0"/>
                        <a:t>Охрана семьи</a:t>
                      </a:r>
                      <a:r>
                        <a:rPr lang="ru-RU" sz="1100" b="0" baseline="0" dirty="0" smtClean="0"/>
                        <a:t> и детства</a:t>
                      </a:r>
                      <a:endParaRPr lang="ru-RU" sz="1100" b="0" dirty="0"/>
                    </a:p>
                  </a:txBody>
                  <a:tcPr/>
                </a:tc>
                <a:tc>
                  <a:txBody>
                    <a:bodyPr/>
                    <a:lstStyle/>
                    <a:p>
                      <a:r>
                        <a:rPr lang="ru-RU" sz="1100" b="0" dirty="0" smtClean="0"/>
                        <a:t>10</a:t>
                      </a:r>
                      <a:endParaRPr lang="ru-RU" sz="1100" b="0" dirty="0"/>
                    </a:p>
                  </a:txBody>
                  <a:tcPr/>
                </a:tc>
                <a:tc>
                  <a:txBody>
                    <a:bodyPr/>
                    <a:lstStyle/>
                    <a:p>
                      <a:r>
                        <a:rPr lang="ru-RU" sz="1100" dirty="0" smtClean="0"/>
                        <a:t>04</a:t>
                      </a:r>
                      <a:endParaRPr lang="ru-RU" sz="1100" dirty="0"/>
                    </a:p>
                  </a:txBody>
                  <a:tcPr/>
                </a:tc>
                <a:tc>
                  <a:txBody>
                    <a:bodyPr/>
                    <a:lstStyle/>
                    <a:p>
                      <a:r>
                        <a:rPr lang="ru-RU" sz="1100" dirty="0" smtClean="0"/>
                        <a:t>34</a:t>
                      </a:r>
                      <a:r>
                        <a:rPr lang="ru-RU" sz="1100" baseline="0" dirty="0" smtClean="0"/>
                        <a:t> 770</a:t>
                      </a:r>
                      <a:endParaRPr lang="ru-RU" sz="1100" dirty="0"/>
                    </a:p>
                  </a:txBody>
                  <a:tcPr/>
                </a:tc>
                <a:tc>
                  <a:txBody>
                    <a:bodyPr/>
                    <a:lstStyle/>
                    <a:p>
                      <a:r>
                        <a:rPr lang="ru-RU" sz="1100" b="0" dirty="0" smtClean="0"/>
                        <a:t>30</a:t>
                      </a:r>
                      <a:r>
                        <a:rPr lang="ru-RU" sz="1100" b="0" baseline="0" dirty="0" smtClean="0"/>
                        <a:t> 638</a:t>
                      </a:r>
                      <a:endParaRPr lang="ru-RU" sz="1100" b="0" dirty="0"/>
                    </a:p>
                  </a:txBody>
                  <a:tcPr/>
                </a:tc>
                <a:tc>
                  <a:txBody>
                    <a:bodyPr/>
                    <a:lstStyle/>
                    <a:p>
                      <a:r>
                        <a:rPr lang="ru-RU" sz="1100" b="0" dirty="0" smtClean="0"/>
                        <a:t>26</a:t>
                      </a:r>
                      <a:r>
                        <a:rPr lang="ru-RU" sz="1100" b="0" baseline="0" dirty="0" smtClean="0"/>
                        <a:t> 428</a:t>
                      </a:r>
                      <a:endParaRPr lang="ru-RU" sz="1100" b="0" dirty="0"/>
                    </a:p>
                  </a:txBody>
                  <a:tcPr/>
                </a:tc>
              </a:tr>
              <a:tr h="244976">
                <a:tc>
                  <a:txBody>
                    <a:bodyPr/>
                    <a:lstStyle/>
                    <a:p>
                      <a:r>
                        <a:rPr lang="ru-RU" sz="1100" dirty="0" smtClean="0"/>
                        <a:t>Другие вопросы</a:t>
                      </a:r>
                      <a:r>
                        <a:rPr lang="ru-RU" sz="1100" baseline="0" dirty="0" smtClean="0"/>
                        <a:t> в области социальной политики</a:t>
                      </a:r>
                      <a:endParaRPr lang="ru-RU" sz="1100" dirty="0"/>
                    </a:p>
                  </a:txBody>
                  <a:tcPr/>
                </a:tc>
                <a:tc>
                  <a:txBody>
                    <a:bodyPr/>
                    <a:lstStyle/>
                    <a:p>
                      <a:r>
                        <a:rPr lang="ru-RU" sz="1100" dirty="0" smtClean="0"/>
                        <a:t>10 </a:t>
                      </a:r>
                      <a:endParaRPr lang="ru-RU" sz="1100" dirty="0"/>
                    </a:p>
                  </a:txBody>
                  <a:tcPr/>
                </a:tc>
                <a:tc>
                  <a:txBody>
                    <a:bodyPr/>
                    <a:lstStyle/>
                    <a:p>
                      <a:r>
                        <a:rPr lang="ru-RU" sz="1100" dirty="0" smtClean="0"/>
                        <a:t>06</a:t>
                      </a:r>
                      <a:endParaRPr lang="ru-RU" sz="1100" dirty="0"/>
                    </a:p>
                  </a:txBody>
                  <a:tcPr/>
                </a:tc>
                <a:tc>
                  <a:txBody>
                    <a:bodyPr/>
                    <a:lstStyle/>
                    <a:p>
                      <a:r>
                        <a:rPr lang="ru-RU" sz="1100" dirty="0" smtClean="0"/>
                        <a:t>422</a:t>
                      </a:r>
                      <a:endParaRPr lang="ru-RU" sz="1100" dirty="0"/>
                    </a:p>
                  </a:txBody>
                  <a:tcPr/>
                </a:tc>
                <a:tc>
                  <a:txBody>
                    <a:bodyPr/>
                    <a:lstStyle/>
                    <a:p>
                      <a:r>
                        <a:rPr lang="ru-RU" sz="1100" dirty="0" smtClean="0"/>
                        <a:t>446</a:t>
                      </a:r>
                      <a:endParaRPr lang="ru-RU" sz="1100" dirty="0"/>
                    </a:p>
                  </a:txBody>
                  <a:tcPr/>
                </a:tc>
                <a:tc>
                  <a:txBody>
                    <a:bodyPr/>
                    <a:lstStyle/>
                    <a:p>
                      <a:r>
                        <a:rPr lang="ru-RU" sz="1100" dirty="0" smtClean="0"/>
                        <a:t>464</a:t>
                      </a:r>
                      <a:endParaRPr lang="ru-RU" sz="1100" dirty="0"/>
                    </a:p>
                  </a:txBody>
                  <a:tcPr/>
                </a:tc>
              </a:tr>
              <a:tr h="201920">
                <a:tc>
                  <a:txBody>
                    <a:bodyPr/>
                    <a:lstStyle/>
                    <a:p>
                      <a:r>
                        <a:rPr lang="ru-RU" sz="1100" b="1" dirty="0" smtClean="0"/>
                        <a:t>ФИЗИЧЕСКАЯ КУЛЬТУРА И СПОРТ</a:t>
                      </a:r>
                      <a:endParaRPr lang="ru-RU" sz="1100" b="1" dirty="0"/>
                    </a:p>
                  </a:txBody>
                  <a:tcPr/>
                </a:tc>
                <a:tc>
                  <a:txBody>
                    <a:bodyPr/>
                    <a:lstStyle/>
                    <a:p>
                      <a:r>
                        <a:rPr lang="ru-RU" sz="1100" b="1" dirty="0" smtClean="0"/>
                        <a:t>11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55</a:t>
                      </a:r>
                      <a:r>
                        <a:rPr lang="ru-RU" sz="1100" b="1" baseline="0" dirty="0" smtClean="0"/>
                        <a:t> 897</a:t>
                      </a:r>
                      <a:endParaRPr lang="ru-RU" sz="1100" b="1" dirty="0"/>
                    </a:p>
                  </a:txBody>
                  <a:tcPr/>
                </a:tc>
                <a:tc>
                  <a:txBody>
                    <a:bodyPr/>
                    <a:lstStyle/>
                    <a:p>
                      <a:r>
                        <a:rPr lang="ru-RU" sz="1100" b="1" dirty="0" smtClean="0"/>
                        <a:t>49</a:t>
                      </a:r>
                      <a:r>
                        <a:rPr lang="ru-RU" sz="1100" b="1" baseline="0" dirty="0" smtClean="0"/>
                        <a:t> 905</a:t>
                      </a:r>
                      <a:endParaRPr lang="ru-RU" sz="1100" b="1" dirty="0"/>
                    </a:p>
                  </a:txBody>
                  <a:tcPr/>
                </a:tc>
                <a:tc>
                  <a:txBody>
                    <a:bodyPr/>
                    <a:lstStyle/>
                    <a:p>
                      <a:r>
                        <a:rPr lang="ru-RU" sz="1100" b="1" dirty="0" smtClean="0"/>
                        <a:t>52</a:t>
                      </a:r>
                      <a:r>
                        <a:rPr lang="ru-RU" sz="1100" b="1" baseline="0" dirty="0" smtClean="0"/>
                        <a:t> 680</a:t>
                      </a:r>
                      <a:endParaRPr lang="ru-RU" sz="1100" b="1" dirty="0"/>
                    </a:p>
                  </a:txBody>
                  <a:tcPr/>
                </a:tc>
              </a:tr>
              <a:tr h="230872">
                <a:tc>
                  <a:txBody>
                    <a:bodyPr/>
                    <a:lstStyle/>
                    <a:p>
                      <a:r>
                        <a:rPr lang="ru-RU" sz="1100" dirty="0" smtClean="0"/>
                        <a:t>Массовый спорт </a:t>
                      </a:r>
                      <a:endParaRPr lang="ru-RU" sz="1100" dirty="0"/>
                    </a:p>
                  </a:txBody>
                  <a:tcPr/>
                </a:tc>
                <a:tc>
                  <a:txBody>
                    <a:bodyPr/>
                    <a:lstStyle/>
                    <a:p>
                      <a:r>
                        <a:rPr lang="ru-RU" sz="1100" dirty="0" smtClean="0"/>
                        <a:t>11</a:t>
                      </a:r>
                      <a:endParaRPr lang="ru-RU" sz="1100" dirty="0"/>
                    </a:p>
                  </a:txBody>
                  <a:tcPr/>
                </a:tc>
                <a:tc>
                  <a:txBody>
                    <a:bodyPr/>
                    <a:lstStyle/>
                    <a:p>
                      <a:r>
                        <a:rPr lang="ru-RU" sz="1100" dirty="0" smtClean="0"/>
                        <a:t>02</a:t>
                      </a:r>
                      <a:endParaRPr lang="ru-RU" sz="1100" dirty="0"/>
                    </a:p>
                  </a:txBody>
                  <a:tcPr/>
                </a:tc>
                <a:tc>
                  <a:txBody>
                    <a:bodyPr/>
                    <a:lstStyle/>
                    <a:p>
                      <a:r>
                        <a:rPr lang="ru-RU" sz="1100" dirty="0" smtClean="0"/>
                        <a:t>53</a:t>
                      </a:r>
                      <a:r>
                        <a:rPr lang="ru-RU" sz="1100" baseline="0" dirty="0" smtClean="0"/>
                        <a:t> 397</a:t>
                      </a:r>
                      <a:endParaRPr lang="ru-RU" sz="1100" dirty="0"/>
                    </a:p>
                  </a:txBody>
                  <a:tcPr/>
                </a:tc>
                <a:tc>
                  <a:txBody>
                    <a:bodyPr/>
                    <a:lstStyle/>
                    <a:p>
                      <a:r>
                        <a:rPr lang="ru-RU" sz="1100" dirty="0" smtClean="0"/>
                        <a:t>49 905</a:t>
                      </a:r>
                      <a:endParaRPr lang="ru-RU" sz="1100" dirty="0"/>
                    </a:p>
                  </a:txBody>
                  <a:tcPr/>
                </a:tc>
                <a:tc>
                  <a:txBody>
                    <a:bodyPr/>
                    <a:lstStyle/>
                    <a:p>
                      <a:r>
                        <a:rPr lang="ru-RU" sz="1100" dirty="0" smtClean="0"/>
                        <a:t>52 680</a:t>
                      </a:r>
                      <a:endParaRPr lang="ru-RU" sz="1100" dirty="0"/>
                    </a:p>
                  </a:txBody>
                  <a:tcPr/>
                </a:tc>
              </a:tr>
              <a:tr h="326458">
                <a:tc>
                  <a:txBody>
                    <a:bodyPr/>
                    <a:lstStyle/>
                    <a:p>
                      <a:r>
                        <a:rPr lang="ru-RU" sz="1100" dirty="0" smtClean="0"/>
                        <a:t>Другие вопросы в области физической культуры и спорта</a:t>
                      </a:r>
                      <a:endParaRPr lang="ru-RU" sz="1100" dirty="0"/>
                    </a:p>
                  </a:txBody>
                  <a:tcPr/>
                </a:tc>
                <a:tc>
                  <a:txBody>
                    <a:bodyPr/>
                    <a:lstStyle/>
                    <a:p>
                      <a:r>
                        <a:rPr lang="ru-RU" sz="1100" dirty="0" smtClean="0"/>
                        <a:t>11</a:t>
                      </a:r>
                      <a:endParaRPr lang="ru-RU" sz="1100" dirty="0"/>
                    </a:p>
                  </a:txBody>
                  <a:tcPr/>
                </a:tc>
                <a:tc>
                  <a:txBody>
                    <a:bodyPr/>
                    <a:lstStyle/>
                    <a:p>
                      <a:r>
                        <a:rPr lang="ru-RU" sz="1100" dirty="0" smtClean="0"/>
                        <a:t>05</a:t>
                      </a:r>
                      <a:endParaRPr lang="ru-RU" sz="1100" dirty="0"/>
                    </a:p>
                  </a:txBody>
                  <a:tcPr/>
                </a:tc>
                <a:tc>
                  <a:txBody>
                    <a:bodyPr/>
                    <a:lstStyle/>
                    <a:p>
                      <a:r>
                        <a:rPr lang="ru-RU" sz="1100" dirty="0" smtClean="0"/>
                        <a:t>2 500</a:t>
                      </a:r>
                      <a:endParaRPr lang="ru-RU" sz="1100" dirty="0"/>
                    </a:p>
                  </a:txBody>
                  <a:tcPr/>
                </a:tc>
                <a:tc>
                  <a:txBody>
                    <a:bodyPr/>
                    <a:lstStyle/>
                    <a:p>
                      <a:r>
                        <a:rPr lang="ru-RU" sz="1100" dirty="0" smtClean="0"/>
                        <a:t>0</a:t>
                      </a:r>
                      <a:endParaRPr lang="ru-RU" sz="1100" dirty="0"/>
                    </a:p>
                  </a:txBody>
                  <a:tcPr/>
                </a:tc>
                <a:tc>
                  <a:txBody>
                    <a:bodyPr/>
                    <a:lstStyle/>
                    <a:p>
                      <a:r>
                        <a:rPr lang="ru-RU" sz="1100" dirty="0" smtClean="0"/>
                        <a:t>0</a:t>
                      </a:r>
                      <a:endParaRPr lang="ru-RU" sz="1100" dirty="0"/>
                    </a:p>
                  </a:txBody>
                  <a:tcPr/>
                </a:tc>
              </a:tr>
              <a:tr h="216024">
                <a:tc>
                  <a:txBody>
                    <a:bodyPr/>
                    <a:lstStyle/>
                    <a:p>
                      <a:r>
                        <a:rPr lang="ru-RU" sz="1100" b="1" dirty="0" smtClean="0"/>
                        <a:t>СРЕДСТВА МАССОВОЙ ИНФОРМАЦИИ</a:t>
                      </a:r>
                      <a:endParaRPr lang="ru-RU" sz="1100" b="1" dirty="0"/>
                    </a:p>
                  </a:txBody>
                  <a:tcPr/>
                </a:tc>
                <a:tc>
                  <a:txBody>
                    <a:bodyPr/>
                    <a:lstStyle/>
                    <a:p>
                      <a:r>
                        <a:rPr lang="ru-RU" sz="1100" b="1" dirty="0" smtClean="0"/>
                        <a:t>12</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14</a:t>
                      </a:r>
                      <a:r>
                        <a:rPr lang="ru-RU" sz="1100" b="1" baseline="0" dirty="0" smtClean="0"/>
                        <a:t> 469</a:t>
                      </a:r>
                      <a:endParaRPr lang="ru-RU" sz="1100" b="1" dirty="0"/>
                    </a:p>
                  </a:txBody>
                  <a:tcPr/>
                </a:tc>
                <a:tc>
                  <a:txBody>
                    <a:bodyPr/>
                    <a:lstStyle/>
                    <a:p>
                      <a:r>
                        <a:rPr lang="ru-RU" sz="1100" b="1" dirty="0" smtClean="0"/>
                        <a:t>14 870</a:t>
                      </a:r>
                      <a:endParaRPr lang="ru-RU" sz="1100" b="1" dirty="0"/>
                    </a:p>
                  </a:txBody>
                  <a:tcPr/>
                </a:tc>
                <a:tc>
                  <a:txBody>
                    <a:bodyPr/>
                    <a:lstStyle/>
                    <a:p>
                      <a:r>
                        <a:rPr lang="ru-RU" sz="1100" b="1" dirty="0" smtClean="0"/>
                        <a:t>15290</a:t>
                      </a:r>
                      <a:endParaRPr lang="ru-RU" sz="1100" b="1" dirty="0"/>
                    </a:p>
                  </a:txBody>
                  <a:tcPr/>
                </a:tc>
              </a:tr>
              <a:tr h="216024">
                <a:tc>
                  <a:txBody>
                    <a:bodyPr/>
                    <a:lstStyle/>
                    <a:p>
                      <a:r>
                        <a:rPr lang="ru-RU" sz="1100" b="0" dirty="0" smtClean="0"/>
                        <a:t>Телевидение и радиовещание</a:t>
                      </a:r>
                      <a:endParaRPr lang="ru-RU" sz="1100" b="0" dirty="0"/>
                    </a:p>
                  </a:txBody>
                  <a:tcPr/>
                </a:tc>
                <a:tc>
                  <a:txBody>
                    <a:bodyPr/>
                    <a:lstStyle/>
                    <a:p>
                      <a:r>
                        <a:rPr lang="ru-RU" sz="1100" b="0" dirty="0" smtClean="0"/>
                        <a:t>12</a:t>
                      </a:r>
                      <a:endParaRPr lang="ru-RU" sz="1100" b="0" dirty="0"/>
                    </a:p>
                  </a:txBody>
                  <a:tcPr/>
                </a:tc>
                <a:tc>
                  <a:txBody>
                    <a:bodyPr/>
                    <a:lstStyle/>
                    <a:p>
                      <a:r>
                        <a:rPr lang="ru-RU" sz="1100" b="0" dirty="0" smtClean="0"/>
                        <a:t>01</a:t>
                      </a:r>
                      <a:endParaRPr lang="ru-RU" sz="1100" b="0" dirty="0"/>
                    </a:p>
                  </a:txBody>
                  <a:tcPr/>
                </a:tc>
                <a:tc>
                  <a:txBody>
                    <a:bodyPr/>
                    <a:lstStyle/>
                    <a:p>
                      <a:r>
                        <a:rPr lang="ru-RU" sz="1100" b="0" dirty="0" smtClean="0"/>
                        <a:t>10</a:t>
                      </a:r>
                      <a:r>
                        <a:rPr lang="ru-RU" sz="1100" b="0" baseline="0" dirty="0" smtClean="0"/>
                        <a:t> 501</a:t>
                      </a:r>
                      <a:endParaRPr lang="ru-RU" sz="1100" b="0" dirty="0"/>
                    </a:p>
                  </a:txBody>
                  <a:tcPr/>
                </a:tc>
                <a:tc>
                  <a:txBody>
                    <a:bodyPr/>
                    <a:lstStyle/>
                    <a:p>
                      <a:r>
                        <a:rPr lang="ru-RU" sz="1100" b="0" dirty="0" smtClean="0"/>
                        <a:t>10</a:t>
                      </a:r>
                      <a:r>
                        <a:rPr lang="ru-RU" sz="1100" b="0" baseline="0" dirty="0" smtClean="0"/>
                        <a:t> 740</a:t>
                      </a:r>
                      <a:endParaRPr lang="ru-RU" sz="1100" b="0" dirty="0"/>
                    </a:p>
                  </a:txBody>
                  <a:tcPr/>
                </a:tc>
                <a:tc>
                  <a:txBody>
                    <a:bodyPr/>
                    <a:lstStyle/>
                    <a:p>
                      <a:r>
                        <a:rPr lang="ru-RU" sz="1100" b="0" dirty="0" smtClean="0"/>
                        <a:t>11 050</a:t>
                      </a:r>
                      <a:endParaRPr lang="ru-RU" sz="1100" b="0" dirty="0"/>
                    </a:p>
                  </a:txBody>
                  <a:tcPr/>
                </a:tc>
              </a:tr>
              <a:tr h="216024">
                <a:tc>
                  <a:txBody>
                    <a:bodyPr/>
                    <a:lstStyle/>
                    <a:p>
                      <a:r>
                        <a:rPr lang="ru-RU" sz="1100" b="0" dirty="0" smtClean="0"/>
                        <a:t>Периодическая печать и издательства</a:t>
                      </a:r>
                      <a:endParaRPr lang="ru-RU" sz="1100" b="0" dirty="0"/>
                    </a:p>
                  </a:txBody>
                  <a:tcPr/>
                </a:tc>
                <a:tc>
                  <a:txBody>
                    <a:bodyPr/>
                    <a:lstStyle/>
                    <a:p>
                      <a:r>
                        <a:rPr lang="ru-RU" sz="1100" b="0" dirty="0" smtClean="0"/>
                        <a:t>12</a:t>
                      </a:r>
                      <a:endParaRPr lang="ru-RU" sz="1100" b="0" dirty="0"/>
                    </a:p>
                  </a:txBody>
                  <a:tcPr/>
                </a:tc>
                <a:tc>
                  <a:txBody>
                    <a:bodyPr/>
                    <a:lstStyle/>
                    <a:p>
                      <a:r>
                        <a:rPr lang="ru-RU" sz="1100" b="0" smtClean="0"/>
                        <a:t>02</a:t>
                      </a:r>
                      <a:endParaRPr lang="ru-RU" sz="1100" b="0" dirty="0"/>
                    </a:p>
                  </a:txBody>
                  <a:tcPr/>
                </a:tc>
                <a:tc>
                  <a:txBody>
                    <a:bodyPr/>
                    <a:lstStyle/>
                    <a:p>
                      <a:r>
                        <a:rPr lang="ru-RU" sz="1100" b="0" dirty="0" smtClean="0"/>
                        <a:t>3</a:t>
                      </a:r>
                      <a:r>
                        <a:rPr lang="ru-RU" sz="1100" b="0" baseline="0" dirty="0" smtClean="0"/>
                        <a:t> 968</a:t>
                      </a:r>
                      <a:endParaRPr lang="ru-RU" sz="1100" b="0" dirty="0"/>
                    </a:p>
                  </a:txBody>
                  <a:tcPr/>
                </a:tc>
                <a:tc>
                  <a:txBody>
                    <a:bodyPr/>
                    <a:lstStyle/>
                    <a:p>
                      <a:r>
                        <a:rPr lang="ru-RU" sz="1100" b="0" dirty="0" smtClean="0"/>
                        <a:t>4</a:t>
                      </a:r>
                      <a:r>
                        <a:rPr lang="ru-RU" sz="1100" b="0" baseline="0" dirty="0" smtClean="0"/>
                        <a:t> 130</a:t>
                      </a:r>
                      <a:endParaRPr lang="ru-RU" sz="1100" b="0" dirty="0"/>
                    </a:p>
                  </a:txBody>
                  <a:tcPr/>
                </a:tc>
                <a:tc>
                  <a:txBody>
                    <a:bodyPr/>
                    <a:lstStyle/>
                    <a:p>
                      <a:r>
                        <a:rPr lang="ru-RU" sz="1100" b="0" dirty="0" smtClean="0"/>
                        <a:t>4</a:t>
                      </a:r>
                      <a:r>
                        <a:rPr lang="ru-RU" sz="1100" b="0" baseline="0" dirty="0" smtClean="0"/>
                        <a:t> 240</a:t>
                      </a:r>
                      <a:endParaRPr lang="ru-RU" sz="1100" b="0" dirty="0"/>
                    </a:p>
                  </a:txBody>
                  <a:tcPr/>
                </a:tc>
              </a:tr>
              <a:tr h="216024">
                <a:tc>
                  <a:txBody>
                    <a:bodyPr/>
                    <a:lstStyle/>
                    <a:p>
                      <a:r>
                        <a:rPr lang="ru-RU" sz="1100" b="1" dirty="0" smtClean="0"/>
                        <a:t>МЕЖБЮДЖЕТНЫЕ</a:t>
                      </a:r>
                      <a:r>
                        <a:rPr lang="ru-RU" sz="1100" b="1" baseline="0" dirty="0" smtClean="0"/>
                        <a:t> ТРАНСФЕРТЫ </a:t>
                      </a:r>
                      <a:endParaRPr lang="ru-RU" sz="1100" b="1" dirty="0"/>
                    </a:p>
                  </a:txBody>
                  <a:tcPr/>
                </a:tc>
                <a:tc>
                  <a:txBody>
                    <a:bodyPr/>
                    <a:lstStyle/>
                    <a:p>
                      <a:r>
                        <a:rPr lang="ru-RU" sz="1100" b="1" dirty="0" smtClean="0"/>
                        <a:t>14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13</a:t>
                      </a:r>
                      <a:r>
                        <a:rPr lang="ru-RU" sz="1100" b="1" baseline="0" dirty="0" smtClean="0"/>
                        <a:t> 489</a:t>
                      </a:r>
                      <a:endParaRPr lang="ru-RU" sz="1100" b="1" dirty="0"/>
                    </a:p>
                  </a:txBody>
                  <a:tcPr/>
                </a:tc>
                <a:tc>
                  <a:txBody>
                    <a:bodyPr/>
                    <a:lstStyle/>
                    <a:p>
                      <a:r>
                        <a:rPr lang="ru-RU" sz="1100" b="1" dirty="0" smtClean="0"/>
                        <a:t>9 889</a:t>
                      </a:r>
                      <a:endParaRPr lang="ru-RU" sz="1100" b="1" dirty="0"/>
                    </a:p>
                  </a:txBody>
                  <a:tcPr/>
                </a:tc>
                <a:tc>
                  <a:txBody>
                    <a:bodyPr/>
                    <a:lstStyle/>
                    <a:p>
                      <a:r>
                        <a:rPr lang="ru-RU" sz="1100" b="1" dirty="0" smtClean="0"/>
                        <a:t>9 889</a:t>
                      </a:r>
                      <a:endParaRPr lang="ru-RU" sz="1100" b="1" dirty="0"/>
                    </a:p>
                  </a:txBody>
                  <a:tcPr/>
                </a:tc>
              </a:tr>
              <a:tr h="483856">
                <a:tc>
                  <a:txBody>
                    <a:bodyPr/>
                    <a:lstStyle/>
                    <a:p>
                      <a:r>
                        <a:rPr lang="ru-RU" sz="1100" dirty="0" smtClean="0"/>
                        <a:t>Дотация на выравнивание бюджетной обеспеченности субъектов РФ и муниципальных образований</a:t>
                      </a:r>
                      <a:endParaRPr lang="ru-RU" sz="1100" dirty="0"/>
                    </a:p>
                  </a:txBody>
                  <a:tcPr/>
                </a:tc>
                <a:tc>
                  <a:txBody>
                    <a:bodyPr/>
                    <a:lstStyle/>
                    <a:p>
                      <a:r>
                        <a:rPr lang="ru-RU" sz="1100" dirty="0" smtClean="0"/>
                        <a:t>14</a:t>
                      </a:r>
                      <a:endParaRPr lang="ru-RU" sz="1100" dirty="0"/>
                    </a:p>
                  </a:txBody>
                  <a:tcPr/>
                </a:tc>
                <a:tc>
                  <a:txBody>
                    <a:bodyPr/>
                    <a:lstStyle/>
                    <a:p>
                      <a:r>
                        <a:rPr lang="ru-RU" sz="1100" dirty="0" smtClean="0"/>
                        <a:t>01</a:t>
                      </a:r>
                      <a:endParaRPr lang="ru-RU" sz="1100" dirty="0"/>
                    </a:p>
                  </a:txBody>
                  <a:tcPr/>
                </a:tc>
                <a:tc>
                  <a:txBody>
                    <a:bodyPr/>
                    <a:lstStyle/>
                    <a:p>
                      <a:r>
                        <a:rPr lang="ru-RU" sz="1100" dirty="0" smtClean="0"/>
                        <a:t>3 500</a:t>
                      </a:r>
                      <a:endParaRPr lang="ru-RU" sz="1100" dirty="0"/>
                    </a:p>
                  </a:txBody>
                  <a:tcPr/>
                </a:tc>
                <a:tc>
                  <a:txBody>
                    <a:bodyPr/>
                    <a:lstStyle/>
                    <a:p>
                      <a:r>
                        <a:rPr lang="ru-RU" sz="1100" dirty="0" smtClean="0"/>
                        <a:t>3 500</a:t>
                      </a:r>
                      <a:endParaRPr lang="ru-RU" sz="1100" dirty="0"/>
                    </a:p>
                  </a:txBody>
                  <a:tcPr/>
                </a:tc>
                <a:tc>
                  <a:txBody>
                    <a:bodyPr/>
                    <a:lstStyle/>
                    <a:p>
                      <a:r>
                        <a:rPr lang="ru-RU" sz="1100" dirty="0" smtClean="0"/>
                        <a:t>3 500</a:t>
                      </a:r>
                      <a:endParaRPr lang="ru-RU" sz="1100" dirty="0"/>
                    </a:p>
                  </a:txBody>
                  <a:tcPr/>
                </a:tc>
              </a:tr>
              <a:tr h="218718">
                <a:tc>
                  <a:txBody>
                    <a:bodyPr/>
                    <a:lstStyle/>
                    <a:p>
                      <a:r>
                        <a:rPr lang="ru-RU" sz="1100" b="0" dirty="0" smtClean="0"/>
                        <a:t>Прочие межбюджетные трансферты</a:t>
                      </a:r>
                      <a:endParaRPr lang="ru-RU" sz="1100" b="0" dirty="0"/>
                    </a:p>
                  </a:txBody>
                  <a:tcPr/>
                </a:tc>
                <a:tc>
                  <a:txBody>
                    <a:bodyPr/>
                    <a:lstStyle/>
                    <a:p>
                      <a:r>
                        <a:rPr lang="ru-RU" sz="1100" b="0" dirty="0" smtClean="0"/>
                        <a:t>14</a:t>
                      </a:r>
                      <a:endParaRPr lang="ru-RU" sz="1100" b="0" dirty="0"/>
                    </a:p>
                  </a:txBody>
                  <a:tcPr/>
                </a:tc>
                <a:tc>
                  <a:txBody>
                    <a:bodyPr/>
                    <a:lstStyle/>
                    <a:p>
                      <a:r>
                        <a:rPr lang="ru-RU" sz="1100" b="0" dirty="0" smtClean="0"/>
                        <a:t>03</a:t>
                      </a:r>
                      <a:endParaRPr lang="ru-RU" sz="1100" b="0" dirty="0"/>
                    </a:p>
                  </a:txBody>
                  <a:tcPr/>
                </a:tc>
                <a:tc>
                  <a:txBody>
                    <a:bodyPr/>
                    <a:lstStyle/>
                    <a:p>
                      <a:r>
                        <a:rPr lang="ru-RU" sz="1100" b="0" dirty="0" smtClean="0"/>
                        <a:t>9</a:t>
                      </a:r>
                      <a:r>
                        <a:rPr lang="ru-RU" sz="1100" b="0" baseline="0" dirty="0" smtClean="0"/>
                        <a:t> 989</a:t>
                      </a:r>
                      <a:endParaRPr lang="ru-RU" sz="1100" b="0" dirty="0"/>
                    </a:p>
                  </a:txBody>
                  <a:tcPr/>
                </a:tc>
                <a:tc>
                  <a:txBody>
                    <a:bodyPr/>
                    <a:lstStyle/>
                    <a:p>
                      <a:r>
                        <a:rPr lang="ru-RU" sz="1100" b="0" dirty="0" smtClean="0"/>
                        <a:t>6</a:t>
                      </a:r>
                      <a:r>
                        <a:rPr lang="ru-RU" sz="1100" b="0" baseline="0" dirty="0" smtClean="0"/>
                        <a:t> 389</a:t>
                      </a:r>
                      <a:endParaRPr lang="ru-RU" sz="1100" b="0" dirty="0"/>
                    </a:p>
                  </a:txBody>
                  <a:tcPr/>
                </a:tc>
                <a:tc>
                  <a:txBody>
                    <a:bodyPr/>
                    <a:lstStyle/>
                    <a:p>
                      <a:r>
                        <a:rPr lang="ru-RU" sz="1100" b="0" dirty="0" smtClean="0"/>
                        <a:t>6</a:t>
                      </a:r>
                      <a:r>
                        <a:rPr lang="ru-RU" sz="1100" b="0" baseline="0" dirty="0" smtClean="0"/>
                        <a:t> 389</a:t>
                      </a:r>
                      <a:endParaRPr lang="ru-RU" sz="1100" b="0" dirty="0"/>
                    </a:p>
                  </a:txBody>
                  <a:tcPr/>
                </a:tc>
              </a:tr>
              <a:tr h="247670">
                <a:tc>
                  <a:txBody>
                    <a:bodyPr/>
                    <a:lstStyle/>
                    <a:p>
                      <a:r>
                        <a:rPr lang="ru-RU" sz="1100" b="1" dirty="0" smtClean="0"/>
                        <a:t>ВСЕГО РАСХОДОВ:</a:t>
                      </a:r>
                      <a:endParaRPr lang="ru-RU" sz="1100" b="1" dirty="0"/>
                    </a:p>
                  </a:txBody>
                  <a:tcPr/>
                </a:tc>
                <a:tc>
                  <a:txBody>
                    <a:bodyPr/>
                    <a:lstStyle/>
                    <a:p>
                      <a:endParaRPr lang="ru-RU" sz="1100" dirty="0"/>
                    </a:p>
                  </a:txBody>
                  <a:tcPr/>
                </a:tc>
                <a:tc>
                  <a:txBody>
                    <a:bodyPr/>
                    <a:lstStyle/>
                    <a:p>
                      <a:endParaRPr lang="ru-RU" sz="1100" dirty="0"/>
                    </a:p>
                  </a:txBody>
                  <a:tcPr/>
                </a:tc>
                <a:tc>
                  <a:txBody>
                    <a:bodyPr/>
                    <a:lstStyle/>
                    <a:p>
                      <a:r>
                        <a:rPr lang="ru-RU" sz="1100" b="1" dirty="0" smtClean="0"/>
                        <a:t>1</a:t>
                      </a:r>
                      <a:r>
                        <a:rPr lang="ru-RU" sz="1100" b="1" baseline="0" dirty="0" smtClean="0"/>
                        <a:t> 519 231</a:t>
                      </a:r>
                      <a:endParaRPr lang="ru-RU" sz="1100" b="1" dirty="0"/>
                    </a:p>
                  </a:txBody>
                  <a:tcPr/>
                </a:tc>
                <a:tc>
                  <a:txBody>
                    <a:bodyPr/>
                    <a:lstStyle/>
                    <a:p>
                      <a:r>
                        <a:rPr lang="ru-RU" sz="1100" b="1" dirty="0" smtClean="0"/>
                        <a:t>973</a:t>
                      </a:r>
                      <a:r>
                        <a:rPr lang="ru-RU" sz="1100" b="1" baseline="0" dirty="0" smtClean="0"/>
                        <a:t> 790</a:t>
                      </a:r>
                      <a:endParaRPr lang="ru-RU" sz="1100" b="1" dirty="0"/>
                    </a:p>
                  </a:txBody>
                  <a:tcPr/>
                </a:tc>
                <a:tc>
                  <a:txBody>
                    <a:bodyPr/>
                    <a:lstStyle/>
                    <a:p>
                      <a:r>
                        <a:rPr lang="ru-RU" sz="1100" b="1" dirty="0" smtClean="0"/>
                        <a:t>984</a:t>
                      </a:r>
                      <a:r>
                        <a:rPr lang="ru-RU" sz="1100" b="1" baseline="0" dirty="0" smtClean="0"/>
                        <a:t> 809</a:t>
                      </a:r>
                      <a:endParaRPr lang="ru-RU" sz="11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2018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428563644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:2015-2020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972445435"/>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2016 год (факт)</a:t>
                      </a:r>
                      <a:endParaRPr lang="ru-RU" sz="1400" dirty="0"/>
                    </a:p>
                  </a:txBody>
                  <a:tcPr/>
                </a:tc>
                <a:tc>
                  <a:txBody>
                    <a:bodyPr/>
                    <a:lstStyle/>
                    <a:p>
                      <a:r>
                        <a:rPr lang="ru-RU" sz="1400" dirty="0" smtClean="0"/>
                        <a:t>34 292,0</a:t>
                      </a:r>
                      <a:endParaRPr lang="ru-RU" sz="1400" dirty="0"/>
                    </a:p>
                  </a:txBody>
                  <a:tcPr/>
                </a:tc>
              </a:tr>
              <a:tr h="346837">
                <a:tc>
                  <a:txBody>
                    <a:bodyPr/>
                    <a:lstStyle/>
                    <a:p>
                      <a:r>
                        <a:rPr lang="ru-RU" sz="1400" dirty="0" smtClean="0"/>
                        <a:t>2017 год (план)</a:t>
                      </a:r>
                      <a:endParaRPr lang="ru-RU" sz="1400" dirty="0"/>
                    </a:p>
                  </a:txBody>
                  <a:tcPr/>
                </a:tc>
                <a:tc>
                  <a:txBody>
                    <a:bodyPr/>
                    <a:lstStyle/>
                    <a:p>
                      <a:r>
                        <a:rPr lang="ru-RU" sz="1400" dirty="0" smtClean="0"/>
                        <a:t>32 938,0</a:t>
                      </a:r>
                      <a:endParaRPr lang="ru-RU" sz="1400" dirty="0"/>
                    </a:p>
                  </a:txBody>
                  <a:tcPr/>
                </a:tc>
              </a:tr>
              <a:tr h="346837">
                <a:tc>
                  <a:txBody>
                    <a:bodyPr/>
                    <a:lstStyle/>
                    <a:p>
                      <a:r>
                        <a:rPr lang="ru-RU" sz="1400" dirty="0" smtClean="0"/>
                        <a:t>2018</a:t>
                      </a:r>
                      <a:r>
                        <a:rPr lang="ru-RU" sz="1400" baseline="0" dirty="0" smtClean="0"/>
                        <a:t> год</a:t>
                      </a:r>
                      <a:endParaRPr lang="ru-RU" sz="1400" dirty="0"/>
                    </a:p>
                  </a:txBody>
                  <a:tcPr/>
                </a:tc>
                <a:tc>
                  <a:txBody>
                    <a:bodyPr/>
                    <a:lstStyle/>
                    <a:p>
                      <a:r>
                        <a:rPr lang="ru-RU" sz="1400" dirty="0" smtClean="0"/>
                        <a:t>41 196,0</a:t>
                      </a:r>
                      <a:endParaRPr lang="ru-RU" sz="1400" dirty="0"/>
                    </a:p>
                  </a:txBody>
                  <a:tcPr/>
                </a:tc>
              </a:tr>
              <a:tr h="346837">
                <a:tc>
                  <a:txBody>
                    <a:bodyPr/>
                    <a:lstStyle/>
                    <a:p>
                      <a:r>
                        <a:rPr lang="ru-RU" sz="1400" dirty="0" smtClean="0"/>
                        <a:t>2019 год</a:t>
                      </a:r>
                      <a:endParaRPr lang="ru-RU" sz="1400" dirty="0"/>
                    </a:p>
                  </a:txBody>
                  <a:tcPr/>
                </a:tc>
                <a:tc>
                  <a:txBody>
                    <a:bodyPr/>
                    <a:lstStyle/>
                    <a:p>
                      <a:r>
                        <a:rPr lang="ru-RU" sz="1400" dirty="0" smtClean="0"/>
                        <a:t>32 677,0</a:t>
                      </a:r>
                      <a:endParaRPr lang="ru-RU" sz="1400" dirty="0"/>
                    </a:p>
                  </a:txBody>
                  <a:tcPr/>
                </a:tc>
              </a:tr>
              <a:tr h="346837">
                <a:tc>
                  <a:txBody>
                    <a:bodyPr/>
                    <a:lstStyle/>
                    <a:p>
                      <a:r>
                        <a:rPr lang="ru-RU" sz="1400" dirty="0" smtClean="0"/>
                        <a:t>2020 год</a:t>
                      </a:r>
                      <a:endParaRPr lang="ru-RU" sz="1400" dirty="0"/>
                    </a:p>
                  </a:txBody>
                  <a:tcPr/>
                </a:tc>
                <a:tc>
                  <a:txBody>
                    <a:bodyPr/>
                    <a:lstStyle/>
                    <a:p>
                      <a:r>
                        <a:rPr lang="ru-RU" sz="1400" dirty="0" smtClean="0"/>
                        <a:t>32835,0</a:t>
                      </a:r>
                      <a:endParaRPr lang="ru-RU" sz="1400" dirty="0"/>
                    </a:p>
                  </a:txBody>
                  <a:tcPr/>
                </a:tc>
              </a:tr>
            </a:tbl>
          </a:graphicData>
        </a:graphic>
      </p:graphicFrame>
      <p:sp>
        <p:nvSpPr>
          <p:cNvPr id="4" name="Объект 3"/>
          <p:cNvSpPr>
            <a:spLocks noGrp="1"/>
          </p:cNvSpPr>
          <p:nvPr>
            <p:ph sz="quarter" idx="14"/>
          </p:nvPr>
        </p:nvSpPr>
        <p:spPr>
          <a:xfrm>
            <a:off x="107504" y="908720"/>
            <a:ext cx="6192688" cy="2304256"/>
          </a:xfrm>
        </p:spPr>
        <p:txBody>
          <a:bodyPr>
            <a:normAutofit/>
          </a:bodyPr>
          <a:lstStyle/>
          <a:p>
            <a:r>
              <a:rPr lang="ru-RU" sz="1400" b="1" dirty="0" smtClean="0"/>
              <a:t>ЦЕЛЬ: </a:t>
            </a:r>
            <a:r>
              <a:rPr lang="ru-RU" sz="1400" dirty="0" smtClean="0"/>
              <a:t>обеспечение долгосрочной устойчивости бюджетной системы МО «</a:t>
            </a:r>
            <a:r>
              <a:rPr lang="ru-RU" sz="1400" dirty="0" err="1" smtClean="0"/>
              <a:t>Тахтамукайский</a:t>
            </a:r>
            <a:r>
              <a:rPr lang="ru-RU" sz="1400" dirty="0" smtClean="0"/>
              <a:t> район» посредством эффективного управления муниципальными финансами .</a:t>
            </a:r>
          </a:p>
          <a:p>
            <a:r>
              <a:rPr lang="ru-RU" sz="1400" b="1" dirty="0" smtClean="0"/>
              <a:t>ЗАДАЧИ: </a:t>
            </a:r>
            <a:r>
              <a:rPr lang="ru-RU" sz="1400" dirty="0" smtClean="0"/>
              <a:t>повышение эффективности управления муниципальными финансами в МО «</a:t>
            </a:r>
            <a:r>
              <a:rPr lang="ru-RU" sz="1400" dirty="0" err="1" smtClean="0"/>
              <a:t>Тахтамукайский</a:t>
            </a:r>
            <a:r>
              <a:rPr lang="ru-RU" sz="1400" dirty="0" smtClean="0"/>
              <a:t> район»; организация и обеспечение бюджетного процесса в МО «</a:t>
            </a:r>
            <a:r>
              <a:rPr lang="ru-RU" sz="1400" dirty="0" err="1" smtClean="0"/>
              <a:t>Тахтамукайский</a:t>
            </a:r>
            <a:r>
              <a:rPr lang="ru-RU" sz="1400" dirty="0" smtClean="0"/>
              <a:t> район»; эффективное управление муниципальным долгом МО «</a:t>
            </a:r>
            <a:r>
              <a:rPr lang="ru-RU" sz="1400" dirty="0" err="1" smtClean="0"/>
              <a:t>Тахтамукайский</a:t>
            </a:r>
            <a:r>
              <a:rPr lang="ru-RU" sz="1400" dirty="0" smtClean="0"/>
              <a:t> район»; обеспечение реализации муниципальной программы МО «</a:t>
            </a:r>
            <a:r>
              <a:rPr lang="ru-RU" sz="1400" dirty="0" err="1" smtClean="0"/>
              <a:t>Тахтамукайский</a:t>
            </a:r>
            <a:r>
              <a:rPr lang="ru-RU" sz="14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782874665"/>
              </p:ext>
            </p:extLst>
          </p:nvPr>
        </p:nvGraphicFramePr>
        <p:xfrm>
          <a:off x="179513" y="3429000"/>
          <a:ext cx="8784976" cy="280831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2016 год (факт)</a:t>
                      </a:r>
                      <a:endParaRPr lang="ru-RU" sz="1400" dirty="0"/>
                    </a:p>
                  </a:txBody>
                  <a:tcPr/>
                </a:tc>
                <a:tc>
                  <a:txBody>
                    <a:bodyPr/>
                    <a:lstStyle/>
                    <a:p>
                      <a:pPr algn="ctr"/>
                      <a:r>
                        <a:rPr lang="ru-RU" sz="1400" dirty="0" smtClean="0"/>
                        <a:t>2017 год (план)</a:t>
                      </a:r>
                      <a:endParaRPr lang="ru-RU" sz="1400" dirty="0"/>
                    </a:p>
                  </a:txBody>
                  <a:tcPr/>
                </a:tc>
                <a:tc>
                  <a:txBody>
                    <a:bodyPr/>
                    <a:lstStyle/>
                    <a:p>
                      <a:pPr algn="ctr"/>
                      <a:r>
                        <a:rPr lang="ru-RU" sz="1400" dirty="0" smtClean="0"/>
                        <a:t>2018 год</a:t>
                      </a:r>
                      <a:endParaRPr lang="ru-RU" sz="1400" dirty="0"/>
                    </a:p>
                  </a:txBody>
                  <a:tcPr/>
                </a:tc>
                <a:tc>
                  <a:txBody>
                    <a:bodyPr/>
                    <a:lstStyle/>
                    <a:p>
                      <a:pPr algn="ctr"/>
                      <a:r>
                        <a:rPr lang="ru-RU" sz="1400" dirty="0" smtClean="0"/>
                        <a:t>2019 год</a:t>
                      </a:r>
                      <a:endParaRPr lang="ru-RU" sz="1400" dirty="0"/>
                    </a:p>
                  </a:txBody>
                  <a:tcPr/>
                </a:tc>
                <a:tc>
                  <a:txBody>
                    <a:bodyPr/>
                    <a:lstStyle/>
                    <a:p>
                      <a:pPr algn="ctr"/>
                      <a:r>
                        <a:rPr lang="ru-RU" sz="1400" dirty="0" smtClean="0"/>
                        <a:t>2020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106,2</a:t>
                      </a:r>
                      <a:endParaRPr lang="ru-RU" sz="1200" dirty="0"/>
                    </a:p>
                  </a:txBody>
                  <a:tcPr/>
                </a:tc>
                <a:tc>
                  <a:txBody>
                    <a:bodyPr/>
                    <a:lstStyle/>
                    <a:p>
                      <a:r>
                        <a:rPr lang="ru-RU" sz="1200" dirty="0" smtClean="0"/>
                        <a:t>113,5</a:t>
                      </a:r>
                      <a:endParaRPr lang="ru-RU" sz="1200" dirty="0"/>
                    </a:p>
                  </a:txBody>
                  <a:tcPr/>
                </a:tc>
                <a:tc>
                  <a:txBody>
                    <a:bodyPr/>
                    <a:lstStyle/>
                    <a:p>
                      <a:r>
                        <a:rPr lang="ru-RU" sz="1200" dirty="0" smtClean="0"/>
                        <a:t>104,1</a:t>
                      </a:r>
                      <a:endParaRPr lang="ru-RU" sz="1200" dirty="0"/>
                    </a:p>
                  </a:txBody>
                  <a:tcPr/>
                </a:tc>
                <a:tc>
                  <a:txBody>
                    <a:bodyPr/>
                    <a:lstStyle/>
                    <a:p>
                      <a:r>
                        <a:rPr lang="ru-RU" sz="1200" dirty="0" smtClean="0"/>
                        <a:t>104,0</a:t>
                      </a:r>
                    </a:p>
                    <a:p>
                      <a:endParaRPr lang="ru-RU" sz="1200" dirty="0"/>
                    </a:p>
                  </a:txBody>
                  <a:tcPr/>
                </a:tc>
                <a:tc>
                  <a:txBody>
                    <a:bodyPr/>
                    <a:lstStyle/>
                    <a:p>
                      <a:r>
                        <a:rPr lang="ru-RU" sz="1200" dirty="0" smtClean="0"/>
                        <a:t>104,0</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8 793</a:t>
                      </a:r>
                      <a:endParaRPr lang="ru-RU" sz="1200" dirty="0"/>
                    </a:p>
                  </a:txBody>
                  <a:tcPr/>
                </a:tc>
                <a:tc>
                  <a:txBody>
                    <a:bodyPr/>
                    <a:lstStyle/>
                    <a:p>
                      <a:r>
                        <a:rPr lang="ru-RU" sz="1200" dirty="0" smtClean="0"/>
                        <a:t>8 795</a:t>
                      </a:r>
                      <a:endParaRPr lang="ru-RU" sz="1200" dirty="0"/>
                    </a:p>
                  </a:txBody>
                  <a:tcPr/>
                </a:tc>
                <a:tc>
                  <a:txBody>
                    <a:bodyPr/>
                    <a:lstStyle/>
                    <a:p>
                      <a:r>
                        <a:rPr lang="ru-RU" sz="1200" dirty="0" smtClean="0"/>
                        <a:t>9 101</a:t>
                      </a:r>
                      <a:endParaRPr lang="ru-RU" sz="1200" dirty="0"/>
                    </a:p>
                  </a:txBody>
                  <a:tcPr/>
                </a:tc>
                <a:tc>
                  <a:txBody>
                    <a:bodyPr/>
                    <a:lstStyle/>
                    <a:p>
                      <a:r>
                        <a:rPr lang="ru-RU" sz="1200" dirty="0" smtClean="0"/>
                        <a:t>9 172</a:t>
                      </a:r>
                      <a:endParaRPr lang="ru-RU" sz="1200" dirty="0"/>
                    </a:p>
                  </a:txBody>
                  <a:tcPr/>
                </a:tc>
                <a:tc>
                  <a:txBody>
                    <a:bodyPr/>
                    <a:lstStyle/>
                    <a:p>
                      <a:r>
                        <a:rPr lang="ru-RU" sz="1200" dirty="0" smtClean="0"/>
                        <a:t>9 225</a:t>
                      </a:r>
                      <a:endParaRPr lang="ru-RU" sz="1200" dirty="0"/>
                    </a:p>
                  </a:txBody>
                  <a:tcPr/>
                </a:tc>
              </a:tr>
              <a:tr h="702078">
                <a:tc>
                  <a:txBody>
                    <a:bodyPr/>
                    <a:lstStyle/>
                    <a:p>
                      <a:r>
                        <a:rPr lang="ru-RU" sz="1200" dirty="0" smtClean="0"/>
                        <a:t>Муниципальный долг МО</a:t>
                      </a:r>
                      <a:r>
                        <a:rPr lang="ru-RU" sz="1200" baseline="0" dirty="0" smtClean="0"/>
                        <a:t> «</a:t>
                      </a:r>
                      <a:r>
                        <a:rPr lang="ru-RU" sz="1200" baseline="0" dirty="0" err="1" smtClean="0"/>
                        <a:t>Тахтамукайский</a:t>
                      </a:r>
                      <a:r>
                        <a:rPr lang="ru-RU" sz="1200" baseline="0" dirty="0" smtClean="0"/>
                        <a:t> район» на 1 жителя, рублей</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2865421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795368994"/>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2016 год (факт)</a:t>
                      </a:r>
                      <a:endParaRPr lang="ru-RU" sz="1400" dirty="0"/>
                    </a:p>
                  </a:txBody>
                  <a:tcPr/>
                </a:tc>
                <a:tc>
                  <a:txBody>
                    <a:bodyPr/>
                    <a:lstStyle/>
                    <a:p>
                      <a:r>
                        <a:rPr lang="ru-RU" sz="1400" dirty="0" smtClean="0"/>
                        <a:t>87</a:t>
                      </a:r>
                      <a:r>
                        <a:rPr lang="ru-RU" sz="1400" baseline="0" dirty="0" smtClean="0"/>
                        <a:t> 430</a:t>
                      </a:r>
                      <a:r>
                        <a:rPr lang="ru-RU" sz="1400" dirty="0" smtClean="0"/>
                        <a:t>,0</a:t>
                      </a:r>
                      <a:endParaRPr lang="ru-RU" sz="1400" dirty="0"/>
                    </a:p>
                  </a:txBody>
                  <a:tcPr/>
                </a:tc>
              </a:tr>
              <a:tr h="346837">
                <a:tc>
                  <a:txBody>
                    <a:bodyPr/>
                    <a:lstStyle/>
                    <a:p>
                      <a:r>
                        <a:rPr lang="ru-RU" sz="1400" dirty="0" smtClean="0"/>
                        <a:t>2017 год (план)</a:t>
                      </a:r>
                      <a:endParaRPr lang="ru-RU" sz="1400" dirty="0"/>
                    </a:p>
                  </a:txBody>
                  <a:tcPr/>
                </a:tc>
                <a:tc>
                  <a:txBody>
                    <a:bodyPr/>
                    <a:lstStyle/>
                    <a:p>
                      <a:r>
                        <a:rPr lang="ru-RU" sz="1400" dirty="0" smtClean="0"/>
                        <a:t>88</a:t>
                      </a:r>
                      <a:r>
                        <a:rPr lang="ru-RU" sz="1400" baseline="0" dirty="0" smtClean="0"/>
                        <a:t> 886</a:t>
                      </a:r>
                      <a:r>
                        <a:rPr lang="ru-RU" sz="1400" dirty="0" smtClean="0"/>
                        <a:t>,0</a:t>
                      </a:r>
                      <a:endParaRPr lang="ru-RU" sz="1400" dirty="0"/>
                    </a:p>
                  </a:txBody>
                  <a:tcPr/>
                </a:tc>
              </a:tr>
              <a:tr h="346837">
                <a:tc>
                  <a:txBody>
                    <a:bodyPr/>
                    <a:lstStyle/>
                    <a:p>
                      <a:r>
                        <a:rPr lang="ru-RU" sz="1400" dirty="0" smtClean="0"/>
                        <a:t>2018</a:t>
                      </a:r>
                      <a:r>
                        <a:rPr lang="ru-RU" sz="1400" baseline="0" dirty="0" smtClean="0"/>
                        <a:t> год</a:t>
                      </a:r>
                      <a:endParaRPr lang="ru-RU" sz="1400" dirty="0"/>
                    </a:p>
                  </a:txBody>
                  <a:tcPr/>
                </a:tc>
                <a:tc>
                  <a:txBody>
                    <a:bodyPr/>
                    <a:lstStyle/>
                    <a:p>
                      <a:r>
                        <a:rPr lang="ru-RU" sz="1400" dirty="0" smtClean="0"/>
                        <a:t>94</a:t>
                      </a:r>
                      <a:r>
                        <a:rPr lang="ru-RU" sz="1400" baseline="0" dirty="0" smtClean="0"/>
                        <a:t> 176</a:t>
                      </a:r>
                      <a:r>
                        <a:rPr lang="ru-RU" sz="1400" dirty="0" smtClean="0"/>
                        <a:t>,0</a:t>
                      </a:r>
                      <a:endParaRPr lang="ru-RU" sz="1400" dirty="0"/>
                    </a:p>
                  </a:txBody>
                  <a:tcPr/>
                </a:tc>
              </a:tr>
              <a:tr h="346837">
                <a:tc>
                  <a:txBody>
                    <a:bodyPr/>
                    <a:lstStyle/>
                    <a:p>
                      <a:r>
                        <a:rPr lang="ru-RU" sz="1400" dirty="0" smtClean="0"/>
                        <a:t>2019 год</a:t>
                      </a:r>
                      <a:endParaRPr lang="ru-RU" sz="1400" dirty="0"/>
                    </a:p>
                  </a:txBody>
                  <a:tcPr/>
                </a:tc>
                <a:tc>
                  <a:txBody>
                    <a:bodyPr/>
                    <a:lstStyle/>
                    <a:p>
                      <a:r>
                        <a:rPr lang="ru-RU" sz="1400" dirty="0" smtClean="0"/>
                        <a:t>94</a:t>
                      </a:r>
                      <a:r>
                        <a:rPr lang="ru-RU" sz="1400" baseline="0" dirty="0" smtClean="0"/>
                        <a:t> 926</a:t>
                      </a:r>
                      <a:r>
                        <a:rPr lang="ru-RU" sz="1400" dirty="0" smtClean="0"/>
                        <a:t>,0</a:t>
                      </a:r>
                      <a:endParaRPr lang="ru-RU" sz="1400" dirty="0"/>
                    </a:p>
                  </a:txBody>
                  <a:tcPr/>
                </a:tc>
              </a:tr>
              <a:tr h="346837">
                <a:tc>
                  <a:txBody>
                    <a:bodyPr/>
                    <a:lstStyle/>
                    <a:p>
                      <a:r>
                        <a:rPr lang="ru-RU" sz="1400" dirty="0" smtClean="0"/>
                        <a:t>2020 год</a:t>
                      </a:r>
                      <a:endParaRPr lang="ru-RU" sz="1400" dirty="0"/>
                    </a:p>
                  </a:txBody>
                  <a:tcPr/>
                </a:tc>
                <a:tc>
                  <a:txBody>
                    <a:bodyPr/>
                    <a:lstStyle/>
                    <a:p>
                      <a:r>
                        <a:rPr lang="ru-RU" sz="1400" dirty="0" smtClean="0"/>
                        <a:t>96</a:t>
                      </a:r>
                      <a:r>
                        <a:rPr lang="ru-RU" sz="1400" baseline="0" dirty="0" smtClean="0"/>
                        <a:t> 654</a:t>
                      </a:r>
                      <a:r>
                        <a:rPr lang="ru-RU" sz="1400" dirty="0" smtClean="0"/>
                        <a:t>,0</a:t>
                      </a:r>
                      <a:endParaRPr lang="ru-RU" sz="1400" dirty="0"/>
                    </a:p>
                  </a:txBody>
                  <a:tcPr/>
                </a:tc>
              </a:tr>
            </a:tbl>
          </a:graphicData>
        </a:graphic>
      </p:graphicFrame>
      <p:sp>
        <p:nvSpPr>
          <p:cNvPr id="4" name="Объект 3"/>
          <p:cNvSpPr txBox="1">
            <a:spLocks/>
          </p:cNvSpPr>
          <p:nvPr/>
        </p:nvSpPr>
        <p:spPr>
          <a:xfrm>
            <a:off x="118050" y="764704"/>
            <a:ext cx="6192688"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806732879"/>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2016 год (факт)</a:t>
                      </a:r>
                      <a:endParaRPr lang="ru-RU" sz="1400" dirty="0"/>
                    </a:p>
                  </a:txBody>
                  <a:tcPr/>
                </a:tc>
                <a:tc>
                  <a:txBody>
                    <a:bodyPr/>
                    <a:lstStyle/>
                    <a:p>
                      <a:pPr algn="ctr"/>
                      <a:r>
                        <a:rPr lang="ru-RU" sz="1400" dirty="0" smtClean="0"/>
                        <a:t>2017 год (план)</a:t>
                      </a:r>
                      <a:endParaRPr lang="ru-RU" sz="1400" dirty="0"/>
                    </a:p>
                  </a:txBody>
                  <a:tcPr/>
                </a:tc>
                <a:tc>
                  <a:txBody>
                    <a:bodyPr/>
                    <a:lstStyle/>
                    <a:p>
                      <a:pPr algn="ctr"/>
                      <a:r>
                        <a:rPr lang="ru-RU" sz="1400" dirty="0" smtClean="0"/>
                        <a:t>2018 год</a:t>
                      </a:r>
                      <a:endParaRPr lang="ru-RU" sz="1400" dirty="0"/>
                    </a:p>
                  </a:txBody>
                  <a:tcPr/>
                </a:tc>
                <a:tc>
                  <a:txBody>
                    <a:bodyPr/>
                    <a:lstStyle/>
                    <a:p>
                      <a:pPr algn="ctr"/>
                      <a:r>
                        <a:rPr lang="ru-RU" sz="1400" dirty="0" smtClean="0"/>
                        <a:t>2019 год</a:t>
                      </a:r>
                      <a:endParaRPr lang="ru-RU" sz="1400" dirty="0"/>
                    </a:p>
                  </a:txBody>
                  <a:tcPr/>
                </a:tc>
                <a:tc>
                  <a:txBody>
                    <a:bodyPr/>
                    <a:lstStyle/>
                    <a:p>
                      <a:pPr algn="ctr"/>
                      <a:r>
                        <a:rPr lang="ru-RU" sz="1400" dirty="0" smtClean="0"/>
                        <a:t>2020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-4,66</a:t>
                      </a:r>
                      <a:endParaRPr lang="ru-RU" sz="1200" dirty="0"/>
                    </a:p>
                  </a:txBody>
                  <a:tcPr/>
                </a:tc>
                <a:tc>
                  <a:txBody>
                    <a:bodyPr/>
                    <a:lstStyle/>
                    <a:p>
                      <a:r>
                        <a:rPr lang="ru-RU" sz="1200" dirty="0" smtClean="0"/>
                        <a:t>-0,2</a:t>
                      </a:r>
                      <a:endParaRPr lang="ru-RU" sz="1200" dirty="0"/>
                    </a:p>
                  </a:txBody>
                  <a:tcPr/>
                </a:tc>
                <a:tc>
                  <a:txBody>
                    <a:bodyPr/>
                    <a:lstStyle/>
                    <a:p>
                      <a:r>
                        <a:rPr lang="ru-RU" sz="1200" dirty="0" smtClean="0"/>
                        <a:t>1,1</a:t>
                      </a:r>
                      <a:endParaRPr lang="ru-RU" sz="1200" dirty="0"/>
                    </a:p>
                  </a:txBody>
                  <a:tcPr/>
                </a:tc>
                <a:tc>
                  <a:txBody>
                    <a:bodyPr/>
                    <a:lstStyle/>
                    <a:p>
                      <a:r>
                        <a:rPr lang="ru-RU" sz="1200" dirty="0" smtClean="0"/>
                        <a:t>3,1</a:t>
                      </a:r>
                      <a:endParaRPr lang="ru-RU" sz="1200" dirty="0"/>
                    </a:p>
                  </a:txBody>
                  <a:tcPr/>
                </a:tc>
                <a:tc>
                  <a:txBody>
                    <a:bodyPr/>
                    <a:lstStyle/>
                    <a:p>
                      <a:r>
                        <a:rPr lang="ru-RU" sz="1200" dirty="0" smtClean="0"/>
                        <a:t>5,1</a:t>
                      </a:r>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15,18</a:t>
                      </a:r>
                      <a:endParaRPr lang="ru-RU" sz="1200" dirty="0"/>
                    </a:p>
                  </a:txBody>
                  <a:tcPr/>
                </a:tc>
                <a:tc>
                  <a:txBody>
                    <a:bodyPr/>
                    <a:lstStyle/>
                    <a:p>
                      <a:r>
                        <a:rPr lang="ru-RU" sz="1200" dirty="0" smtClean="0"/>
                        <a:t>-2,29</a:t>
                      </a:r>
                      <a:endParaRPr lang="ru-RU" sz="1200" dirty="0"/>
                    </a:p>
                  </a:txBody>
                  <a:tcPr/>
                </a:tc>
                <a:tc>
                  <a:txBody>
                    <a:bodyPr/>
                    <a:lstStyle/>
                    <a:p>
                      <a:r>
                        <a:rPr lang="ru-RU" sz="1200" dirty="0" smtClean="0"/>
                        <a:t>1,0</a:t>
                      </a:r>
                      <a:endParaRPr lang="ru-RU" sz="1200" dirty="0"/>
                    </a:p>
                  </a:txBody>
                  <a:tcPr/>
                </a:tc>
                <a:tc>
                  <a:txBody>
                    <a:bodyPr/>
                    <a:lstStyle/>
                    <a:p>
                      <a:r>
                        <a:rPr lang="ru-RU" sz="1200" dirty="0" smtClean="0"/>
                        <a:t>3,0</a:t>
                      </a:r>
                      <a:endParaRPr lang="ru-RU" sz="1200" dirty="0"/>
                    </a:p>
                  </a:txBody>
                  <a:tcPr/>
                </a:tc>
                <a:tc>
                  <a:txBody>
                    <a:bodyPr/>
                    <a:lstStyle/>
                    <a:p>
                      <a:r>
                        <a:rPr lang="ru-RU" sz="1200" dirty="0" smtClean="0"/>
                        <a:t>5,0</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a:t>
                      </a:r>
                      <a:endParaRPr lang="ru-RU" sz="1200" dirty="0"/>
                    </a:p>
                  </a:txBody>
                  <a:tcPr/>
                </a:tc>
                <a:tc>
                  <a:txBody>
                    <a:bodyPr/>
                    <a:lstStyle/>
                    <a:p>
                      <a:r>
                        <a:rPr lang="ru-RU" sz="1200" dirty="0" smtClean="0"/>
                        <a:t>1,2</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1,8</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2</a:t>
                      </a:r>
                      <a:endParaRPr lang="ru-RU" sz="1200" dirty="0"/>
                    </a:p>
                  </a:txBody>
                  <a:tcPr/>
                </a:tc>
                <a:tc>
                  <a:txBody>
                    <a:bodyPr/>
                    <a:lstStyle/>
                    <a:p>
                      <a:r>
                        <a:rPr lang="ru-RU" sz="1200" dirty="0" smtClean="0"/>
                        <a:t>2,1</a:t>
                      </a:r>
                      <a:endParaRPr lang="ru-RU" sz="1200" dirty="0"/>
                    </a:p>
                  </a:txBody>
                  <a:tcPr/>
                </a:tc>
                <a:tc>
                  <a:txBody>
                    <a:bodyPr/>
                    <a:lstStyle/>
                    <a:p>
                      <a:r>
                        <a:rPr lang="ru-RU" sz="1200" dirty="0" smtClean="0"/>
                        <a:t>2,2</a:t>
                      </a:r>
                      <a:endParaRPr lang="ru-RU" sz="1200" dirty="0"/>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1</a:t>
                      </a:r>
                      <a:endParaRPr lang="ru-RU" sz="1200" dirty="0"/>
                    </a:p>
                  </a:txBody>
                  <a:tcPr/>
                </a:tc>
                <a:tc>
                  <a:txBody>
                    <a:bodyPr/>
                    <a:lstStyle/>
                    <a:p>
                      <a:r>
                        <a:rPr lang="ru-RU" sz="1200" dirty="0" smtClean="0"/>
                        <a:t>3</a:t>
                      </a:r>
                      <a:endParaRPr lang="ru-RU" sz="1200" dirty="0"/>
                    </a:p>
                  </a:txBody>
                  <a:tcPr/>
                </a:tc>
                <a:tc>
                  <a:txBody>
                    <a:bodyPr/>
                    <a:lstStyle/>
                    <a:p>
                      <a:r>
                        <a:rPr lang="ru-RU" sz="1200" dirty="0" smtClean="0"/>
                        <a:t>7</a:t>
                      </a:r>
                      <a:endParaRPr lang="ru-RU" sz="1200" dirty="0"/>
                    </a:p>
                  </a:txBody>
                  <a:tcPr/>
                </a:tc>
                <a:tc>
                  <a:txBody>
                    <a:bodyPr/>
                    <a:lstStyle/>
                    <a:p>
                      <a:r>
                        <a:rPr lang="ru-RU" sz="1200" dirty="0" smtClean="0"/>
                        <a:t>10</a:t>
                      </a:r>
                      <a:endParaRPr lang="ru-RU" sz="1200" dirty="0"/>
                    </a:p>
                  </a:txBody>
                  <a:tcPr/>
                </a:tc>
                <a:tc>
                  <a:txBody>
                    <a:bodyPr/>
                    <a:lstStyle/>
                    <a:p>
                      <a:r>
                        <a:rPr lang="ru-RU" sz="1200" dirty="0" smtClean="0"/>
                        <a:t>15</a:t>
                      </a:r>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500</a:t>
                      </a:r>
                      <a:endParaRPr lang="ru-RU" sz="1200" dirty="0"/>
                    </a:p>
                  </a:txBody>
                  <a:tcPr/>
                </a:tc>
                <a:tc>
                  <a:txBody>
                    <a:bodyPr/>
                    <a:lstStyle/>
                    <a:p>
                      <a:r>
                        <a:rPr lang="ru-RU" sz="1200" dirty="0" smtClean="0"/>
                        <a:t>590</a:t>
                      </a:r>
                      <a:endParaRPr lang="ru-RU" sz="1200" dirty="0"/>
                    </a:p>
                  </a:txBody>
                  <a:tcPr/>
                </a:tc>
                <a:tc>
                  <a:txBody>
                    <a:bodyPr/>
                    <a:lstStyle/>
                    <a:p>
                      <a:r>
                        <a:rPr lang="ru-RU" sz="1200" dirty="0" smtClean="0"/>
                        <a:t>700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r>
            </a:tbl>
          </a:graphicData>
        </a:graphic>
      </p:graphicFrame>
    </p:spTree>
    <p:extLst>
      <p:ext uri="{BB962C8B-B14F-4D97-AF65-F5344CB8AC3E}">
        <p14:creationId xmlns:p14="http://schemas.microsoft.com/office/powerpoint/2010/main" val="1534420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543852497"/>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2016 год (факт)</a:t>
                      </a:r>
                      <a:endParaRPr lang="ru-RU" sz="1400" dirty="0"/>
                    </a:p>
                  </a:txBody>
                  <a:tcPr/>
                </a:tc>
                <a:tc>
                  <a:txBody>
                    <a:bodyPr/>
                    <a:lstStyle/>
                    <a:p>
                      <a:r>
                        <a:rPr lang="ru-RU" sz="1400" dirty="0" smtClean="0"/>
                        <a:t>59</a:t>
                      </a:r>
                      <a:r>
                        <a:rPr lang="ru-RU" sz="1400" baseline="0" dirty="0" smtClean="0"/>
                        <a:t> 929</a:t>
                      </a:r>
                      <a:r>
                        <a:rPr lang="ru-RU" sz="1400" dirty="0" smtClean="0"/>
                        <a:t>,0</a:t>
                      </a:r>
                      <a:endParaRPr lang="ru-RU" sz="1400" dirty="0"/>
                    </a:p>
                  </a:txBody>
                  <a:tcPr/>
                </a:tc>
              </a:tr>
              <a:tr h="346837">
                <a:tc>
                  <a:txBody>
                    <a:bodyPr/>
                    <a:lstStyle/>
                    <a:p>
                      <a:r>
                        <a:rPr lang="ru-RU" sz="1400" dirty="0" smtClean="0"/>
                        <a:t>2017 год (план)</a:t>
                      </a:r>
                      <a:endParaRPr lang="ru-RU" sz="1400" dirty="0"/>
                    </a:p>
                  </a:txBody>
                  <a:tcPr/>
                </a:tc>
                <a:tc>
                  <a:txBody>
                    <a:bodyPr/>
                    <a:lstStyle/>
                    <a:p>
                      <a:r>
                        <a:rPr lang="ru-RU" sz="1400" baseline="0" dirty="0" smtClean="0"/>
                        <a:t>55 191</a:t>
                      </a:r>
                      <a:r>
                        <a:rPr lang="ru-RU" sz="1400" dirty="0" smtClean="0"/>
                        <a:t>,0</a:t>
                      </a:r>
                      <a:endParaRPr lang="ru-RU" sz="1400" dirty="0"/>
                    </a:p>
                  </a:txBody>
                  <a:tcPr/>
                </a:tc>
              </a:tr>
              <a:tr h="346837">
                <a:tc>
                  <a:txBody>
                    <a:bodyPr/>
                    <a:lstStyle/>
                    <a:p>
                      <a:r>
                        <a:rPr lang="ru-RU" sz="1400" dirty="0" smtClean="0"/>
                        <a:t>2018</a:t>
                      </a:r>
                      <a:r>
                        <a:rPr lang="ru-RU" sz="1400" baseline="0" dirty="0" smtClean="0"/>
                        <a:t> год</a:t>
                      </a:r>
                      <a:endParaRPr lang="ru-RU" sz="1400" dirty="0"/>
                    </a:p>
                  </a:txBody>
                  <a:tcPr/>
                </a:tc>
                <a:tc>
                  <a:txBody>
                    <a:bodyPr/>
                    <a:lstStyle/>
                    <a:p>
                      <a:r>
                        <a:rPr lang="ru-RU" sz="1400" dirty="0" smtClean="0"/>
                        <a:t>60</a:t>
                      </a:r>
                      <a:r>
                        <a:rPr lang="ru-RU" sz="1400" baseline="0" dirty="0" smtClean="0"/>
                        <a:t> 548</a:t>
                      </a:r>
                      <a:r>
                        <a:rPr lang="ru-RU" sz="1400" dirty="0" smtClean="0"/>
                        <a:t>,0</a:t>
                      </a:r>
                      <a:endParaRPr lang="ru-RU" sz="1400" dirty="0"/>
                    </a:p>
                  </a:txBody>
                  <a:tcPr/>
                </a:tc>
              </a:tr>
              <a:tr h="346837">
                <a:tc>
                  <a:txBody>
                    <a:bodyPr/>
                    <a:lstStyle/>
                    <a:p>
                      <a:r>
                        <a:rPr lang="ru-RU" sz="1400" dirty="0" smtClean="0"/>
                        <a:t>2019 год</a:t>
                      </a:r>
                      <a:endParaRPr lang="ru-RU" sz="1400" dirty="0"/>
                    </a:p>
                  </a:txBody>
                  <a:tcPr/>
                </a:tc>
                <a:tc>
                  <a:txBody>
                    <a:bodyPr/>
                    <a:lstStyle/>
                    <a:p>
                      <a:r>
                        <a:rPr lang="ru-RU" sz="1400" dirty="0" smtClean="0"/>
                        <a:t>57</a:t>
                      </a:r>
                      <a:r>
                        <a:rPr lang="ru-RU" sz="1400" baseline="0" dirty="0" smtClean="0"/>
                        <a:t> 244</a:t>
                      </a:r>
                      <a:r>
                        <a:rPr lang="ru-RU" sz="1400" dirty="0" smtClean="0"/>
                        <a:t>,0</a:t>
                      </a:r>
                      <a:endParaRPr lang="ru-RU" sz="1400" dirty="0"/>
                    </a:p>
                  </a:txBody>
                  <a:tcPr/>
                </a:tc>
              </a:tr>
              <a:tr h="346837">
                <a:tc>
                  <a:txBody>
                    <a:bodyPr/>
                    <a:lstStyle/>
                    <a:p>
                      <a:r>
                        <a:rPr lang="ru-RU" sz="1400" dirty="0" smtClean="0"/>
                        <a:t>2020 год</a:t>
                      </a:r>
                      <a:endParaRPr lang="ru-RU" sz="1400" dirty="0"/>
                    </a:p>
                  </a:txBody>
                  <a:tcPr/>
                </a:tc>
                <a:tc>
                  <a:txBody>
                    <a:bodyPr/>
                    <a:lstStyle/>
                    <a:p>
                      <a:r>
                        <a:rPr lang="ru-RU" sz="1400" dirty="0" smtClean="0"/>
                        <a:t>60</a:t>
                      </a:r>
                      <a:r>
                        <a:rPr lang="ru-RU" sz="1400" baseline="0" dirty="0" smtClean="0"/>
                        <a:t> 222</a:t>
                      </a:r>
                      <a:r>
                        <a:rPr lang="ru-RU" sz="1400" dirty="0" smtClean="0"/>
                        <a:t>,0</a:t>
                      </a:r>
                      <a:endParaRPr lang="ru-RU" sz="1400" dirty="0"/>
                    </a:p>
                  </a:txBody>
                  <a:tcPr/>
                </a:tc>
              </a:tr>
            </a:tbl>
          </a:graphicData>
        </a:graphic>
      </p:graphicFrame>
      <p:sp>
        <p:nvSpPr>
          <p:cNvPr id="4" name="Объект 3"/>
          <p:cNvSpPr txBox="1">
            <a:spLocks/>
          </p:cNvSpPr>
          <p:nvPr/>
        </p:nvSpPr>
        <p:spPr>
          <a:xfrm>
            <a:off x="107504" y="764704"/>
            <a:ext cx="633670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174804347"/>
              </p:ext>
            </p:extLst>
          </p:nvPr>
        </p:nvGraphicFramePr>
        <p:xfrm>
          <a:off x="179513" y="2782476"/>
          <a:ext cx="8784976" cy="3619009"/>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2016 год (факт)</a:t>
                      </a:r>
                      <a:endParaRPr lang="ru-RU" sz="1200" dirty="0"/>
                    </a:p>
                  </a:txBody>
                  <a:tcPr/>
                </a:tc>
                <a:tc>
                  <a:txBody>
                    <a:bodyPr/>
                    <a:lstStyle/>
                    <a:p>
                      <a:pPr algn="ctr"/>
                      <a:r>
                        <a:rPr lang="ru-RU" sz="1200" dirty="0" smtClean="0"/>
                        <a:t>2017 год (план)</a:t>
                      </a:r>
                      <a:endParaRPr lang="ru-RU" sz="1200" dirty="0"/>
                    </a:p>
                  </a:txBody>
                  <a:tcPr/>
                </a:tc>
                <a:tc>
                  <a:txBody>
                    <a:bodyPr/>
                    <a:lstStyle/>
                    <a:p>
                      <a:pPr algn="ctr"/>
                      <a:r>
                        <a:rPr lang="ru-RU" sz="1200" dirty="0" smtClean="0"/>
                        <a:t>2018 год</a:t>
                      </a:r>
                      <a:endParaRPr lang="ru-RU" sz="1200" dirty="0"/>
                    </a:p>
                  </a:txBody>
                  <a:tcPr/>
                </a:tc>
                <a:tc>
                  <a:txBody>
                    <a:bodyPr/>
                    <a:lstStyle/>
                    <a:p>
                      <a:pPr algn="ctr"/>
                      <a:r>
                        <a:rPr lang="ru-RU" sz="1200" dirty="0" smtClean="0"/>
                        <a:t>2019 год</a:t>
                      </a:r>
                      <a:endParaRPr lang="ru-RU" sz="1200" dirty="0"/>
                    </a:p>
                  </a:txBody>
                  <a:tcPr/>
                </a:tc>
                <a:tc>
                  <a:txBody>
                    <a:bodyPr/>
                    <a:lstStyle/>
                    <a:p>
                      <a:pPr algn="ctr"/>
                      <a:r>
                        <a:rPr lang="ru-RU" sz="1200" dirty="0" smtClean="0"/>
                        <a:t>2020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32,3</a:t>
                      </a:r>
                      <a:endParaRPr lang="ru-RU" sz="1200" dirty="0"/>
                    </a:p>
                  </a:txBody>
                  <a:tcPr/>
                </a:tc>
                <a:tc>
                  <a:txBody>
                    <a:bodyPr/>
                    <a:lstStyle/>
                    <a:p>
                      <a:r>
                        <a:rPr lang="ru-RU" sz="1200" dirty="0" smtClean="0"/>
                        <a:t>34,2</a:t>
                      </a:r>
                      <a:endParaRPr lang="ru-RU" sz="1200" dirty="0"/>
                    </a:p>
                  </a:txBody>
                  <a:tcPr/>
                </a:tc>
                <a:tc>
                  <a:txBody>
                    <a:bodyPr/>
                    <a:lstStyle/>
                    <a:p>
                      <a:r>
                        <a:rPr lang="ru-RU" sz="1200" dirty="0" smtClean="0"/>
                        <a:t>33,9</a:t>
                      </a:r>
                      <a:endParaRPr lang="ru-RU" sz="1200" dirty="0"/>
                    </a:p>
                  </a:txBody>
                  <a:tcPr/>
                </a:tc>
                <a:tc>
                  <a:txBody>
                    <a:bodyPr/>
                    <a:lstStyle/>
                    <a:p>
                      <a:r>
                        <a:rPr lang="ru-RU" sz="1200" dirty="0" smtClean="0"/>
                        <a:t>34,5</a:t>
                      </a:r>
                      <a:endParaRPr lang="ru-RU" sz="1200" dirty="0"/>
                    </a:p>
                  </a:txBody>
                  <a:tcPr/>
                </a:tc>
                <a:tc>
                  <a:txBody>
                    <a:bodyPr/>
                    <a:lstStyle/>
                    <a:p>
                      <a:r>
                        <a:rPr lang="ru-RU" sz="1200" dirty="0" smtClean="0"/>
                        <a:t>35,2</a:t>
                      </a:r>
                      <a:endParaRPr lang="ru-RU" sz="1200" dirty="0"/>
                    </a:p>
                  </a:txBody>
                  <a:tcPr/>
                </a:tc>
              </a:tr>
              <a:tr h="672124">
                <a:tc>
                  <a:txBody>
                    <a:bodyPr/>
                    <a:lstStyle/>
                    <a:p>
                      <a:r>
                        <a:rPr lang="ru-RU" sz="1200" dirty="0" smtClean="0"/>
                        <a:t>Количество спортивных сооружений</a:t>
                      </a:r>
                      <a:endParaRPr lang="ru-RU" sz="1200" dirty="0"/>
                    </a:p>
                  </a:txBody>
                  <a:tcPr/>
                </a:tc>
                <a:tc>
                  <a:txBody>
                    <a:bodyPr/>
                    <a:lstStyle/>
                    <a:p>
                      <a:r>
                        <a:rPr lang="ru-RU" sz="1200" dirty="0" smtClean="0"/>
                        <a:t>129</a:t>
                      </a:r>
                      <a:endParaRPr lang="ru-RU" sz="1200" dirty="0"/>
                    </a:p>
                  </a:txBody>
                  <a:tcPr/>
                </a:tc>
                <a:tc>
                  <a:txBody>
                    <a:bodyPr/>
                    <a:lstStyle/>
                    <a:p>
                      <a:r>
                        <a:rPr lang="ru-RU" sz="1200" dirty="0" smtClean="0"/>
                        <a:t>129</a:t>
                      </a:r>
                      <a:endParaRPr lang="ru-RU" sz="1200" dirty="0"/>
                    </a:p>
                  </a:txBody>
                  <a:tcPr/>
                </a:tc>
                <a:tc>
                  <a:txBody>
                    <a:bodyPr/>
                    <a:lstStyle/>
                    <a:p>
                      <a:r>
                        <a:rPr lang="ru-RU" sz="1200" dirty="0" smtClean="0"/>
                        <a:t>130</a:t>
                      </a:r>
                      <a:endParaRPr lang="ru-RU" sz="1200" dirty="0"/>
                    </a:p>
                  </a:txBody>
                  <a:tcPr/>
                </a:tc>
                <a:tc>
                  <a:txBody>
                    <a:bodyPr/>
                    <a:lstStyle/>
                    <a:p>
                      <a:r>
                        <a:rPr lang="ru-RU" sz="1200" dirty="0" smtClean="0"/>
                        <a:t>130</a:t>
                      </a:r>
                      <a:endParaRPr lang="ru-RU" sz="1200" dirty="0"/>
                    </a:p>
                  </a:txBody>
                  <a:tcPr/>
                </a:tc>
                <a:tc>
                  <a:txBody>
                    <a:bodyPr/>
                    <a:lstStyle/>
                    <a:p>
                      <a:r>
                        <a:rPr lang="ru-RU" sz="1200" dirty="0" smtClean="0"/>
                        <a:t>130</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292</a:t>
                      </a:r>
                      <a:endParaRPr lang="ru-RU" sz="1200" dirty="0"/>
                    </a:p>
                  </a:txBody>
                  <a:tcPr/>
                </a:tc>
                <a:tc>
                  <a:txBody>
                    <a:bodyPr/>
                    <a:lstStyle/>
                    <a:p>
                      <a:r>
                        <a:rPr lang="ru-RU" sz="1200" dirty="0" smtClean="0"/>
                        <a:t>301</a:t>
                      </a:r>
                      <a:endParaRPr lang="ru-RU" sz="1200" dirty="0"/>
                    </a:p>
                  </a:txBody>
                  <a:tcPr/>
                </a:tc>
                <a:tc>
                  <a:txBody>
                    <a:bodyPr/>
                    <a:lstStyle/>
                    <a:p>
                      <a:r>
                        <a:rPr lang="ru-RU" sz="1200" dirty="0" smtClean="0"/>
                        <a:t>297</a:t>
                      </a:r>
                      <a:endParaRPr lang="ru-RU" sz="1200" dirty="0"/>
                    </a:p>
                  </a:txBody>
                  <a:tcPr/>
                </a:tc>
                <a:tc>
                  <a:txBody>
                    <a:bodyPr/>
                    <a:lstStyle/>
                    <a:p>
                      <a:r>
                        <a:rPr lang="ru-RU" sz="1200" dirty="0" smtClean="0"/>
                        <a:t>299</a:t>
                      </a:r>
                      <a:endParaRPr lang="ru-RU" sz="1200" dirty="0"/>
                    </a:p>
                  </a:txBody>
                  <a:tcPr/>
                </a:tc>
                <a:tc>
                  <a:txBody>
                    <a:bodyPr/>
                    <a:lstStyle/>
                    <a:p>
                      <a:r>
                        <a:rPr lang="ru-RU" sz="1200" dirty="0" smtClean="0"/>
                        <a:t>301</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1676</a:t>
                      </a:r>
                      <a:endParaRPr lang="ru-RU" sz="1200" dirty="0"/>
                    </a:p>
                  </a:txBody>
                  <a:tcPr/>
                </a:tc>
                <a:tc>
                  <a:txBody>
                    <a:bodyPr/>
                    <a:lstStyle/>
                    <a:p>
                      <a:r>
                        <a:rPr lang="ru-RU" sz="1200" dirty="0" smtClean="0"/>
                        <a:t>1640</a:t>
                      </a:r>
                      <a:endParaRPr lang="ru-RU" sz="1200" dirty="0"/>
                    </a:p>
                  </a:txBody>
                  <a:tcPr/>
                </a:tc>
                <a:tc>
                  <a:txBody>
                    <a:bodyPr/>
                    <a:lstStyle/>
                    <a:p>
                      <a:r>
                        <a:rPr lang="ru-RU" sz="1200" dirty="0" smtClean="0"/>
                        <a:t>1680</a:t>
                      </a:r>
                      <a:endParaRPr lang="ru-RU" sz="1200" dirty="0"/>
                    </a:p>
                  </a:txBody>
                  <a:tcPr/>
                </a:tc>
                <a:tc>
                  <a:txBody>
                    <a:bodyPr/>
                    <a:lstStyle/>
                    <a:p>
                      <a:r>
                        <a:rPr lang="ru-RU" sz="1200" dirty="0" smtClean="0"/>
                        <a:t>1700</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114</a:t>
                      </a:r>
                      <a:endParaRPr lang="ru-RU" sz="1200" dirty="0"/>
                    </a:p>
                  </a:txBody>
                  <a:tcPr/>
                </a:tc>
                <a:tc>
                  <a:txBody>
                    <a:bodyPr/>
                    <a:lstStyle/>
                    <a:p>
                      <a:r>
                        <a:rPr lang="ru-RU" sz="1200" dirty="0" smtClean="0"/>
                        <a:t>115</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117</a:t>
                      </a:r>
                      <a:endParaRPr lang="ru-RU" sz="1200" dirty="0"/>
                    </a:p>
                  </a:txBody>
                  <a:tcPr/>
                </a:tc>
              </a:tr>
            </a:tbl>
          </a:graphicData>
        </a:graphic>
      </p:graphicFrame>
    </p:spTree>
    <p:extLst>
      <p:ext uri="{BB962C8B-B14F-4D97-AF65-F5344CB8AC3E}">
        <p14:creationId xmlns:p14="http://schemas.microsoft.com/office/powerpoint/2010/main" val="320060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19748050"/>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2016 год (факт)</a:t>
                      </a:r>
                      <a:endParaRPr lang="ru-RU" sz="1200" dirty="0"/>
                    </a:p>
                  </a:txBody>
                  <a:tcPr/>
                </a:tc>
                <a:tc>
                  <a:txBody>
                    <a:bodyPr/>
                    <a:lstStyle/>
                    <a:p>
                      <a:r>
                        <a:rPr lang="ru-RU" sz="1200" dirty="0" smtClean="0"/>
                        <a:t>558</a:t>
                      </a:r>
                      <a:r>
                        <a:rPr lang="ru-RU" sz="1200" baseline="0" dirty="0" smtClean="0"/>
                        <a:t> 333</a:t>
                      </a:r>
                      <a:r>
                        <a:rPr lang="ru-RU" sz="1200" dirty="0" smtClean="0"/>
                        <a:t>,0</a:t>
                      </a:r>
                      <a:endParaRPr lang="ru-RU" sz="1200" dirty="0"/>
                    </a:p>
                  </a:txBody>
                  <a:tcPr/>
                </a:tc>
              </a:tr>
              <a:tr h="346837">
                <a:tc>
                  <a:txBody>
                    <a:bodyPr/>
                    <a:lstStyle/>
                    <a:p>
                      <a:r>
                        <a:rPr lang="ru-RU" sz="1200" dirty="0" smtClean="0"/>
                        <a:t>2017 год (план)</a:t>
                      </a:r>
                      <a:endParaRPr lang="ru-RU" sz="1200" dirty="0"/>
                    </a:p>
                  </a:txBody>
                  <a:tcPr/>
                </a:tc>
                <a:tc>
                  <a:txBody>
                    <a:bodyPr/>
                    <a:lstStyle/>
                    <a:p>
                      <a:r>
                        <a:rPr lang="ru-RU" sz="1200" dirty="0" smtClean="0"/>
                        <a:t>1</a:t>
                      </a:r>
                      <a:r>
                        <a:rPr lang="ru-RU" sz="1200" baseline="0" dirty="0" smtClean="0"/>
                        <a:t> 198 469</a:t>
                      </a:r>
                      <a:r>
                        <a:rPr lang="ru-RU" sz="1200" dirty="0" smtClean="0"/>
                        <a:t>,0</a:t>
                      </a:r>
                      <a:endParaRPr lang="ru-RU" sz="1200" dirty="0"/>
                    </a:p>
                  </a:txBody>
                  <a:tcPr/>
                </a:tc>
              </a:tr>
              <a:tr h="346837">
                <a:tc>
                  <a:txBody>
                    <a:bodyPr/>
                    <a:lstStyle/>
                    <a:p>
                      <a:r>
                        <a:rPr lang="ru-RU" sz="1200" dirty="0" smtClean="0"/>
                        <a:t>2018</a:t>
                      </a:r>
                      <a:r>
                        <a:rPr lang="ru-RU" sz="1200" baseline="0" dirty="0" smtClean="0"/>
                        <a:t> год</a:t>
                      </a:r>
                      <a:endParaRPr lang="ru-RU" sz="1200" dirty="0"/>
                    </a:p>
                  </a:txBody>
                  <a:tcPr/>
                </a:tc>
                <a:tc>
                  <a:txBody>
                    <a:bodyPr/>
                    <a:lstStyle/>
                    <a:p>
                      <a:r>
                        <a:rPr lang="ru-RU" sz="1200" dirty="0" smtClean="0"/>
                        <a:t>1</a:t>
                      </a:r>
                      <a:r>
                        <a:rPr lang="ru-RU" sz="1200" baseline="0" dirty="0" smtClean="0"/>
                        <a:t> 111 176,0</a:t>
                      </a:r>
                      <a:endParaRPr lang="ru-RU" sz="1200" dirty="0"/>
                    </a:p>
                  </a:txBody>
                  <a:tcPr/>
                </a:tc>
              </a:tr>
              <a:tr h="346837">
                <a:tc>
                  <a:txBody>
                    <a:bodyPr/>
                    <a:lstStyle/>
                    <a:p>
                      <a:r>
                        <a:rPr lang="ru-RU" sz="1200" dirty="0" smtClean="0"/>
                        <a:t>2019 год</a:t>
                      </a:r>
                      <a:endParaRPr lang="ru-RU" sz="1200" dirty="0"/>
                    </a:p>
                  </a:txBody>
                  <a:tcPr/>
                </a:tc>
                <a:tc>
                  <a:txBody>
                    <a:bodyPr/>
                    <a:lstStyle/>
                    <a:p>
                      <a:r>
                        <a:rPr lang="ru-RU" sz="1200" dirty="0" smtClean="0"/>
                        <a:t>582</a:t>
                      </a:r>
                      <a:r>
                        <a:rPr lang="ru-RU" sz="1200" baseline="0" dirty="0" smtClean="0"/>
                        <a:t> 343,0</a:t>
                      </a:r>
                      <a:endParaRPr lang="ru-RU" sz="1200" dirty="0"/>
                    </a:p>
                  </a:txBody>
                  <a:tcPr/>
                </a:tc>
              </a:tr>
              <a:tr h="346837">
                <a:tc>
                  <a:txBody>
                    <a:bodyPr/>
                    <a:lstStyle/>
                    <a:p>
                      <a:r>
                        <a:rPr lang="ru-RU" sz="1200" dirty="0" smtClean="0"/>
                        <a:t>2020 год</a:t>
                      </a:r>
                      <a:endParaRPr lang="ru-RU" sz="1200" dirty="0"/>
                    </a:p>
                  </a:txBody>
                  <a:tcPr/>
                </a:tc>
                <a:tc>
                  <a:txBody>
                    <a:bodyPr/>
                    <a:lstStyle/>
                    <a:p>
                      <a:r>
                        <a:rPr lang="ru-RU" sz="1200" dirty="0" smtClean="0"/>
                        <a:t>595</a:t>
                      </a:r>
                      <a:r>
                        <a:rPr lang="ru-RU" sz="1200" baseline="0" dirty="0" smtClean="0"/>
                        <a:t> 626,0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395607667"/>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smtClean="0"/>
                        <a:t>2016 год (факт)</a:t>
                      </a:r>
                      <a:endParaRPr lang="ru-RU" sz="1400" dirty="0"/>
                    </a:p>
                  </a:txBody>
                  <a:tcPr/>
                </a:tc>
                <a:tc>
                  <a:txBody>
                    <a:bodyPr/>
                    <a:lstStyle/>
                    <a:p>
                      <a:pPr algn="ctr"/>
                      <a:r>
                        <a:rPr lang="ru-RU" sz="1400" dirty="0" smtClean="0"/>
                        <a:t>2017 год (план)</a:t>
                      </a:r>
                      <a:endParaRPr lang="ru-RU" sz="1400" dirty="0"/>
                    </a:p>
                  </a:txBody>
                  <a:tcPr/>
                </a:tc>
                <a:tc>
                  <a:txBody>
                    <a:bodyPr/>
                    <a:lstStyle/>
                    <a:p>
                      <a:pPr algn="ctr"/>
                      <a:r>
                        <a:rPr lang="ru-RU" sz="1400" smtClean="0"/>
                        <a:t>2018 год</a:t>
                      </a:r>
                      <a:endParaRPr lang="ru-RU" sz="1400" dirty="0"/>
                    </a:p>
                  </a:txBody>
                  <a:tcPr/>
                </a:tc>
                <a:tc>
                  <a:txBody>
                    <a:bodyPr/>
                    <a:lstStyle/>
                    <a:p>
                      <a:pPr algn="ctr"/>
                      <a:r>
                        <a:rPr lang="ru-RU" sz="1400" smtClean="0"/>
                        <a:t>2019 год</a:t>
                      </a:r>
                      <a:endParaRPr lang="ru-RU" sz="1400" dirty="0"/>
                    </a:p>
                  </a:txBody>
                  <a:tcPr/>
                </a:tc>
                <a:tc>
                  <a:txBody>
                    <a:bodyPr/>
                    <a:lstStyle/>
                    <a:p>
                      <a:pPr algn="ctr"/>
                      <a:r>
                        <a:rPr lang="ru-RU" sz="1400" smtClean="0"/>
                        <a:t>2020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85</a:t>
                      </a:r>
                      <a:endParaRPr lang="ru-RU" sz="1200" dirty="0"/>
                    </a:p>
                  </a:txBody>
                  <a:tcPr/>
                </a:tc>
                <a:tc>
                  <a:txBody>
                    <a:bodyPr/>
                    <a:lstStyle/>
                    <a:p>
                      <a:r>
                        <a:rPr lang="ru-RU" sz="1200" dirty="0" smtClean="0"/>
                        <a:t>97</a:t>
                      </a:r>
                      <a:endParaRPr lang="ru-RU" sz="1200" dirty="0"/>
                    </a:p>
                  </a:txBody>
                  <a:tcPr/>
                </a:tc>
                <a:tc>
                  <a:txBody>
                    <a:bodyPr/>
                    <a:lstStyle/>
                    <a:p>
                      <a:r>
                        <a:rPr lang="ru-RU" sz="1200" dirty="0" smtClean="0"/>
                        <a:t>98</a:t>
                      </a:r>
                      <a:endParaRPr lang="ru-RU" sz="1200" dirty="0"/>
                    </a:p>
                  </a:txBody>
                  <a:tcPr/>
                </a:tc>
                <a:tc>
                  <a:txBody>
                    <a:bodyPr/>
                    <a:lstStyle/>
                    <a:p>
                      <a:r>
                        <a:rPr lang="ru-RU" sz="1200" dirty="0" smtClean="0"/>
                        <a:t>99</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70</a:t>
                      </a:r>
                      <a:endParaRPr lang="ru-RU" sz="1200" dirty="0"/>
                    </a:p>
                  </a:txBody>
                  <a:tcPr/>
                </a:tc>
                <a:tc>
                  <a:txBody>
                    <a:bodyPr/>
                    <a:lstStyle/>
                    <a:p>
                      <a:r>
                        <a:rPr lang="ru-RU" sz="1200" dirty="0" smtClean="0"/>
                        <a:t>96</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24,2</a:t>
                      </a:r>
                      <a:endParaRPr lang="ru-RU" sz="1200" dirty="0"/>
                    </a:p>
                  </a:txBody>
                  <a:tcPr/>
                </a:tc>
                <a:tc>
                  <a:txBody>
                    <a:bodyPr/>
                    <a:lstStyle/>
                    <a:p>
                      <a:r>
                        <a:rPr lang="ru-RU" sz="1200" dirty="0" smtClean="0"/>
                        <a:t>19,3</a:t>
                      </a:r>
                      <a:endParaRPr lang="ru-RU" sz="1200" dirty="0"/>
                    </a:p>
                  </a:txBody>
                  <a:tcPr/>
                </a:tc>
                <a:tc>
                  <a:txBody>
                    <a:bodyPr/>
                    <a:lstStyle/>
                    <a:p>
                      <a:r>
                        <a:rPr lang="ru-RU" sz="1200" dirty="0" smtClean="0"/>
                        <a:t>20</a:t>
                      </a:r>
                      <a:endParaRPr lang="ru-RU" sz="12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990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320739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6850"/>
            <a:ext cx="8424936" cy="646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единительная линия 2"/>
          <p:cNvCxnSpPr/>
          <p:nvPr/>
        </p:nvCxnSpPr>
        <p:spPr>
          <a:xfrm>
            <a:off x="539552" y="5157192"/>
            <a:ext cx="8064896" cy="0"/>
          </a:xfrm>
          <a:prstGeom prst="line">
            <a:avLst/>
          </a:prstGeom>
        </p:spPr>
        <p:style>
          <a:lnRef idx="2">
            <a:schemeClr val="dk1"/>
          </a:lnRef>
          <a:fillRef idx="0">
            <a:schemeClr val="dk1"/>
          </a:fillRef>
          <a:effectRef idx="1">
            <a:schemeClr val="dk1"/>
          </a:effectRef>
          <a:fontRef idx="minor">
            <a:schemeClr val="tx1"/>
          </a:fontRef>
        </p:style>
      </p:cxnSp>
      <p:cxnSp>
        <p:nvCxnSpPr>
          <p:cNvPr id="5" name="Прямая соединительная линия 4"/>
          <p:cNvCxnSpPr/>
          <p:nvPr/>
        </p:nvCxnSpPr>
        <p:spPr>
          <a:xfrm>
            <a:off x="539552" y="5877272"/>
            <a:ext cx="8064896" cy="0"/>
          </a:xfrm>
          <a:prstGeom prst="line">
            <a:avLst/>
          </a:prstGeom>
        </p:spPr>
        <p:style>
          <a:lnRef idx="2">
            <a:schemeClr val="dk1"/>
          </a:lnRef>
          <a:fillRef idx="0">
            <a:schemeClr val="dk1"/>
          </a:fillRef>
          <a:effectRef idx="1">
            <a:schemeClr val="dk1"/>
          </a:effectRef>
          <a:fontRef idx="minor">
            <a:schemeClr val="tx1"/>
          </a:fontRef>
        </p:style>
      </p:cxnSp>
      <p:cxnSp>
        <p:nvCxnSpPr>
          <p:cNvPr id="7" name="Прямая соединительная линия 6"/>
          <p:cNvCxnSpPr/>
          <p:nvPr/>
        </p:nvCxnSpPr>
        <p:spPr>
          <a:xfrm>
            <a:off x="539552" y="5157192"/>
            <a:ext cx="0" cy="1368152"/>
          </a:xfrm>
          <a:prstGeom prst="line">
            <a:avLst/>
          </a:prstGeom>
        </p:spPr>
        <p:style>
          <a:lnRef idx="2">
            <a:schemeClr val="dk1"/>
          </a:lnRef>
          <a:fillRef idx="0">
            <a:schemeClr val="dk1"/>
          </a:fillRef>
          <a:effectRef idx="1">
            <a:schemeClr val="dk1"/>
          </a:effectRef>
          <a:fontRef idx="minor">
            <a:schemeClr val="tx1"/>
          </a:fontRef>
        </p:style>
      </p:cxnSp>
      <p:cxnSp>
        <p:nvCxnSpPr>
          <p:cNvPr id="9" name="Прямая соединительная линия 8"/>
          <p:cNvCxnSpPr/>
          <p:nvPr/>
        </p:nvCxnSpPr>
        <p:spPr>
          <a:xfrm>
            <a:off x="8604448" y="5157192"/>
            <a:ext cx="0" cy="1368152"/>
          </a:xfrm>
          <a:prstGeom prst="line">
            <a:avLst/>
          </a:prstGeom>
        </p:spPr>
        <p:style>
          <a:lnRef idx="2">
            <a:schemeClr val="dk1"/>
          </a:lnRef>
          <a:fillRef idx="0">
            <a:schemeClr val="dk1"/>
          </a:fillRef>
          <a:effectRef idx="1">
            <a:schemeClr val="dk1"/>
          </a:effectRef>
          <a:fontRef idx="minor">
            <a:schemeClr val="tx1"/>
          </a:fontRef>
        </p:style>
      </p:cxnSp>
      <p:cxnSp>
        <p:nvCxnSpPr>
          <p:cNvPr id="15" name="Прямая соединительная линия 14"/>
          <p:cNvCxnSpPr/>
          <p:nvPr/>
        </p:nvCxnSpPr>
        <p:spPr>
          <a:xfrm>
            <a:off x="5940152" y="5157192"/>
            <a:ext cx="0" cy="1368152"/>
          </a:xfrm>
          <a:prstGeom prst="line">
            <a:avLst/>
          </a:prstGeom>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18"/>
          <p:cNvCxnSpPr/>
          <p:nvPr/>
        </p:nvCxnSpPr>
        <p:spPr>
          <a:xfrm>
            <a:off x="8862704" y="2276872"/>
            <a:ext cx="0" cy="720080"/>
          </a:xfrm>
          <a:prstGeom prst="line">
            <a:avLst/>
          </a:prstGeom>
        </p:spPr>
        <p:style>
          <a:lnRef idx="2">
            <a:schemeClr val="dk1"/>
          </a:lnRef>
          <a:fillRef idx="0">
            <a:schemeClr val="dk1"/>
          </a:fillRef>
          <a:effectRef idx="1">
            <a:schemeClr val="dk1"/>
          </a:effectRef>
          <a:fontRef idx="minor">
            <a:schemeClr val="tx1"/>
          </a:fontRef>
        </p:style>
      </p:cxnSp>
      <p:cxnSp>
        <p:nvCxnSpPr>
          <p:cNvPr id="21" name="Прямая соединительная линия 20"/>
          <p:cNvCxnSpPr/>
          <p:nvPr/>
        </p:nvCxnSpPr>
        <p:spPr>
          <a:xfrm>
            <a:off x="8316416" y="3284984"/>
            <a:ext cx="0" cy="1512168"/>
          </a:xfrm>
          <a:prstGeom prst="line">
            <a:avLst/>
          </a:prstGeom>
        </p:spPr>
        <p:style>
          <a:lnRef idx="2">
            <a:schemeClr val="dk1"/>
          </a:lnRef>
          <a:fillRef idx="0">
            <a:schemeClr val="dk1"/>
          </a:fillRef>
          <a:effectRef idx="1">
            <a:schemeClr val="dk1"/>
          </a:effectRef>
          <a:fontRef idx="minor">
            <a:schemeClr val="tx1"/>
          </a:fontRef>
        </p:style>
      </p:cxnSp>
      <p:cxnSp>
        <p:nvCxnSpPr>
          <p:cNvPr id="23" name="Прямая соединительная линия 22"/>
          <p:cNvCxnSpPr/>
          <p:nvPr/>
        </p:nvCxnSpPr>
        <p:spPr>
          <a:xfrm>
            <a:off x="6372200" y="3284984"/>
            <a:ext cx="0" cy="151216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287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2018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2519323367"/>
              </p:ext>
            </p:extLst>
          </p:nvPr>
        </p:nvGraphicFramePr>
        <p:xfrm>
          <a:off x="395536" y="548680"/>
          <a:ext cx="8280920" cy="5925616"/>
        </p:xfrm>
        <a:graphic>
          <a:graphicData uri="http://schemas.openxmlformats.org/drawingml/2006/table">
            <a:tbl>
              <a:tblPr firstRow="1" bandRow="1">
                <a:tableStyleId>{5C22544A-7EE6-4342-B048-85BDC9FD1C3A}</a:tableStyleId>
              </a:tblPr>
              <a:tblGrid>
                <a:gridCol w="432048"/>
                <a:gridCol w="6870217"/>
                <a:gridCol w="978655"/>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dirty="0" smtClean="0"/>
                        <a:t>60</a:t>
                      </a:r>
                      <a:r>
                        <a:rPr lang="ru-RU" sz="1200" b="1" baseline="0" dirty="0" smtClean="0"/>
                        <a:t> 548</a:t>
                      </a:r>
                      <a:r>
                        <a:rPr lang="ru-RU" sz="1200" b="1" dirty="0" smtClean="0"/>
                        <a:t>,0</a:t>
                      </a:r>
                      <a:endParaRPr lang="ru-RU" sz="1200" b="1" dirty="0"/>
                    </a:p>
                  </a:txBody>
                  <a:tcPr/>
                </a:tc>
              </a:tr>
              <a:tr h="360040">
                <a:tc>
                  <a:txBody>
                    <a:bodyPr/>
                    <a:lstStyle/>
                    <a:p>
                      <a:r>
                        <a:rPr lang="ru-RU" sz="1200" dirty="0" smtClean="0"/>
                        <a:t>1</a:t>
                      </a:r>
                      <a:endParaRPr lang="ru-RU" sz="1200" dirty="0"/>
                    </a:p>
                  </a:txBody>
                  <a:tcPr/>
                </a:tc>
                <a:tc>
                  <a:txBody>
                    <a:bodyPr/>
                    <a:lstStyle/>
                    <a:p>
                      <a:r>
                        <a:rPr lang="ru-RU" sz="1200" dirty="0" smtClean="0"/>
                        <a:t>МП «Развитие массовой физической культуры и спорта среди населения»</a:t>
                      </a:r>
                      <a:endParaRPr lang="ru-RU" sz="1200" dirty="0"/>
                    </a:p>
                  </a:txBody>
                  <a:tcPr/>
                </a:tc>
                <a:tc>
                  <a:txBody>
                    <a:bodyPr/>
                    <a:lstStyle/>
                    <a:p>
                      <a:r>
                        <a:rPr lang="ru-RU" sz="1200" dirty="0" smtClean="0"/>
                        <a:t>60</a:t>
                      </a:r>
                      <a:r>
                        <a:rPr lang="ru-RU" sz="1200" baseline="0" dirty="0" smtClean="0"/>
                        <a:t> 548</a:t>
                      </a:r>
                      <a:r>
                        <a:rPr lang="ru-RU" sz="1200" dirty="0" smtClean="0"/>
                        <a:t>,0</a:t>
                      </a:r>
                      <a:endParaRPr lang="ru-RU" sz="1200"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94</a:t>
                      </a:r>
                      <a:r>
                        <a:rPr lang="ru-RU" sz="1200" b="1" baseline="0" dirty="0" smtClean="0"/>
                        <a:t> 17</a:t>
                      </a:r>
                      <a:r>
                        <a:rPr lang="ru-RU" sz="1200" b="1" dirty="0" smtClean="0"/>
                        <a:t>6,0</a:t>
                      </a:r>
                      <a:endParaRPr lang="ru-RU" sz="1200" b="1" dirty="0"/>
                    </a:p>
                  </a:txBody>
                  <a:tcPr/>
                </a:tc>
              </a:tr>
              <a:tr h="343272">
                <a:tc>
                  <a:txBody>
                    <a:bodyPr/>
                    <a:lstStyle/>
                    <a:p>
                      <a:r>
                        <a:rPr lang="ru-RU" sz="1200" dirty="0" smtClean="0"/>
                        <a:t>2</a:t>
                      </a:r>
                      <a:endParaRPr lang="ru-RU" sz="1200" dirty="0"/>
                    </a:p>
                  </a:txBody>
                  <a:tcPr/>
                </a:tc>
                <a:tc>
                  <a:txBody>
                    <a:bodyPr/>
                    <a:lstStyle/>
                    <a:p>
                      <a:r>
                        <a:rPr lang="ru-RU" sz="1200" dirty="0" smtClean="0"/>
                        <a:t>МП</a:t>
                      </a:r>
                      <a:r>
                        <a:rPr lang="ru-RU" sz="1200" baseline="0" dirty="0" smtClean="0"/>
                        <a:t> «Обеспечение деятельности учреждений культуры»</a:t>
                      </a:r>
                      <a:endParaRPr lang="ru-RU" sz="1200" dirty="0"/>
                    </a:p>
                  </a:txBody>
                  <a:tcPr/>
                </a:tc>
                <a:tc>
                  <a:txBody>
                    <a:bodyPr/>
                    <a:lstStyle/>
                    <a:p>
                      <a:r>
                        <a:rPr lang="ru-RU" sz="1200" baseline="0" dirty="0" smtClean="0"/>
                        <a:t> 94 176</a:t>
                      </a:r>
                      <a:r>
                        <a:rPr lang="ru-RU" sz="1200" dirty="0" smtClean="0"/>
                        <a:t>,0</a:t>
                      </a:r>
                      <a:endParaRPr lang="ru-RU" sz="1200"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6 900,0</a:t>
                      </a:r>
                      <a:endParaRPr lang="ru-RU" sz="1200" b="1" dirty="0"/>
                    </a:p>
                  </a:txBody>
                  <a:tcPr/>
                </a:tc>
              </a:tr>
              <a:tr h="343272">
                <a:tc>
                  <a:txBody>
                    <a:bodyPr/>
                    <a:lstStyle/>
                    <a:p>
                      <a:r>
                        <a:rPr lang="ru-RU" sz="1200" dirty="0" smtClean="0"/>
                        <a:t>3</a:t>
                      </a:r>
                      <a:endParaRPr lang="ru-RU" sz="1200" dirty="0"/>
                    </a:p>
                  </a:txBody>
                  <a:tcPr/>
                </a:tc>
                <a:tc>
                  <a:txBody>
                    <a:bodyPr/>
                    <a:lstStyle/>
                    <a:p>
                      <a:r>
                        <a:rPr lang="ru-RU" sz="1200" dirty="0" smtClean="0"/>
                        <a:t>МП</a:t>
                      </a:r>
                      <a:r>
                        <a:rPr lang="ru-RU" sz="1200" baseline="0" dirty="0" smtClean="0"/>
                        <a:t> «Развитие малого и среднего предпринимательства»</a:t>
                      </a:r>
                      <a:endParaRPr lang="ru-RU" sz="1200" dirty="0"/>
                    </a:p>
                  </a:txBody>
                  <a:tcPr/>
                </a:tc>
                <a:tc>
                  <a:txBody>
                    <a:bodyPr/>
                    <a:lstStyle/>
                    <a:p>
                      <a:r>
                        <a:rPr lang="ru-RU" sz="1200" dirty="0" smtClean="0"/>
                        <a:t>1 600,0</a:t>
                      </a:r>
                      <a:endParaRPr lang="ru-RU" sz="1200" dirty="0"/>
                    </a:p>
                  </a:txBody>
                  <a:tcPr/>
                </a:tc>
              </a:tr>
              <a:tr h="360040">
                <a:tc>
                  <a:txBody>
                    <a:bodyPr/>
                    <a:lstStyle/>
                    <a:p>
                      <a:r>
                        <a:rPr lang="ru-RU" sz="1200" dirty="0" smtClean="0"/>
                        <a:t>4</a:t>
                      </a:r>
                      <a:endParaRPr lang="ru-RU" sz="1200" dirty="0"/>
                    </a:p>
                  </a:txBody>
                  <a:tcPr/>
                </a:tc>
                <a:tc>
                  <a:txBody>
                    <a:bodyPr/>
                    <a:lstStyle/>
                    <a:p>
                      <a:pPr algn="l"/>
                      <a:r>
                        <a:rPr lang="ru-RU" sz="1200" dirty="0" smtClean="0"/>
                        <a:t>МП «Градостроительное развитие и формирование земельных участков»</a:t>
                      </a:r>
                    </a:p>
                  </a:txBody>
                  <a:tcPr/>
                </a:tc>
                <a:tc>
                  <a:txBody>
                    <a:bodyPr/>
                    <a:lstStyle/>
                    <a:p>
                      <a:r>
                        <a:rPr lang="ru-RU" sz="1200" dirty="0" smtClean="0"/>
                        <a:t>5 300,0</a:t>
                      </a:r>
                      <a:endParaRPr lang="ru-RU" sz="1200" b="0"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dirty="0" smtClean="0"/>
                        <a:t>51</a:t>
                      </a:r>
                      <a:r>
                        <a:rPr lang="ru-RU" sz="1200" b="1" baseline="0" dirty="0" smtClean="0"/>
                        <a:t> 551</a:t>
                      </a:r>
                      <a:r>
                        <a:rPr lang="ru-RU" sz="1200" b="1" dirty="0" smtClean="0"/>
                        <a:t>,0</a:t>
                      </a:r>
                      <a:endParaRPr lang="ru-RU" sz="1200" b="1" dirty="0"/>
                    </a:p>
                  </a:txBody>
                  <a:tcPr/>
                </a:tc>
              </a:tr>
              <a:tr h="345936">
                <a:tc>
                  <a:txBody>
                    <a:bodyPr/>
                    <a:lstStyle/>
                    <a:p>
                      <a:r>
                        <a:rPr lang="ru-RU" sz="1200" dirty="0" smtClean="0"/>
                        <a:t>5</a:t>
                      </a:r>
                      <a:endParaRPr lang="ru-RU" sz="1200" dirty="0"/>
                    </a:p>
                  </a:txBody>
                  <a:tcPr/>
                </a:tc>
                <a:tc>
                  <a:txBody>
                    <a:bodyPr/>
                    <a:lstStyle/>
                    <a:p>
                      <a:r>
                        <a:rPr lang="ru-RU" sz="1200" dirty="0" smtClean="0"/>
                        <a:t>МП</a:t>
                      </a:r>
                      <a:r>
                        <a:rPr lang="ru-RU" sz="1200" baseline="0" dirty="0" smtClean="0"/>
                        <a:t> «Профилактика правонарушений»</a:t>
                      </a:r>
                      <a:endParaRPr lang="ru-RU" sz="1200" dirty="0"/>
                    </a:p>
                  </a:txBody>
                  <a:tcPr/>
                </a:tc>
                <a:tc>
                  <a:txBody>
                    <a:bodyPr/>
                    <a:lstStyle/>
                    <a:p>
                      <a:r>
                        <a:rPr lang="ru-RU" sz="1200" dirty="0" smtClean="0"/>
                        <a:t>900,0</a:t>
                      </a:r>
                      <a:endParaRPr lang="ru-RU" sz="1200" dirty="0"/>
                    </a:p>
                  </a:txBody>
                  <a:tcPr/>
                </a:tc>
              </a:tr>
              <a:tr h="525780">
                <a:tc>
                  <a:txBody>
                    <a:bodyPr/>
                    <a:lstStyle/>
                    <a:p>
                      <a:r>
                        <a:rPr lang="ru-RU" sz="1200" dirty="0" smtClean="0"/>
                        <a:t>6</a:t>
                      </a:r>
                      <a:endParaRPr lang="ru-RU" sz="1200" dirty="0"/>
                    </a:p>
                  </a:txBody>
                  <a:tcPr/>
                </a:tc>
                <a:tc>
                  <a:txBody>
                    <a:bodyPr/>
                    <a:lstStyle/>
                    <a:p>
                      <a:r>
                        <a:rPr lang="ru-RU" sz="1200" dirty="0" smtClean="0"/>
                        <a:t>МП «Основные</a:t>
                      </a:r>
                      <a:r>
                        <a:rPr lang="ru-RU" sz="1200" baseline="0" dirty="0" smtClean="0"/>
                        <a:t> мероприятия по противодействию проявлений терроризма и экстремизма на территории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3 200,0</a:t>
                      </a:r>
                      <a:endParaRPr lang="ru-RU" sz="1200" dirty="0"/>
                    </a:p>
                  </a:txBody>
                  <a:tcPr/>
                </a:tc>
              </a:tr>
              <a:tr h="525780">
                <a:tc>
                  <a:txBody>
                    <a:bodyPr/>
                    <a:lstStyle/>
                    <a:p>
                      <a:r>
                        <a:rPr lang="ru-RU" sz="1200" dirty="0" smtClean="0"/>
                        <a:t>7</a:t>
                      </a:r>
                      <a:endParaRPr lang="ru-RU" sz="1200" dirty="0"/>
                    </a:p>
                  </a:txBody>
                  <a:tcPr/>
                </a:tc>
                <a:tc>
                  <a:txBody>
                    <a:bodyPr/>
                    <a:lstStyle/>
                    <a:p>
                      <a:r>
                        <a:rPr lang="ru-RU" sz="1200" dirty="0" smtClean="0"/>
                        <a:t>МП «Комплексные меры противодействия злоупотреблению наркотиками и их незаконному обороту на территории </a:t>
                      </a:r>
                      <a:r>
                        <a:rPr lang="ru-RU" sz="1200" dirty="0" err="1" smtClean="0"/>
                        <a:t>Тахтамукайского</a:t>
                      </a:r>
                      <a:r>
                        <a:rPr lang="ru-RU" sz="1200" dirty="0" smtClean="0"/>
                        <a:t> района»</a:t>
                      </a:r>
                      <a:endParaRPr lang="ru-RU" sz="1200" dirty="0"/>
                    </a:p>
                  </a:txBody>
                  <a:tcPr/>
                </a:tc>
                <a:tc>
                  <a:txBody>
                    <a:bodyPr/>
                    <a:lstStyle/>
                    <a:p>
                      <a:r>
                        <a:rPr lang="ru-RU" sz="1200" dirty="0" smtClean="0"/>
                        <a:t>150,0</a:t>
                      </a:r>
                      <a:endParaRPr lang="ru-RU" sz="1200" dirty="0"/>
                    </a:p>
                  </a:txBody>
                  <a:tcPr/>
                </a:tc>
              </a:tr>
              <a:tr h="316592">
                <a:tc>
                  <a:txBody>
                    <a:bodyPr/>
                    <a:lstStyle/>
                    <a:p>
                      <a:r>
                        <a:rPr lang="ru-RU" sz="1200" dirty="0" smtClean="0"/>
                        <a:t>8</a:t>
                      </a:r>
                      <a:endParaRPr lang="ru-RU" sz="1200" dirty="0"/>
                    </a:p>
                  </a:txBody>
                  <a:tcPr/>
                </a:tc>
                <a:tc>
                  <a:txBody>
                    <a:bodyPr/>
                    <a:lstStyle/>
                    <a:p>
                      <a:r>
                        <a:rPr lang="ru-RU" sz="1200" dirty="0" smtClean="0"/>
                        <a:t>МП</a:t>
                      </a:r>
                      <a:r>
                        <a:rPr lang="ru-RU" sz="1200" baseline="0" dirty="0" smtClean="0"/>
                        <a:t> «Обеспечение безопасности дорожного движения в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480,0</a:t>
                      </a:r>
                      <a:endParaRPr lang="ru-RU" sz="1200" dirty="0"/>
                    </a:p>
                  </a:txBody>
                  <a:tcPr/>
                </a:tc>
              </a:tr>
              <a:tr h="525780">
                <a:tc>
                  <a:txBody>
                    <a:bodyPr/>
                    <a:lstStyle/>
                    <a:p>
                      <a:r>
                        <a:rPr lang="ru-RU" sz="1200" dirty="0" smtClean="0"/>
                        <a:t>9</a:t>
                      </a:r>
                      <a:endParaRPr lang="ru-RU" sz="1200" dirty="0"/>
                    </a:p>
                  </a:txBody>
                  <a:tcPr/>
                </a:tc>
                <a:tc>
                  <a:txBody>
                    <a:bodyPr/>
                    <a:lstStyle/>
                    <a:p>
                      <a:r>
                        <a:rPr lang="ru-RU" sz="1200" dirty="0" smtClean="0"/>
                        <a:t>МП «Санитарное и экологическое благополучие МО «</a:t>
                      </a:r>
                      <a:r>
                        <a:rPr lang="ru-RU" sz="1200" dirty="0" err="1" smtClean="0"/>
                        <a:t>Тахтамукайский</a:t>
                      </a:r>
                      <a:r>
                        <a:rPr lang="ru-RU" sz="1200" dirty="0" smtClean="0"/>
                        <a:t> район»</a:t>
                      </a:r>
                      <a:endParaRPr lang="ru-RU" sz="1200" dirty="0"/>
                    </a:p>
                  </a:txBody>
                  <a:tcPr/>
                </a:tc>
                <a:tc>
                  <a:txBody>
                    <a:bodyPr/>
                    <a:lstStyle/>
                    <a:p>
                      <a:r>
                        <a:rPr lang="ru-RU" sz="1200" dirty="0" smtClean="0"/>
                        <a:t>575,0</a:t>
                      </a:r>
                      <a:endParaRPr lang="ru-RU" sz="1200" dirty="0"/>
                    </a:p>
                  </a:txBody>
                  <a:tcPr/>
                </a:tc>
              </a:tr>
              <a:tr h="525780">
                <a:tc>
                  <a:txBody>
                    <a:bodyPr/>
                    <a:lstStyle/>
                    <a:p>
                      <a:r>
                        <a:rPr lang="ru-RU" sz="1200" dirty="0" smtClean="0"/>
                        <a:t>10</a:t>
                      </a:r>
                      <a:endParaRPr lang="ru-RU" sz="1200" dirty="0"/>
                    </a:p>
                  </a:txBody>
                  <a:tcPr/>
                </a:tc>
                <a:tc>
                  <a:txBody>
                    <a:bodyPr/>
                    <a:lstStyle/>
                    <a:p>
                      <a:r>
                        <a:rPr lang="ru-RU" sz="1200" dirty="0" smtClean="0"/>
                        <a:t>МП «Профилактика безнадзорности и правонарушений среди несовершеннолетних»</a:t>
                      </a:r>
                      <a:endParaRPr lang="ru-RU" sz="1200" dirty="0"/>
                    </a:p>
                  </a:txBody>
                  <a:tcPr/>
                </a:tc>
                <a:tc>
                  <a:txBody>
                    <a:bodyPr/>
                    <a:lstStyle/>
                    <a:p>
                      <a:r>
                        <a:rPr lang="ru-RU" sz="1200" dirty="0" smtClean="0"/>
                        <a:t>200,0</a:t>
                      </a:r>
                      <a:endParaRPr lang="ru-RU" sz="12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63933900"/>
              </p:ext>
            </p:extLst>
          </p:nvPr>
        </p:nvGraphicFramePr>
        <p:xfrm>
          <a:off x="179512" y="332656"/>
          <a:ext cx="8712968" cy="616470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«Энергосбережение и </a:t>
                      </a:r>
                      <a:r>
                        <a:rPr kumimoji="0" lang="ru-RU" sz="1200" u="none" strike="noStrike" cap="none" normalizeH="0" baseline="0" dirty="0" err="1" smtClean="0">
                          <a:ln>
                            <a:noFill/>
                          </a:ln>
                          <a:effectLst/>
                        </a:rPr>
                        <a:t>энергоэффективность</a:t>
                      </a:r>
                      <a:r>
                        <a:rPr kumimoji="0" lang="ru-RU" sz="1200" u="none" strike="noStrike" cap="none" normalizeH="0" baseline="0" dirty="0" smtClean="0">
                          <a:ln>
                            <a:noFill/>
                          </a:ln>
                          <a:effectLst/>
                        </a:rPr>
                        <a:t> на объектах социальной сферы»</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1 000,0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12</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150,0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13</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3 400,0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14</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«Управление муниципальными финансами и муниципальным долгом»</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41 196,0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МП «Улучшение демографической ситуации в МО «</a:t>
                      </a:r>
                      <a:r>
                        <a:rPr kumimoji="0" lang="ru-RU" sz="1200" b="0" i="0" u="none" strike="noStrike" cap="none" normalizeH="0" baseline="0" dirty="0" err="1" smtClean="0">
                          <a:ln>
                            <a:noFill/>
                          </a:ln>
                          <a:solidFill>
                            <a:srgbClr val="000000"/>
                          </a:solidFill>
                          <a:effectLst/>
                          <a:latin typeface="+mj-lt"/>
                          <a:cs typeface="Arial" charset="0"/>
                        </a:rPr>
                        <a:t>Тахтамукайский</a:t>
                      </a:r>
                      <a:r>
                        <a:rPr kumimoji="0" lang="ru-RU" sz="1200" b="0" i="0" u="none" strike="noStrike" cap="none" normalizeH="0" baseline="0" dirty="0" smtClean="0">
                          <a:ln>
                            <a:noFill/>
                          </a:ln>
                          <a:solidFill>
                            <a:srgbClr val="000000"/>
                          </a:solidFill>
                          <a:effectLst/>
                          <a:latin typeface="+mj-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300,0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3900,0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16</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Устойчивое развитие сельских территорий в </a:t>
                      </a:r>
                      <a:r>
                        <a:rPr kumimoji="0" lang="ru-RU" sz="1200" u="none" strike="noStrike" cap="none" normalizeH="0" baseline="0" dirty="0" err="1" smtClean="0">
                          <a:ln>
                            <a:noFill/>
                          </a:ln>
                          <a:effectLst/>
                        </a:rPr>
                        <a:t>Тахтамукайском</a:t>
                      </a:r>
                      <a:r>
                        <a:rPr kumimoji="0" lang="ru-RU" sz="1200" u="none" strike="noStrike" cap="none" normalizeH="0" baseline="0" dirty="0" smtClean="0">
                          <a:ln>
                            <a:noFill/>
                          </a:ln>
                          <a:effectLst/>
                        </a:rPr>
                        <a:t> районе»</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300,0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жильем молодых семей на территории  сельских поселений»</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3600,0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1 115 076,0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18</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МП «Молодежная политика в МО «</a:t>
                      </a:r>
                      <a:r>
                        <a:rPr kumimoji="0" lang="ru-RU" sz="1200" b="0" i="0" u="none" strike="noStrike" cap="none" normalizeH="0" baseline="0" dirty="0" err="1" smtClean="0">
                          <a:ln>
                            <a:noFill/>
                          </a:ln>
                          <a:solidFill>
                            <a:srgbClr val="000000"/>
                          </a:solidFill>
                          <a:effectLst/>
                          <a:latin typeface="+mj-lt"/>
                          <a:cs typeface="Arial" charset="0"/>
                        </a:rPr>
                        <a:t>Тахтамукайский</a:t>
                      </a:r>
                      <a:r>
                        <a:rPr kumimoji="0" lang="ru-RU" sz="1200" b="0" i="0" u="none" strike="noStrike" cap="none" normalizeH="0" baseline="0" dirty="0" smtClean="0">
                          <a:ln>
                            <a:noFill/>
                          </a:ln>
                          <a:solidFill>
                            <a:srgbClr val="000000"/>
                          </a:solidFill>
                          <a:effectLst/>
                          <a:latin typeface="+mj-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19</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1 111 176,0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341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МП «Формирование доступной среды для инвалидов маломобильных групп населения в учреждениях образования»</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3 400,0</a:t>
                      </a: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10959466"/>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3 700,0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21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«Формирование современной городской среды  в МО «</a:t>
                      </a:r>
                      <a:r>
                        <a:rPr kumimoji="0" lang="ru-RU" sz="1200" u="none" strike="noStrike" cap="none" normalizeH="0" baseline="0" dirty="0" err="1" smtClean="0">
                          <a:ln>
                            <a:noFill/>
                          </a:ln>
                          <a:effectLst/>
                        </a:rPr>
                        <a:t>Тахтамукайкий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3 700,0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14 469,0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«Поддержка и развитие печатного средства массовой информации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3 968,0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23</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МП «Развитие телевидения на территории </a:t>
                      </a:r>
                      <a:r>
                        <a:rPr kumimoji="0" lang="ru-RU" sz="1200" b="0" i="0" u="none" strike="noStrike" cap="none" normalizeH="0" baseline="0" dirty="0" err="1" smtClean="0">
                          <a:ln>
                            <a:noFill/>
                          </a:ln>
                          <a:solidFill>
                            <a:srgbClr val="000000"/>
                          </a:solidFill>
                          <a:effectLst/>
                          <a:latin typeface="+mj-lt"/>
                          <a:cs typeface="Arial" charset="0"/>
                        </a:rPr>
                        <a:t>Тахтамукайского</a:t>
                      </a:r>
                      <a:r>
                        <a:rPr kumimoji="0" lang="ru-RU" sz="1200" b="0" i="0" u="none" strike="noStrike" cap="none" normalizeH="0" baseline="0" dirty="0" smtClean="0">
                          <a:ln>
                            <a:noFill/>
                          </a:ln>
                          <a:solidFill>
                            <a:srgbClr val="000000"/>
                          </a:solidFill>
                          <a:effectLst/>
                          <a:latin typeface="+mj-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10 501,0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1 350 320,0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1143000"/>
          </a:xfrm>
        </p:spPr>
        <p:txBody>
          <a:bodyPr/>
          <a:lstStyle/>
          <a:p>
            <a:pPr algn="ctr"/>
            <a:r>
              <a:rPr lang="ru-RU" sz="1600" dirty="0" smtClean="0"/>
              <a:t>ОСНОВНЫЕ ПОКАЗАТЕЛИ СОЦИАЛЬНО-ЭКОНОМИЧЕСКОГО РАЗВИТИЯ  МО «ТАХТАМУКАЙСКИЙ РАЙОН»</a:t>
            </a:r>
            <a:endParaRPr lang="ru-RU" sz="16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474540570"/>
              </p:ext>
            </p:extLst>
          </p:nvPr>
        </p:nvGraphicFramePr>
        <p:xfrm>
          <a:off x="251522" y="620689"/>
          <a:ext cx="8208909" cy="6200033"/>
        </p:xfrm>
        <a:graphic>
          <a:graphicData uri="http://schemas.openxmlformats.org/drawingml/2006/table">
            <a:tbl>
              <a:tblPr firstRow="1" firstCol="1" bandRow="1"/>
              <a:tblGrid>
                <a:gridCol w="1162903"/>
                <a:gridCol w="760718"/>
                <a:gridCol w="760718"/>
                <a:gridCol w="841781"/>
                <a:gridCol w="841781"/>
                <a:gridCol w="588466"/>
                <a:gridCol w="698365"/>
                <a:gridCol w="698365"/>
                <a:gridCol w="698365"/>
                <a:gridCol w="604835"/>
                <a:gridCol w="552612"/>
              </a:tblGrid>
              <a:tr h="1108398">
                <a:tc rowSpan="4">
                  <a:txBody>
                    <a:bodyPr/>
                    <a:lstStyle/>
                    <a:p>
                      <a:pPr algn="ctr">
                        <a:spcAft>
                          <a:spcPts val="0"/>
                        </a:spcAft>
                      </a:pPr>
                      <a:r>
                        <a:rPr lang="ru-RU" sz="900">
                          <a:effectLst/>
                          <a:latin typeface="Times New Roman"/>
                          <a:ea typeface="Times New Roman"/>
                        </a:rPr>
                        <a:t>         Наименование</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Факт</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Оценка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gn="ctr">
                        <a:spcAft>
                          <a:spcPts val="0"/>
                        </a:spcAft>
                      </a:pPr>
                      <a:r>
                        <a:rPr lang="ru-RU" sz="900">
                          <a:effectLst/>
                          <a:latin typeface="Times New Roman"/>
                          <a:ea typeface="Times New Roman"/>
                        </a:rPr>
                        <a:t>Прогноз 2018 год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ru-RU"/>
                    </a:p>
                  </a:txBody>
                  <a:tcPr/>
                </a:tc>
                <a:tc rowSpan="3" gridSpan="2">
                  <a:txBody>
                    <a:bodyPr/>
                    <a:lstStyle/>
                    <a:p>
                      <a:pPr algn="ctr">
                        <a:spcAft>
                          <a:spcPts val="0"/>
                        </a:spcAft>
                      </a:pPr>
                      <a:r>
                        <a:rPr lang="ru-RU" sz="900">
                          <a:effectLst/>
                          <a:latin typeface="Times New Roman"/>
                          <a:ea typeface="Times New Roman"/>
                        </a:rPr>
                        <a:t>Удельный вес  отрасли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ru-RU"/>
                    </a:p>
                  </a:txBody>
                  <a:tcPr/>
                </a:tc>
                <a:tc gridSpan="2">
                  <a:txBody>
                    <a:bodyPr/>
                    <a:lstStyle/>
                    <a:p>
                      <a:pPr algn="ctr">
                        <a:spcAft>
                          <a:spcPts val="0"/>
                        </a:spcAft>
                      </a:pPr>
                      <a:r>
                        <a:rPr lang="ru-RU" sz="900">
                          <a:effectLst/>
                          <a:latin typeface="Times New Roman"/>
                          <a:ea typeface="Times New Roman"/>
                        </a:rPr>
                        <a:t>Отклонение</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3" gridSpan="2">
                  <a:txBody>
                    <a:bodyPr/>
                    <a:lstStyle/>
                    <a:p>
                      <a:pPr algn="ctr">
                        <a:spcAft>
                          <a:spcPts val="0"/>
                        </a:spcAft>
                      </a:pPr>
                      <a:r>
                        <a:rPr lang="ru-RU" sz="900">
                          <a:effectLst/>
                          <a:latin typeface="Times New Roman"/>
                          <a:ea typeface="Times New Roman"/>
                        </a:rPr>
                        <a:t>Рост объемов прозводства за счет цены и количества,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ru-RU"/>
                    </a:p>
                  </a:txBody>
                  <a:tcPr/>
                </a:tc>
              </a:tr>
              <a:tr h="140378">
                <a:tc vMerge="1">
                  <a:txBody>
                    <a:bodyPr/>
                    <a:lstStyle/>
                    <a:p>
                      <a:endParaRPr lang="ru-RU"/>
                    </a:p>
                  </a:txBody>
                  <a:tcPr/>
                </a:tc>
                <a:tc>
                  <a:txBody>
                    <a:bodyPr/>
                    <a:lstStyle/>
                    <a:p>
                      <a:pPr algn="ctr">
                        <a:spcAft>
                          <a:spcPts val="0"/>
                        </a:spcAft>
                      </a:pPr>
                      <a:r>
                        <a:rPr lang="ru-RU" sz="900">
                          <a:effectLst/>
                          <a:latin typeface="Times New Roman"/>
                          <a:ea typeface="Times New Roman"/>
                        </a:rPr>
                        <a:t>2016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2017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spcAft>
                          <a:spcPts val="0"/>
                        </a:spcAft>
                      </a:pPr>
                      <a:r>
                        <a:rPr lang="ru-RU" sz="900">
                          <a:effectLst/>
                          <a:latin typeface="Times New Roman"/>
                          <a:ea typeface="Times New Roman"/>
                        </a:rPr>
                        <a:t>прогноза от оценки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162206">
                <a:tc vMerge="1">
                  <a:txBody>
                    <a:bodyPr/>
                    <a:lstStyle/>
                    <a:p>
                      <a:endParaRPr lang="ru-RU"/>
                    </a:p>
                  </a:txBody>
                  <a:tcPr/>
                </a:tc>
                <a:tc>
                  <a:txBody>
                    <a:bodyPr/>
                    <a:lstStyle/>
                    <a:p>
                      <a:pPr algn="ctr">
                        <a:spcAft>
                          <a:spcPts val="0"/>
                        </a:spcAft>
                      </a:pPr>
                      <a:r>
                        <a:rPr lang="ru-RU" sz="900">
                          <a:effectLst/>
                          <a:latin typeface="Times New Roman"/>
                          <a:ea typeface="Times New Roman"/>
                        </a:rPr>
                        <a:t>год</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год</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spcAft>
                          <a:spcPts val="0"/>
                        </a:spcAft>
                      </a:pPr>
                      <a:r>
                        <a:rPr lang="ru-RU" sz="900">
                          <a:effectLst/>
                          <a:latin typeface="Times New Roman"/>
                          <a:ea typeface="Times New Roman"/>
                        </a:rPr>
                        <a:t> тыс. руб.</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173193">
                <a:tc vMerge="1">
                  <a:txBody>
                    <a:bodyPr/>
                    <a:lstStyle/>
                    <a:p>
                      <a:endParaRPr lang="ru-RU"/>
                    </a:p>
                  </a:txBody>
                  <a:tcPr/>
                </a:tc>
                <a:tc>
                  <a:txBody>
                    <a:bodyPr/>
                    <a:lstStyle/>
                    <a:p>
                      <a:pPr>
                        <a:spcAft>
                          <a:spcPts val="0"/>
                        </a:spcAft>
                      </a:pPr>
                      <a:r>
                        <a:rPr lang="ru-RU" sz="900">
                          <a:effectLst/>
                          <a:latin typeface="Times New Roman"/>
                          <a:ea typeface="Times New Roman"/>
                        </a:rPr>
                        <a:t> </a:t>
                      </a:r>
                    </a:p>
                  </a:txBody>
                  <a:tcPr marL="59433" marR="59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59433" marR="59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2-й вариант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a:spcAft>
                          <a:spcPts val="0"/>
                        </a:spcAft>
                      </a:pPr>
                      <a:r>
                        <a:rPr lang="ru-RU" sz="900">
                          <a:effectLst/>
                          <a:latin typeface="Times New Roman"/>
                          <a:ea typeface="Times New Roman"/>
                        </a:rPr>
                        <a:t>Строительство</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5325600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5389507,2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5475739,3</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5486518,3</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7,55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7,50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86232,1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97011,1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100,29</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100,74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43">
                <a:tc>
                  <a:txBody>
                    <a:bodyPr/>
                    <a:lstStyle/>
                    <a:p>
                      <a:pPr>
                        <a:spcAft>
                          <a:spcPts val="0"/>
                        </a:spcAft>
                      </a:pPr>
                      <a:r>
                        <a:rPr lang="ru-RU" sz="900">
                          <a:effectLst/>
                          <a:latin typeface="Times New Roman"/>
                          <a:ea typeface="Times New Roman"/>
                        </a:rPr>
                        <a:t>Промышленность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solidFill>
                            <a:srgbClr val="000000"/>
                          </a:solidFill>
                          <a:effectLst/>
                          <a:latin typeface="Times New Roman"/>
                          <a:ea typeface="Times New Roman"/>
                        </a:rPr>
                        <a:t>13053488</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a:ea typeface="Times New Roman"/>
                        </a:rPr>
                        <a:t>13818099</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a:ea typeface="Times New Roman"/>
                        </a:rPr>
                        <a:t>14446614</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solidFill>
                            <a:srgbClr val="000000"/>
                          </a:solidFill>
                          <a:effectLst/>
                          <a:latin typeface="Times New Roman"/>
                          <a:ea typeface="Times New Roman"/>
                        </a:rPr>
                        <a:t>14554106</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19,93</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19,90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628515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736007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104,31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105,24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78">
                <a:tc>
                  <a:txBody>
                    <a:bodyPr/>
                    <a:lstStyle/>
                    <a:p>
                      <a:pPr>
                        <a:spcAft>
                          <a:spcPts val="0"/>
                        </a:spcAft>
                      </a:pPr>
                      <a:r>
                        <a:rPr lang="ru-RU" sz="900">
                          <a:effectLst/>
                          <a:latin typeface="Times New Roman"/>
                          <a:ea typeface="Times New Roman"/>
                        </a:rPr>
                        <a:t>Транспорт</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8500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8700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8800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8900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101,15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102,3</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35">
                <a:tc>
                  <a:txBody>
                    <a:bodyPr/>
                    <a:lstStyle/>
                    <a:p>
                      <a:pPr>
                        <a:spcAft>
                          <a:spcPts val="0"/>
                        </a:spcAft>
                      </a:pPr>
                      <a:r>
                        <a:rPr lang="ru-RU" sz="900" dirty="0">
                          <a:effectLst/>
                          <a:latin typeface="Times New Roman"/>
                          <a:ea typeface="Times New Roman"/>
                        </a:rPr>
                        <a:t>Связь</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46892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44566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45032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45032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466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466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101,05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101,05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78">
                <a:tc>
                  <a:txBody>
                    <a:bodyPr/>
                    <a:lstStyle/>
                    <a:p>
                      <a:pPr>
                        <a:spcAft>
                          <a:spcPts val="0"/>
                        </a:spcAft>
                      </a:pPr>
                      <a:r>
                        <a:rPr lang="ru-RU" sz="900">
                          <a:effectLst/>
                          <a:latin typeface="Times New Roman"/>
                          <a:ea typeface="Times New Roman"/>
                        </a:rPr>
                        <a:t>Торговля</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46320360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48369020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50354080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50861960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69,47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69,54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1985060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2492940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108,95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109,93</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76">
                <a:tc>
                  <a:txBody>
                    <a:bodyPr/>
                    <a:lstStyle/>
                    <a:p>
                      <a:pPr>
                        <a:spcAft>
                          <a:spcPts val="0"/>
                        </a:spcAft>
                      </a:pPr>
                      <a:r>
                        <a:rPr lang="ru-RU" sz="900">
                          <a:effectLst/>
                          <a:latin typeface="Times New Roman"/>
                          <a:ea typeface="Times New Roman"/>
                        </a:rPr>
                        <a:t> Сельское хозяйство</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189600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191300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192500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193800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0,27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0,26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1200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2500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101,61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102,76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56">
                <a:tc>
                  <a:txBody>
                    <a:bodyPr/>
                    <a:lstStyle/>
                    <a:p>
                      <a:pPr>
                        <a:spcAft>
                          <a:spcPts val="0"/>
                        </a:spcAft>
                      </a:pPr>
                      <a:r>
                        <a:rPr lang="ru-RU" sz="900">
                          <a:effectLst/>
                          <a:latin typeface="Times New Roman"/>
                          <a:ea typeface="Times New Roman"/>
                        </a:rPr>
                        <a:t>Прочие виды деятельности</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1765500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1862790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1957420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1987900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2,70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2,72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94630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125110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104,91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76">
                <a:tc>
                  <a:txBody>
                    <a:bodyPr/>
                    <a:lstStyle/>
                    <a:p>
                      <a:pPr algn="ctr">
                        <a:spcAft>
                          <a:spcPts val="0"/>
                        </a:spcAft>
                      </a:pPr>
                      <a:r>
                        <a:rPr lang="ru-RU" sz="900" b="1">
                          <a:effectLst/>
                          <a:latin typeface="Times New Roman"/>
                          <a:ea typeface="Times New Roman"/>
                        </a:rPr>
                        <a:t>ВСЕГО:</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66709940</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69683982,2</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72480185,3</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73138216,3</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100</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100</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2796203,1</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3454234,1</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107,2</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108,12</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78">
                <a:tc>
                  <a:txBody>
                    <a:bodyPr/>
                    <a:lstStyle/>
                    <a:p>
                      <a:pPr>
                        <a:spcAft>
                          <a:spcPts val="0"/>
                        </a:spcAft>
                      </a:pPr>
                      <a:r>
                        <a:rPr lang="ru-RU" sz="900">
                          <a:effectLst/>
                          <a:latin typeface="Times New Roman"/>
                          <a:ea typeface="Times New Roman"/>
                        </a:rPr>
                        <a:t>в т.  ч.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35">
                <a:tc>
                  <a:txBody>
                    <a:bodyPr/>
                    <a:lstStyle/>
                    <a:p>
                      <a:pPr>
                        <a:spcAft>
                          <a:spcPts val="0"/>
                        </a:spcAft>
                      </a:pPr>
                      <a:r>
                        <a:rPr lang="ru-RU" sz="900" b="1">
                          <a:effectLst/>
                          <a:latin typeface="Times New Roman"/>
                          <a:ea typeface="Times New Roman"/>
                        </a:rPr>
                        <a:t>Оборот малых предприятий, тыс. руб.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14671068</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16108816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16841758</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17200667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a:effectLst/>
                          <a:latin typeface="Times New Roman"/>
                          <a:ea typeface="Times New Roman"/>
                        </a:rPr>
                        <a:t> </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732942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1091851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108,36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108,61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517">
                <a:tc>
                  <a:txBody>
                    <a:bodyPr/>
                    <a:lstStyle/>
                    <a:p>
                      <a:pPr>
                        <a:spcAft>
                          <a:spcPts val="0"/>
                        </a:spcAft>
                      </a:pPr>
                      <a:r>
                        <a:rPr lang="ru-RU" sz="900" b="1">
                          <a:effectLst/>
                          <a:latin typeface="Times New Roman"/>
                          <a:ea typeface="Times New Roman"/>
                        </a:rPr>
                        <a:t>Инвестиции</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ru-RU" sz="900">
                          <a:effectLst/>
                          <a:latin typeface="Times New Roman"/>
                          <a:ea typeface="Times New Roman"/>
                        </a:rPr>
                        <a:t>1353,6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2041,6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2045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2108,9</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3,4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67,3</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10,84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a:effectLst/>
                          <a:latin typeface="Times New Roman"/>
                          <a:ea typeface="Times New Roman"/>
                        </a:rPr>
                        <a:t>10,9</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12">
                <a:tc>
                  <a:txBody>
                    <a:bodyPr/>
                    <a:lstStyle/>
                    <a:p>
                      <a:pPr>
                        <a:spcAft>
                          <a:spcPts val="0"/>
                        </a:spcAft>
                      </a:pPr>
                      <a:r>
                        <a:rPr lang="ru-RU" sz="900">
                          <a:effectLst/>
                          <a:latin typeface="Times New Roman"/>
                          <a:ea typeface="Times New Roman"/>
                        </a:rPr>
                        <a:t> в основной капитал ,млн. руб.</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0378">
                <a:tc>
                  <a:txBody>
                    <a:bodyPr/>
                    <a:lstStyle/>
                    <a:p>
                      <a:pP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56">
                <a:tc>
                  <a:txBody>
                    <a:bodyPr/>
                    <a:lstStyle/>
                    <a:p>
                      <a:pPr>
                        <a:spcAft>
                          <a:spcPts val="0"/>
                        </a:spcAft>
                      </a:pPr>
                      <a:r>
                        <a:rPr lang="ru-RU" sz="900" b="1">
                          <a:effectLst/>
                          <a:latin typeface="Times New Roman"/>
                          <a:ea typeface="Times New Roman"/>
                        </a:rPr>
                        <a:t>ВЭД, </a:t>
                      </a:r>
                      <a:r>
                        <a:rPr lang="ru-RU" sz="900">
                          <a:effectLst/>
                          <a:latin typeface="Times New Roman"/>
                          <a:ea typeface="Times New Roman"/>
                        </a:rPr>
                        <a:t>млн. долл. США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0,071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0,076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0,081</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0,082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0,005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0,004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106,58</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105,26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78">
                <a:tc>
                  <a:txBody>
                    <a:bodyPr/>
                    <a:lstStyle/>
                    <a:p>
                      <a:pP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78">
                <a:tc>
                  <a:txBody>
                    <a:bodyPr/>
                    <a:lstStyle/>
                    <a:p>
                      <a:pPr>
                        <a:spcAft>
                          <a:spcPts val="0"/>
                        </a:spcAft>
                      </a:pPr>
                      <a:r>
                        <a:rPr lang="ru-RU" sz="900" b="1">
                          <a:effectLst/>
                          <a:latin typeface="Times New Roman"/>
                          <a:ea typeface="Times New Roman"/>
                        </a:rPr>
                        <a:t>ФОТ</a:t>
                      </a:r>
                      <a:r>
                        <a:rPr lang="ru-RU" sz="900">
                          <a:effectLst/>
                          <a:latin typeface="Times New Roman"/>
                          <a:ea typeface="Times New Roman"/>
                        </a:rPr>
                        <a:t>, тыс. руб.</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4918841,6</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4943815,3</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4976459,5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4982654,2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32644,2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38838,9</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101,94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102,37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78">
                <a:tc>
                  <a:txBody>
                    <a:bodyPr/>
                    <a:lstStyle/>
                    <a:p>
                      <a:pP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12">
                <a:tc>
                  <a:txBody>
                    <a:bodyPr/>
                    <a:lstStyle/>
                    <a:p>
                      <a:pPr>
                        <a:spcAft>
                          <a:spcPts val="0"/>
                        </a:spcAft>
                      </a:pPr>
                      <a:r>
                        <a:rPr lang="ru-RU" sz="900" b="1">
                          <a:effectLst/>
                          <a:latin typeface="Times New Roman"/>
                          <a:ea typeface="Times New Roman"/>
                        </a:rPr>
                        <a:t>Численность</a:t>
                      </a:r>
                      <a:r>
                        <a:rPr lang="ru-RU" sz="900">
                          <a:effectLst/>
                          <a:latin typeface="Times New Roman"/>
                          <a:ea typeface="Times New Roman"/>
                        </a:rPr>
                        <a:t>, всего по району, чел.</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81488</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81895</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82387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82469</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492</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574</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103,88</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103,88</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962">
                <a:tc>
                  <a:txBody>
                    <a:bodyPr/>
                    <a:lstStyle/>
                    <a:p>
                      <a:pPr>
                        <a:spcAft>
                          <a:spcPts val="0"/>
                        </a:spcAft>
                      </a:pPr>
                      <a:r>
                        <a:rPr lang="ru-RU" sz="900" b="1">
                          <a:effectLst/>
                          <a:latin typeface="Times New Roman"/>
                          <a:ea typeface="Times New Roman"/>
                        </a:rPr>
                        <a:t>Среднесписочная численность по полному кругу предприятий и организаций , чел.</a:t>
                      </a:r>
                      <a:endParaRPr lang="ru-RU" sz="900">
                        <a:effectLst/>
                        <a:latin typeface="Times New Roman"/>
                        <a:ea typeface="Times New Roman"/>
                      </a:endParaRP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900">
                          <a:effectLst/>
                          <a:latin typeface="Times New Roman"/>
                          <a:ea typeface="Times New Roman"/>
                        </a:rPr>
                        <a:t>14776,0</a:t>
                      </a:r>
                    </a:p>
                  </a:txBody>
                  <a:tcPr marL="59433" marR="59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14993,0</a:t>
                      </a:r>
                    </a:p>
                  </a:txBody>
                  <a:tcPr marL="59433" marR="59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15097,0</a:t>
                      </a:r>
                    </a:p>
                  </a:txBody>
                  <a:tcPr marL="59433" marR="59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15097,0</a:t>
                      </a:r>
                    </a:p>
                  </a:txBody>
                  <a:tcPr marL="59433" marR="59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effectLst/>
                          <a:latin typeface="Times New Roman"/>
                          <a:ea typeface="Times New Roman"/>
                        </a:rPr>
                        <a:t> </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104,0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104,0</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99,37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a:ea typeface="Times New Roman"/>
                        </a:rPr>
                        <a:t>99,37</a:t>
                      </a:r>
                    </a:p>
                  </a:txBody>
                  <a:tcPr marL="59433" marR="59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2711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2018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047337456"/>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3000,0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3000,0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1100,0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1100,0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6173,0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5673,0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500,0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59129287"/>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4249,0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1200,0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1384,0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a:t>
                      </a:r>
                      <a:r>
                        <a:rPr lang="ru-RU" sz="1400" b="0" baseline="0" dirty="0" smtClean="0"/>
                        <a:t> материально-технической базы муниципальных образовательных учреждений»</a:t>
                      </a:r>
                      <a:endParaRPr lang="ru-RU" sz="1400" b="0" dirty="0"/>
                    </a:p>
                  </a:txBody>
                  <a:tcPr/>
                </a:tc>
                <a:tc>
                  <a:txBody>
                    <a:bodyPr/>
                    <a:lstStyle/>
                    <a:p>
                      <a:r>
                        <a:rPr lang="ru-RU" sz="1400" b="0" dirty="0" smtClean="0"/>
                        <a:t>1665,0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smtClean="0"/>
                        <a:t>17</a:t>
                      </a:r>
                      <a:r>
                        <a:rPr lang="ru-RU" sz="1400" b="1" baseline="0" smtClean="0"/>
                        <a:t> 022</a:t>
                      </a:r>
                      <a:r>
                        <a:rPr lang="ru-RU" sz="1400" b="1" smtClean="0"/>
                        <a:t>,0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sz="quarter" idx="13"/>
          </p:nvPr>
        </p:nvSpPr>
        <p:spPr>
          <a:xfrm>
            <a:off x="0" y="404664"/>
            <a:ext cx="9144000" cy="6069288"/>
          </a:xfrm>
        </p:spPr>
        <p:txBody>
          <a:bodyPr>
            <a:normAutofit/>
          </a:bodyPr>
          <a:lstStyle/>
          <a:p>
            <a:endParaRPr lang="ru-RU" sz="1400" dirty="0" smtClean="0"/>
          </a:p>
          <a:p>
            <a:r>
              <a:rPr lang="ru-RU" sz="1400" dirty="0" smtClean="0"/>
              <a:t>Создаются новые места в общеобразовательных организациях для обеспечения односменного режима обучения, улучшения технических характеристик зданий общеобразовательных организаций. В 2017 году на  эти цели освоено 593 976,8 </a:t>
            </a:r>
            <a:r>
              <a:rPr lang="ru-RU" sz="1400" dirty="0" err="1" smtClean="0"/>
              <a:t>тыс.руб</a:t>
            </a:r>
            <a:r>
              <a:rPr lang="ru-RU" sz="1400" dirty="0" smtClean="0"/>
              <a:t>. </a:t>
            </a:r>
          </a:p>
          <a:p>
            <a:r>
              <a:rPr lang="ru-RU" sz="1400" dirty="0" smtClean="0"/>
              <a:t>В </a:t>
            </a:r>
            <a:r>
              <a:rPr lang="ru-RU" sz="1400" dirty="0"/>
              <a:t>рамках программы по содействию создания в субъектах  РФ новых мест в общеобразовательных организациях </a:t>
            </a:r>
            <a:r>
              <a:rPr lang="ru-RU" sz="1400" dirty="0" smtClean="0"/>
              <a:t> в 2018 году </a:t>
            </a:r>
            <a:r>
              <a:rPr lang="ru-RU" sz="1400" dirty="0"/>
              <a:t>в </a:t>
            </a:r>
            <a:r>
              <a:rPr lang="ru-RU" sz="1400" dirty="0" err="1"/>
              <a:t>п.Энем</a:t>
            </a:r>
            <a:r>
              <a:rPr lang="ru-RU" sz="1400" dirty="0"/>
              <a:t> планируется строительство новой школы на общую сумму </a:t>
            </a:r>
            <a:r>
              <a:rPr lang="ru-RU" sz="1400" dirty="0" smtClean="0"/>
              <a:t>717,0 </a:t>
            </a:r>
            <a:r>
              <a:rPr lang="ru-RU" sz="1400" dirty="0" err="1" smtClean="0"/>
              <a:t>млн.руб</a:t>
            </a:r>
            <a:r>
              <a:rPr lang="ru-RU" sz="1400" dirty="0"/>
              <a:t>.</a:t>
            </a:r>
          </a:p>
          <a:p>
            <a:r>
              <a:rPr lang="ru-RU" sz="1400" dirty="0" smtClean="0"/>
              <a:t>Строительство  спортивного комплекса в  </a:t>
            </a:r>
            <a:r>
              <a:rPr lang="ru-RU" sz="1400" dirty="0" err="1" smtClean="0"/>
              <a:t>а.Тахтамукай</a:t>
            </a:r>
            <a:r>
              <a:rPr lang="ru-RU" sz="1400" dirty="0" smtClean="0"/>
              <a:t>.  Общая стоимость проекта – 65 801,9 </a:t>
            </a:r>
            <a:r>
              <a:rPr lang="ru-RU" sz="1400" dirty="0" err="1" smtClean="0"/>
              <a:t>тыс.руб</a:t>
            </a:r>
            <a:r>
              <a:rPr lang="ru-RU" sz="1400" dirty="0" smtClean="0"/>
              <a:t>.   Также планируется строительство физкультурно-оздоровительного комплекса в </a:t>
            </a:r>
            <a:r>
              <a:rPr lang="ru-RU" sz="1400" dirty="0" err="1" smtClean="0"/>
              <a:t>п.Энем</a:t>
            </a:r>
            <a:r>
              <a:rPr lang="ru-RU" sz="1400" dirty="0" smtClean="0"/>
              <a:t>.</a:t>
            </a:r>
          </a:p>
          <a:p>
            <a:pPr marL="45720" indent="0">
              <a:buNone/>
            </a:pPr>
            <a:endParaRPr lang="ru-RU" sz="1400" dirty="0"/>
          </a:p>
        </p:txBody>
      </p:sp>
      <p:graphicFrame>
        <p:nvGraphicFramePr>
          <p:cNvPr id="5" name="Схема 4"/>
          <p:cNvGraphicFramePr/>
          <p:nvPr>
            <p:extLst>
              <p:ext uri="{D42A27DB-BD31-4B8C-83A1-F6EECF244321}">
                <p14:modId xmlns:p14="http://schemas.microsoft.com/office/powerpoint/2010/main" val="1246642256"/>
              </p:ext>
            </p:extLst>
          </p:nvPr>
        </p:nvGraphicFramePr>
        <p:xfrm>
          <a:off x="179512" y="2996952"/>
          <a:ext cx="8712968"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157734425"/>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2018 году составят примерно 16 400,0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2017 году составит 43 149,0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2295964937"/>
              </p:ext>
            </p:extLst>
          </p:nvPr>
        </p:nvGraphicFramePr>
        <p:xfrm>
          <a:off x="4724779" y="1739717"/>
          <a:ext cx="3768080"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3"/>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sz="quarter" idx="13"/>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sz="quarter" idx="13"/>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sz="quarter" idx="13"/>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sz="quarter" idx="13"/>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endParaRPr lang="ru-RU" sz="1600" b="1"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8" cy="595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sz="quarter" idx="13"/>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sz="quarter" idx="13"/>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3"/>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sz="quarter" idx="13"/>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sz="quarter" idx="13"/>
          </p:nvPr>
        </p:nvSpPr>
        <p:spPr>
          <a:xfrm>
            <a:off x="395536" y="908720"/>
            <a:ext cx="8291264" cy="5637240"/>
          </a:xfrm>
        </p:spPr>
        <p:txBody>
          <a:bodyPr>
            <a:normAutofit fontScale="325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sz="quarter" idx="13"/>
          </p:nvPr>
        </p:nvSpPr>
        <p:spPr>
          <a:xfrm>
            <a:off x="457200" y="908720"/>
            <a:ext cx="8147248" cy="5565232"/>
          </a:xfrm>
        </p:spPr>
        <p:txBody>
          <a:bodyPr>
            <a:normAutofit fontScale="55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dirty="0" smtClean="0"/>
              <a:t>Финансовое управление</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Доходы (</a:t>
            </a:r>
            <a:r>
              <a:rPr lang="ru-RU" sz="1400" dirty="0" err="1" smtClean="0"/>
              <a:t>т.р</a:t>
            </a:r>
            <a:r>
              <a:rPr lang="ru-RU" sz="1400" dirty="0" smtClean="0"/>
              <a:t>.)    1 498 525,0        963 278,0           974 329,0    </a:t>
            </a:r>
            <a:br>
              <a:rPr lang="ru-RU" sz="1400" dirty="0" smtClean="0"/>
            </a:br>
            <a:r>
              <a:rPr lang="ru-RU" sz="1400" dirty="0" smtClean="0"/>
              <a:t>Расходы (</a:t>
            </a:r>
            <a:r>
              <a:rPr lang="ru-RU" sz="1400" dirty="0" err="1" smtClean="0"/>
              <a:t>т.р</a:t>
            </a:r>
            <a:r>
              <a:rPr lang="ru-RU" sz="1400" dirty="0" smtClean="0"/>
              <a:t>.)   1 519 231,0        973 790,0           984 809,0</a:t>
            </a:r>
            <a:br>
              <a:rPr lang="ru-RU" sz="1400" dirty="0" smtClean="0"/>
            </a:br>
            <a:r>
              <a:rPr lang="ru-RU" sz="1400" dirty="0" smtClean="0"/>
              <a:t>Дефицит (</a:t>
            </a:r>
            <a:r>
              <a:rPr lang="ru-RU" sz="1400" dirty="0" err="1" smtClean="0"/>
              <a:t>т.р</a:t>
            </a:r>
            <a:r>
              <a:rPr lang="ru-RU" sz="1400" dirty="0" smtClean="0"/>
              <a:t>.)       20 706,0           10 512,0             10 480,0</a:t>
            </a:r>
            <a:br>
              <a:rPr lang="ru-RU" sz="1400" dirty="0" smtClean="0"/>
            </a:br>
            <a:r>
              <a:rPr lang="ru-RU" sz="1400" dirty="0" err="1" smtClean="0"/>
              <a:t>Справочно</a:t>
            </a:r>
            <a:r>
              <a:rPr lang="ru-RU" sz="1400" dirty="0" smtClean="0"/>
              <a:t>: для сопоставимости показателей данные приведены на начало финансового года</a:t>
            </a:r>
            <a:br>
              <a:rPr lang="ru-RU" sz="1400" dirty="0" smtClean="0"/>
            </a:br>
            <a:endParaRPr lang="ru-RU" sz="1400" dirty="0"/>
          </a:p>
        </p:txBody>
      </p:sp>
      <p:sp>
        <p:nvSpPr>
          <p:cNvPr id="17410" name="Объект 2"/>
          <p:cNvSpPr>
            <a:spLocks noGrp="1"/>
          </p:cNvSpPr>
          <p:nvPr>
            <p:ph sz="quarter" idx="13"/>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1987640498"/>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997414989"/>
              </p:ext>
            </p:extLst>
          </p:nvPr>
        </p:nvGraphicFramePr>
        <p:xfrm>
          <a:off x="633413" y="209550"/>
          <a:ext cx="7877175" cy="622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3739</TotalTime>
  <Words>4904</Words>
  <Application>Microsoft Office PowerPoint</Application>
  <PresentationFormat>Экран (4:3)</PresentationFormat>
  <Paragraphs>1134</Paragraphs>
  <Slides>46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Воздушный поток</vt:lpstr>
      <vt:lpstr>Бюджет для граждан</vt:lpstr>
      <vt:lpstr>СОДЕРЖАНИЕ:</vt:lpstr>
      <vt:lpstr>ОСНОВНЫЕ ПОКАЗАТЕЛИ СОЦИАЛЬНО-ЭКОНОМИЧЕСКОГО РАЗВИТИЯ  МО «ТАХТАМУКАЙСКИЙ РАЙОН»</vt:lpstr>
      <vt:lpstr>Презентация PowerPoint</vt:lpstr>
      <vt:lpstr>Презентация PowerPoint</vt:lpstr>
      <vt:lpstr>Доходы (т.р.)    1 498 525,0        963 278,0           974 329,0     Расходы (т.р.)   1 519 231,0        973 790,0           984 809,0 Дефицит (т.р.)       20 706,0           10 512,0             10 480,0 Справочно: для сопоставимости показателей данные приведены на начало финансового года </vt:lpstr>
      <vt:lpstr>Презентация PowerPoint</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(2016-2020 гг.) </vt:lpstr>
      <vt:lpstr>Структура налоговых доходов в проекте бюджета МО «Тахтамукайский район»  на 2018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бюджете МО «Тахтамукайский район» на 2018-2020 гг. (тыс.руб.)</vt:lpstr>
      <vt:lpstr>КРУПНЕЙШИЕ НАЛОГОПЛАТЕЛЬЩИКИ В ТАХТАМУКАЙСКОМ РАЙОНЕ</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2018 году составят (тыс.руб.) </vt:lpstr>
      <vt:lpstr>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2018 ГОД</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ОБЪЕМА РАСХОДОВ  В  БЮДЖЕТЕ МО «ТАХТАМУКАЙСКИЙ РАЙОН» НА 2018-2020 ГГ.</vt:lpstr>
      <vt:lpstr>Основные направления расходов в  бюджете МО «Тахтамукайский район» на 2018 г. (тыс.руб.)</vt:lpstr>
      <vt:lpstr>Распределение расходов в  бюджете МО «Тахтамукайский район» на 2018 год на плановый период 2019-2020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2018 г. (тыс.руб.)</vt:lpstr>
      <vt:lpstr>МУНИЦИПАЛЬНАЯ ПРОГРАММА МО «ТАХТАМУКАЙСКИЙ РАЙОН» «УПРАВЛЕНИЕ МУНИЦИПАЛЬНЫМИ ФИНАНСАМИ И МУНИЦИПАЛЬНЫМ ДОЛГОМ» СРОК РЕАЛИЗАЦИИ :2015-2020 ГОДЫ  </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2018 г. (тыс.руб.)</vt:lpstr>
      <vt:lpstr>Презентация PowerPoint</vt:lpstr>
      <vt:lpstr>Презентация PowerPoint</vt:lpstr>
      <vt:lpstr>Перечень ведомственных целевых программ МО «Тахтамукайский район» на 2018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Финансовое управление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335</cp:revision>
  <cp:lastPrinted>2018-01-24T07:43:55Z</cp:lastPrinted>
  <dcterms:created xsi:type="dcterms:W3CDTF">2014-08-05T05:31:38Z</dcterms:created>
  <dcterms:modified xsi:type="dcterms:W3CDTF">2018-01-29T13:38:31Z</dcterms:modified>
</cp:coreProperties>
</file>